
<file path=[Content_Types].xml><?xml version="1.0" encoding="utf-8"?>
<Types xmlns="http://schemas.openxmlformats.org/package/2006/content-types">
  <Default Extension="png" ContentType="image/png"/>
  <Default Extension="wdp" ContentType="image/vnd.ms-photo"/>
  <Default Extension="emf" ContentType="image/x-emf"/>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media/image110.svg" ContentType="image/svg+xml"/>
  <Override PartName="/ppt/media/image111.svg" ContentType="image/svg+xml"/>
  <Override PartName="/ppt/media/image112.svg" ContentType="image/svg+xml"/>
  <Override PartName="/ppt/media/image18.svg" ContentType="image/svg+xml"/>
  <Override PartName="/ppt/media/image20.svg" ContentType="image/svg+xml"/>
  <Override PartName="/ppt/media/image22.svg" ContentType="image/svg+xml"/>
  <Override PartName="/ppt/media/image24.svg" ContentType="image/svg+xml"/>
  <Override PartName="/ppt/media/image28.svg" ContentType="image/svg+xml"/>
  <Override PartName="/ppt/media/image30.svg" ContentType="image/svg+xml"/>
  <Override PartName="/ppt/media/image32.svg" ContentType="image/svg+xml"/>
  <Override PartName="/ppt/media/image34.svg" ContentType="image/svg+xml"/>
  <Override PartName="/ppt/media/image36.svg" ContentType="image/svg+xml"/>
  <Override PartName="/ppt/media/image38.svg" ContentType="image/svg+xml"/>
  <Override PartName="/ppt/media/image40.svg" ContentType="image/svg+xml"/>
  <Override PartName="/ppt/media/image42.svg" ContentType="image/svg+xml"/>
  <Override PartName="/ppt/media/image55.svg" ContentType="image/svg+xml"/>
  <Override PartName="/ppt/media/image57.svg" ContentType="image/svg+xml"/>
  <Override PartName="/ppt/media/image61.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69" r:id="rId4"/>
    <p:sldMasterId id="2147483679" r:id="rId5"/>
    <p:sldMasterId id="2147483687" r:id="rId6"/>
    <p:sldMasterId id="2147483695" r:id="rId7"/>
  </p:sldMasterIdLst>
  <p:notesMasterIdLst>
    <p:notesMasterId r:id="rId9"/>
  </p:notesMasterIdLst>
  <p:handoutMasterIdLst>
    <p:handoutMasterId r:id="rId34"/>
  </p:handoutMasterIdLst>
  <p:sldIdLst>
    <p:sldId id="257" r:id="rId8"/>
    <p:sldId id="258" r:id="rId10"/>
    <p:sldId id="259" r:id="rId11"/>
    <p:sldId id="260" r:id="rId12"/>
    <p:sldId id="261" r:id="rId13"/>
    <p:sldId id="262" r:id="rId14"/>
    <p:sldId id="263" r:id="rId15"/>
    <p:sldId id="265" r:id="rId16"/>
    <p:sldId id="266" r:id="rId17"/>
    <p:sldId id="295" r:id="rId18"/>
    <p:sldId id="296" r:id="rId19"/>
    <p:sldId id="281" r:id="rId20"/>
    <p:sldId id="292" r:id="rId21"/>
    <p:sldId id="273" r:id="rId22"/>
    <p:sldId id="301" r:id="rId23"/>
    <p:sldId id="307" r:id="rId24"/>
    <p:sldId id="308" r:id="rId25"/>
    <p:sldId id="309" r:id="rId26"/>
    <p:sldId id="310" r:id="rId27"/>
    <p:sldId id="311" r:id="rId28"/>
    <p:sldId id="305" r:id="rId29"/>
    <p:sldId id="306" r:id="rId30"/>
    <p:sldId id="277" r:id="rId31"/>
    <p:sldId id="278" r:id="rId32"/>
    <p:sldId id="279" r:id="rId3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078" userDrawn="1">
          <p15:clr>
            <a:srgbClr val="A4A3A4"/>
          </p15:clr>
        </p15:guide>
        <p15:guide id="2" pos="3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showGuides="1">
      <p:cViewPr varScale="1">
        <p:scale>
          <a:sx n="99" d="100"/>
          <a:sy n="99" d="100"/>
        </p:scale>
        <p:origin x="84" y="582"/>
      </p:cViewPr>
      <p:guideLst>
        <p:guide orient="horz" pos="2078"/>
        <p:guide pos="388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1.xml"/><Relationship Id="rId7" Type="http://schemas.openxmlformats.org/officeDocument/2006/relationships/slideMaster" Target="slideMasters/slideMaster6.xml"/><Relationship Id="rId6" Type="http://schemas.openxmlformats.org/officeDocument/2006/relationships/slideMaster" Target="slideMasters/slideMaster5.xml"/><Relationship Id="rId5" Type="http://schemas.openxmlformats.org/officeDocument/2006/relationships/slideMaster" Target="slideMasters/slideMaster4.xml"/><Relationship Id="rId4" Type="http://schemas.openxmlformats.org/officeDocument/2006/relationships/slideMaster" Target="slideMasters/slideMaster3.xml"/><Relationship Id="rId37" Type="http://schemas.openxmlformats.org/officeDocument/2006/relationships/tableStyles" Target="tableStyles.xml"/><Relationship Id="rId36" Type="http://schemas.openxmlformats.org/officeDocument/2006/relationships/viewProps" Target="viewProps.xml"/><Relationship Id="rId35" Type="http://schemas.openxmlformats.org/officeDocument/2006/relationships/presProps" Target="presProps.xml"/><Relationship Id="rId34" Type="http://schemas.openxmlformats.org/officeDocument/2006/relationships/handoutMaster" Target="handoutMasters/handoutMaster1.xml"/><Relationship Id="rId33" Type="http://schemas.openxmlformats.org/officeDocument/2006/relationships/slide" Target="slides/slide25.xml"/><Relationship Id="rId32" Type="http://schemas.openxmlformats.org/officeDocument/2006/relationships/slide" Target="slides/slide24.xml"/><Relationship Id="rId31" Type="http://schemas.openxmlformats.org/officeDocument/2006/relationships/slide" Target="slides/slide23.xml"/><Relationship Id="rId30" Type="http://schemas.openxmlformats.org/officeDocument/2006/relationships/slide" Target="slides/slide22.xml"/><Relationship Id="rId3" Type="http://schemas.openxmlformats.org/officeDocument/2006/relationships/slideMaster" Target="slideMasters/slideMaster2.xml"/><Relationship Id="rId29" Type="http://schemas.openxmlformats.org/officeDocument/2006/relationships/slide" Target="slides/slide21.xml"/><Relationship Id="rId28" Type="http://schemas.openxmlformats.org/officeDocument/2006/relationships/slide" Target="slides/slide20.xml"/><Relationship Id="rId27" Type="http://schemas.openxmlformats.org/officeDocument/2006/relationships/slide" Target="slides/slide19.xml"/><Relationship Id="rId26" Type="http://schemas.openxmlformats.org/officeDocument/2006/relationships/slide" Target="slides/slide18.xml"/><Relationship Id="rId25" Type="http://schemas.openxmlformats.org/officeDocument/2006/relationships/slide" Target="slides/slide17.xml"/><Relationship Id="rId24" Type="http://schemas.openxmlformats.org/officeDocument/2006/relationships/slide" Target="slides/slide16.xml"/><Relationship Id="rId23" Type="http://schemas.openxmlformats.org/officeDocument/2006/relationships/slide" Target="slides/slide15.xml"/><Relationship Id="rId22" Type="http://schemas.openxmlformats.org/officeDocument/2006/relationships/slide" Target="slides/slide14.xml"/><Relationship Id="rId21" Type="http://schemas.openxmlformats.org/officeDocument/2006/relationships/slide" Target="slides/slide13.xml"/><Relationship Id="rId20" Type="http://schemas.openxmlformats.org/officeDocument/2006/relationships/slide" Target="slides/slide12.xml"/><Relationship Id="rId2" Type="http://schemas.openxmlformats.org/officeDocument/2006/relationships/theme" Target="theme/theme1.xml"/><Relationship Id="rId19" Type="http://schemas.openxmlformats.org/officeDocument/2006/relationships/slide" Target="slides/slide11.xml"/><Relationship Id="rId18" Type="http://schemas.openxmlformats.org/officeDocument/2006/relationships/slide" Target="slides/slide10.xml"/><Relationship Id="rId17" Type="http://schemas.openxmlformats.org/officeDocument/2006/relationships/slide" Target="slides/slide9.xml"/><Relationship Id="rId16" Type="http://schemas.openxmlformats.org/officeDocument/2006/relationships/slide" Target="slides/slide8.xml"/><Relationship Id="rId15" Type="http://schemas.openxmlformats.org/officeDocument/2006/relationships/slide" Target="slides/slide7.xml"/><Relationship Id="rId14" Type="http://schemas.openxmlformats.org/officeDocument/2006/relationships/slide" Target="slides/slide6.xml"/><Relationship Id="rId13" Type="http://schemas.openxmlformats.org/officeDocument/2006/relationships/slide" Target="slides/slide5.xml"/><Relationship Id="rId12" Type="http://schemas.openxmlformats.org/officeDocument/2006/relationships/slide" Target="slides/slide4.xml"/><Relationship Id="rId11" Type="http://schemas.openxmlformats.org/officeDocument/2006/relationships/slide" Target="slides/slide3.xml"/><Relationship Id="rId10" Type="http://schemas.openxmlformats.org/officeDocument/2006/relationships/slide" Target="slides/slide2.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3" Type="http://schemas.openxmlformats.org/officeDocument/2006/relationships/tags" Target="../tags/tag118.xml"/><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3" Type="http://schemas.openxmlformats.org/officeDocument/2006/relationships/tags" Target="../tags/tag121.xml"/><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3" Type="http://schemas.openxmlformats.org/officeDocument/2006/relationships/tags" Target="../tags/tag129.xml"/><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3" Type="http://schemas.openxmlformats.org/officeDocument/2006/relationships/tags" Target="../tags/tag163.xml"/><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3" Type="http://schemas.openxmlformats.org/officeDocument/2006/relationships/tags" Target="../tags/tag164.xml"/><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3" Type="http://schemas.openxmlformats.org/officeDocument/2006/relationships/tags" Target="../tags/tag232.xml"/><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l"/>
            <a:r>
              <a:rPr lang="zh-CN" altLang="en-US" b="1" i="0" dirty="0">
                <a:solidFill>
                  <a:srgbClr val="404040"/>
                </a:solidFill>
                <a:effectLst/>
                <a:latin typeface="Inter"/>
                <a:ea typeface="宋体" panose="02010600030101010101" pitchFamily="2" charset="-122"/>
              </a:rPr>
              <a:t>大家好！欢迎来到云祺智享课直播间，我是霍孟渊。在今天的直播里，我将与大家共同探讨复工容灾备份及数据验证的重要性。在直播过程中，大家有相关的问题，也可以打在直播间的评论区，我会和大家</a:t>
            </a:r>
            <a:r>
              <a:rPr lang="zh-CN" altLang="en-US" b="1" i="0" dirty="0">
                <a:solidFill>
                  <a:srgbClr val="404040"/>
                </a:solidFill>
                <a:effectLst/>
                <a:latin typeface="Inter"/>
                <a:ea typeface="宋体" panose="02010600030101010101" pitchFamily="2" charset="-122"/>
              </a:rPr>
              <a:t>积极互动。在直播的最后，我也会抽出时间对所有问题</a:t>
            </a:r>
            <a:r>
              <a:rPr lang="zh-CN" altLang="en-US" b="1" i="0" dirty="0">
                <a:solidFill>
                  <a:srgbClr val="404040"/>
                </a:solidFill>
                <a:effectLst/>
                <a:latin typeface="Inter"/>
                <a:ea typeface="宋体" panose="02010600030101010101" pitchFamily="2" charset="-122"/>
              </a:rPr>
              <a:t>进行集中讨论。</a:t>
            </a:r>
            <a:endParaRPr lang="en-US" altLang="zh-CN" b="1" i="0" dirty="0">
              <a:solidFill>
                <a:srgbClr val="404040"/>
              </a:solidFill>
              <a:effectLst/>
              <a:latin typeface="Inter"/>
              <a:ea typeface="宋体" panose="02010600030101010101" pitchFamily="2" charset="-122"/>
            </a:endParaRPr>
          </a:p>
          <a:p>
            <a:pPr algn="l"/>
            <a:r>
              <a:rPr lang="zh-CN" altLang="zh-CN" b="1" i="0" dirty="0">
                <a:solidFill>
                  <a:srgbClr val="404040"/>
                </a:solidFill>
                <a:effectLst/>
                <a:latin typeface="Inter"/>
                <a:ea typeface="宋体" panose="02010600030101010101" pitchFamily="2" charset="-122"/>
              </a:rPr>
              <a:t>那么在这个信息时代，数据的完整性与可用性对于企业的正常运转至关重要。复工容灾备份与数据验证，就如同为我们的工作上了双重保险，可以确保在突发情况下，数据不丢失，工作迅速恢复正常。</a:t>
            </a:r>
            <a:endParaRPr lang="en-US" altLang="zh-CN" b="1" i="0" dirty="0">
              <a:solidFill>
                <a:srgbClr val="404040"/>
              </a:solidFill>
              <a:effectLst/>
              <a:latin typeface="Inter"/>
              <a:ea typeface="宋体" panose="02010600030101010101" pitchFamily="2" charset="-122"/>
            </a:endParaRPr>
          </a:p>
          <a:p>
            <a:pPr algn="l"/>
            <a:endParaRPr lang="zh-CN" altLang="en-US" b="1" i="0" dirty="0">
              <a:solidFill>
                <a:srgbClr val="404040"/>
              </a:solidFill>
              <a:effectLst/>
              <a:latin typeface="Inter"/>
              <a:ea typeface="宋体" panose="02010600030101010101" pitchFamily="2" charset="-122"/>
            </a:endParaRPr>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ea typeface="宋体" panose="02010600030101010101" pitchFamily="2" charset="-122"/>
              </a:rPr>
              <a:t>而今天的直播分享，也分为以下四个内容板块，分别是全域复工检查项、数据验证双保障、云祺的多维数据验证方案和最后实操演示。我也会给大家依次逐个讲解。现在，就让我们正式进入今天的第一个讲解主题。</a:t>
            </a:r>
            <a:endParaRPr lang="en-US" altLang="zh-CN" dirty="0">
              <a:ea typeface="宋体" panose="02010600030101010101" pitchFamily="2" charset="-122"/>
            </a:endParaRPr>
          </a:p>
          <a:p>
            <a:endParaRPr lang="en-US" altLang="zh-CN" dirty="0">
              <a:ea typeface="宋体" panose="02010600030101010101" pitchFamily="2" charset="-122"/>
            </a:endParaRPr>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zh-CN" altLang="en-US" b="1" dirty="0">
                <a:solidFill>
                  <a:srgbClr val="1E4156"/>
                </a:solidFill>
                <a:latin typeface="HarmonyOS Sans SC" panose="00000500000000000000" charset="-122"/>
                <a:ea typeface="HarmonyOS Sans SC" panose="00000500000000000000" charset="-122"/>
                <a:cs typeface="HarmonyOS Sans" charset="0"/>
                <a:sym typeface="+mn-ea"/>
              </a:rPr>
              <a:t>全域复工检查项，</a:t>
            </a:r>
            <a:r>
              <a:rPr lang="zh-CN" altLang="en-US">
                <a:ea typeface="宋体" panose="02010600030101010101" pitchFamily="2" charset="-122"/>
              </a:rPr>
              <a:t>在整个复工复产阶段，它的重要性不言而喻，必须进行全面、系统的排查，它有诸多需要我们检查的</a:t>
            </a:r>
            <a:r>
              <a:rPr lang="zh-CN" altLang="en-US">
                <a:ea typeface="宋体" panose="02010600030101010101" pitchFamily="2" charset="-122"/>
              </a:rPr>
              <a:t>内容，</a:t>
            </a:r>
            <a:endParaRPr lang="zh-CN" altLang="en-US">
              <a:ea typeface="宋体" panose="02010600030101010101"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latin typeface="HarmonyOS Sans SC" panose="00000500000000000000" charset="-122"/>
                <a:ea typeface="HarmonyOS Sans SC" panose="00000500000000000000" charset="-122"/>
              </a:rPr>
              <a:t>而第一步，也是最基础的一环，就是对物理环境的检查确保机房基础设施处于安全稳定的状态，为后续所有操作提供可靠支撑。</a:t>
            </a:r>
            <a:endParaRPr lang="zh-CN" altLang="en-US" dirty="0">
              <a:latin typeface="HarmonyOS Sans SC" panose="00000500000000000000" charset="-122"/>
              <a:ea typeface="HarmonyOS Sans SC" panose="00000500000000000000" charset="-122"/>
            </a:endParaRPr>
          </a:p>
          <a:p>
            <a:r>
              <a:rPr lang="zh-CN" altLang="en-US" dirty="0">
                <a:latin typeface="HarmonyOS Sans SC" panose="00000500000000000000" charset="-122"/>
                <a:ea typeface="HarmonyOS Sans SC" panose="00000500000000000000" charset="-122"/>
              </a:rPr>
              <a:t>首先，要确认温度和湿度是否符合设备制造商的规定，避免因环境异常导致硬件故障。其次，检查机房是否清洁无尘，防止灰尘积聚影响散热或引发短路。第三，重点查看是否有水渍或泄漏痕迹，特别是空调系统和管道附近，杜绝</a:t>
            </a:r>
            <a:r>
              <a:rPr lang="en-US" altLang="zh-CN" dirty="0">
                <a:latin typeface="HarmonyOS Sans SC" panose="00000500000000000000" charset="-122"/>
                <a:ea typeface="HarmonyOS Sans SC" panose="00000500000000000000" charset="-122"/>
              </a:rPr>
              <a:t>“</a:t>
            </a:r>
            <a:r>
              <a:rPr lang="zh-CN" altLang="en-US" dirty="0">
                <a:latin typeface="HarmonyOS Sans SC" panose="00000500000000000000" charset="-122"/>
                <a:ea typeface="HarmonyOS Sans SC" panose="00000500000000000000" charset="-122"/>
              </a:rPr>
              <a:t>水患</a:t>
            </a:r>
            <a:r>
              <a:rPr lang="en-US" altLang="zh-CN" dirty="0">
                <a:latin typeface="HarmonyOS Sans SC" panose="00000500000000000000" charset="-122"/>
                <a:ea typeface="HarmonyOS Sans SC" panose="00000500000000000000" charset="-122"/>
              </a:rPr>
              <a:t>”</a:t>
            </a:r>
            <a:r>
              <a:rPr lang="zh-CN" altLang="en-US" dirty="0">
                <a:latin typeface="HarmonyOS Sans SC" panose="00000500000000000000" charset="-122"/>
                <a:ea typeface="HarmonyOS Sans SC" panose="00000500000000000000" charset="-122"/>
              </a:rPr>
              <a:t>风险。</a:t>
            </a:r>
            <a:endParaRPr lang="zh-CN" altLang="en-US" dirty="0">
              <a:latin typeface="HarmonyOS Sans SC" panose="00000500000000000000" charset="-122"/>
              <a:ea typeface="HarmonyOS Sans SC" panose="00000500000000000000" charset="-122"/>
            </a:endParaRPr>
          </a:p>
          <a:p>
            <a:r>
              <a:rPr lang="zh-CN" altLang="en-US" dirty="0">
                <a:latin typeface="HarmonyOS Sans SC" panose="00000500000000000000" charset="-122"/>
                <a:ea typeface="HarmonyOS Sans SC" panose="00000500000000000000" charset="-122"/>
              </a:rPr>
              <a:t>同时，必须检查</a:t>
            </a:r>
            <a:r>
              <a:rPr lang="en-US" altLang="zh-CN" dirty="0">
                <a:latin typeface="HarmonyOS Sans SC" panose="00000500000000000000" charset="-122"/>
                <a:ea typeface="HarmonyOS Sans SC" panose="00000500000000000000" charset="-122"/>
              </a:rPr>
              <a:t>UPS</a:t>
            </a:r>
            <a:r>
              <a:rPr lang="zh-CN" altLang="en-US" dirty="0">
                <a:latin typeface="HarmonyOS Sans SC" panose="00000500000000000000" charset="-122"/>
                <a:ea typeface="HarmonyOS Sans SC" panose="00000500000000000000" charset="-122"/>
              </a:rPr>
              <a:t>（不间断电源）状态，确保电池正常充电且运行稳定；电源分配单元（</a:t>
            </a:r>
            <a:r>
              <a:rPr lang="en-US" altLang="zh-CN" dirty="0">
                <a:latin typeface="HarmonyOS Sans SC" panose="00000500000000000000" charset="-122"/>
                <a:ea typeface="HarmonyOS Sans SC" panose="00000500000000000000" charset="-122"/>
              </a:rPr>
              <a:t>PDU</a:t>
            </a:r>
            <a:r>
              <a:rPr lang="zh-CN" altLang="en-US" dirty="0">
                <a:latin typeface="HarmonyOS Sans SC" panose="00000500000000000000" charset="-122"/>
                <a:ea typeface="HarmonyOS Sans SC" panose="00000500000000000000" charset="-122"/>
              </a:rPr>
              <a:t>）及线路是否存在损坏或过载迹象；如果配备备用发电机，还需确认燃料充足，并定期启动测试，保证关键时刻能正常启用。只有物理环境安全可控，才能为后续的硬件、软件和数据验证工作打下坚实基础。</a:t>
            </a:r>
            <a:endParaRPr lang="zh-CN" altLang="en-US" dirty="0">
              <a:latin typeface="HarmonyOS Sans SC" panose="00000500000000000000" charset="-122"/>
              <a:ea typeface="HarmonyOS Sans SC" panose="00000500000000000000" charset="-122"/>
            </a:endParaRPr>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l"/>
            <a:r>
              <a:rPr lang="zh-CN" altLang="en-US" b="0" i="0" dirty="0">
                <a:solidFill>
                  <a:srgbClr val="24292F"/>
                </a:solidFill>
                <a:effectLst/>
                <a:latin typeface="HarmonyOS Sans SC" panose="00000500000000000000" charset="-122"/>
                <a:ea typeface="HarmonyOS Sans SC" panose="00000500000000000000" charset="-122"/>
              </a:rPr>
              <a:t>接下来，我们进入硬件检查环节。在物理环境确认安全之后，复工检查的技</a:t>
            </a:r>
            <a:r>
              <a:rPr lang="zh-CN" altLang="en-US" dirty="0">
                <a:solidFill>
                  <a:srgbClr val="24292F"/>
                </a:solidFill>
                <a:effectLst/>
                <a:latin typeface="HarmonyOS Sans SC" panose="00000500000000000000" charset="-122"/>
                <a:ea typeface="HarmonyOS Sans SC" panose="00000500000000000000" charset="-122"/>
                <a:sym typeface="+mn-ea"/>
              </a:rPr>
              <a:t>术关口就是对</a:t>
            </a:r>
            <a:r>
              <a:rPr lang="zh-CN" altLang="en-US" b="0" i="0" dirty="0">
                <a:solidFill>
                  <a:srgbClr val="24292F"/>
                </a:solidFill>
                <a:effectLst/>
                <a:latin typeface="HarmonyOS Sans SC" panose="00000500000000000000" charset="-122"/>
                <a:ea typeface="HarmonyOS Sans SC" panose="00000500000000000000" charset="-122"/>
              </a:rPr>
              <a:t>核心硬件设备的全面排查。</a:t>
            </a:r>
            <a:endParaRPr lang="zh-CN" altLang="en-US" b="0" i="0" dirty="0">
              <a:solidFill>
                <a:srgbClr val="24292F"/>
              </a:solidFill>
              <a:effectLst/>
              <a:latin typeface="HarmonyOS Sans SC" panose="00000500000000000000" charset="-122"/>
              <a:ea typeface="HarmonyOS Sans SC" panose="00000500000000000000" charset="-122"/>
            </a:endParaRPr>
          </a:p>
          <a:p>
            <a:pPr algn="l"/>
            <a:r>
              <a:rPr lang="zh-CN" altLang="en-US" b="0" i="0" dirty="0">
                <a:solidFill>
                  <a:srgbClr val="24292F"/>
                </a:solidFill>
                <a:effectLst/>
                <a:latin typeface="HarmonyOS Sans SC" panose="00000500000000000000" charset="-122"/>
                <a:ea typeface="HarmonyOS Sans SC" panose="00000500000000000000" charset="-122"/>
              </a:rPr>
              <a:t>首先关注服务器和存储设备。需要检查服务器的硬件状态，比如电源指示灯是否正常、风扇是否运转平稳，这些直观信号能快速反映设备运行情况。同时要查看系统日志，确认是否存在异常报告或错误信息，及时发现潜在故障。对于存储系统，重点在于确认硬盘无故障，</a:t>
            </a:r>
            <a:r>
              <a:rPr lang="en-US" altLang="zh-CN" b="0" i="0" dirty="0">
                <a:solidFill>
                  <a:srgbClr val="24292F"/>
                </a:solidFill>
                <a:effectLst/>
                <a:latin typeface="HarmonyOS Sans SC" panose="00000500000000000000" charset="-122"/>
                <a:ea typeface="HarmonyOS Sans SC" panose="00000500000000000000" charset="-122"/>
              </a:rPr>
              <a:t>RAID</a:t>
            </a:r>
            <a:r>
              <a:rPr lang="zh-CN" altLang="en-US" b="0" i="0" dirty="0">
                <a:solidFill>
                  <a:srgbClr val="24292F"/>
                </a:solidFill>
                <a:effectLst/>
                <a:latin typeface="HarmonyOS Sans SC" panose="00000500000000000000" charset="-122"/>
                <a:ea typeface="HarmonyOS Sans SC" panose="00000500000000000000" charset="-122"/>
              </a:rPr>
              <a:t>阵列状态良好，确保数据读写能力不受影响。</a:t>
            </a:r>
            <a:endParaRPr lang="zh-CN" altLang="en-US" b="0" i="0" dirty="0">
              <a:solidFill>
                <a:srgbClr val="24292F"/>
              </a:solidFill>
              <a:effectLst/>
              <a:latin typeface="HarmonyOS Sans SC" panose="00000500000000000000" charset="-122"/>
              <a:ea typeface="HarmonyOS Sans SC" panose="00000500000000000000" charset="-122"/>
            </a:endParaRPr>
          </a:p>
          <a:p>
            <a:pPr algn="l"/>
            <a:r>
              <a:rPr lang="zh-CN" altLang="en-US" b="0" i="0" dirty="0">
                <a:solidFill>
                  <a:srgbClr val="24292F"/>
                </a:solidFill>
                <a:effectLst/>
                <a:latin typeface="HarmonyOS Sans SC" panose="00000500000000000000" charset="-122"/>
                <a:ea typeface="HarmonyOS Sans SC" panose="00000500000000000000" charset="-122"/>
              </a:rPr>
              <a:t>然后是网络设备。包括路由器、交换机和防火墙，必须逐一检查其运行状态，确保没有故障指示灯亮起。同时验证网络连接的完整性，不仅要看物理线路是否接通，还要确认逻辑连接是否正常，保证后续数据传输和远程访问的稳定性。</a:t>
            </a:r>
            <a:endParaRPr lang="zh-CN" altLang="en-US" b="0" i="0" dirty="0">
              <a:solidFill>
                <a:srgbClr val="24292F"/>
              </a:solidFill>
              <a:effectLst/>
              <a:latin typeface="HarmonyOS Sans SC" panose="00000500000000000000" charset="-122"/>
              <a:ea typeface="HarmonyOS Sans SC" panose="00000500000000000000" charset="-122"/>
            </a:endParaRPr>
          </a:p>
          <a:p>
            <a:pPr algn="l"/>
            <a:r>
              <a:rPr lang="zh-CN" altLang="en-US" b="0" i="0" dirty="0">
                <a:solidFill>
                  <a:srgbClr val="24292F"/>
                </a:solidFill>
                <a:effectLst/>
                <a:latin typeface="HarmonyOS Sans SC" panose="00000500000000000000" charset="-122"/>
                <a:ea typeface="HarmonyOS Sans SC" panose="00000500000000000000" charset="-122"/>
              </a:rPr>
              <a:t>这些检查看似基础，却是保障系统稳定运行的关键前提。</a:t>
            </a:r>
            <a:endParaRPr lang="zh-CN" altLang="en-US" b="0" i="0" dirty="0">
              <a:solidFill>
                <a:srgbClr val="24292F"/>
              </a:solidFill>
              <a:effectLst/>
              <a:latin typeface="HarmonyOS Sans SC" panose="00000500000000000000" charset="-122"/>
              <a:ea typeface="HarmonyOS Sans SC" panose="00000500000000000000" charset="-122"/>
            </a:endParaRPr>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l"/>
            <a:r>
              <a:rPr lang="zh-CN" altLang="en-US" b="0" i="0" dirty="0">
                <a:solidFill>
                  <a:srgbClr val="24292F"/>
                </a:solidFill>
                <a:effectLst/>
                <a:latin typeface="HarmonyOS Sans SC" panose="00000500000000000000" charset="-122"/>
                <a:ea typeface="HarmonyOS Sans SC" panose="00000500000000000000" charset="-122"/>
              </a:rPr>
              <a:t>在硬件环境确认无误后，对运行在其上的各类软件进行系统性排查页固然重要。</a:t>
            </a:r>
            <a:r>
              <a:rPr lang="zh-CN" altLang="en-US" b="0" i="0" dirty="0">
                <a:solidFill>
                  <a:srgbClr val="24292F"/>
                </a:solidFill>
                <a:effectLst/>
                <a:latin typeface="HarmonyOS Sans SC" panose="00000500000000000000" charset="-122"/>
                <a:ea typeface="HarmonyOS Sans SC" panose="00000500000000000000" charset="-122"/>
              </a:rPr>
              <a:t>主要通过这两项核心措施</a:t>
            </a:r>
            <a:r>
              <a:rPr lang="en-US" altLang="zh-CN" b="0" i="0" dirty="0">
                <a:solidFill>
                  <a:srgbClr val="24292F"/>
                </a:solidFill>
                <a:effectLst/>
                <a:latin typeface="HarmonyOS Sans SC" panose="00000500000000000000" charset="-122"/>
                <a:ea typeface="HarmonyOS Sans SC" panose="00000500000000000000" charset="-122"/>
              </a:rPr>
              <a:t>——</a:t>
            </a:r>
            <a:r>
              <a:rPr lang="zh-CN" altLang="en-US" b="0" i="0" dirty="0">
                <a:solidFill>
                  <a:srgbClr val="24292F"/>
                </a:solidFill>
                <a:effectLst/>
                <a:latin typeface="HarmonyOS Sans SC" panose="00000500000000000000" charset="-122"/>
                <a:ea typeface="HarmonyOS Sans SC" panose="00000500000000000000" charset="-122"/>
              </a:rPr>
              <a:t>软件清单与授权核查、补丁与更新管理</a:t>
            </a:r>
            <a:endParaRPr lang="zh-CN" altLang="en-US" b="0" i="0" dirty="0">
              <a:solidFill>
                <a:srgbClr val="24292F"/>
              </a:solidFill>
              <a:effectLst/>
              <a:latin typeface="HarmonyOS Sans SC" panose="00000500000000000000" charset="-122"/>
              <a:ea typeface="HarmonyOS Sans SC" panose="00000500000000000000" charset="-122"/>
            </a:endParaRPr>
          </a:p>
          <a:p>
            <a:pPr algn="l"/>
            <a:r>
              <a:rPr lang="zh-CN" altLang="en-US" b="0" i="0" dirty="0">
                <a:solidFill>
                  <a:srgbClr val="24292F"/>
                </a:solidFill>
                <a:effectLst/>
                <a:latin typeface="HarmonyOS Sans SC" panose="00000500000000000000" charset="-122"/>
                <a:ea typeface="HarmonyOS Sans SC" panose="00000500000000000000" charset="-122"/>
              </a:rPr>
              <a:t>企业</a:t>
            </a:r>
            <a:r>
              <a:rPr lang="en-US" altLang="zh-CN" b="0" i="0" dirty="0">
                <a:solidFill>
                  <a:srgbClr val="24292F"/>
                </a:solidFill>
                <a:effectLst/>
                <a:latin typeface="HarmonyOS Sans SC" panose="00000500000000000000" charset="-122"/>
                <a:ea typeface="HarmonyOS Sans SC" panose="00000500000000000000" charset="-122"/>
              </a:rPr>
              <a:t>IT</a:t>
            </a:r>
            <a:r>
              <a:rPr lang="zh-CN" altLang="en-US" b="0" i="0" dirty="0">
                <a:solidFill>
                  <a:srgbClr val="24292F"/>
                </a:solidFill>
                <a:effectLst/>
                <a:latin typeface="HarmonyOS Sans SC" panose="00000500000000000000" charset="-122"/>
                <a:ea typeface="HarmonyOS Sans SC" panose="00000500000000000000" charset="-122"/>
              </a:rPr>
              <a:t>环境中，软件的安全与合规直接关系到系统的稳定性和整体安全性。因此，软件检查是确保系统安全、高效运行的关键环节。</a:t>
            </a:r>
            <a:endParaRPr lang="zh-CN" altLang="en-US" b="0" i="0" dirty="0">
              <a:solidFill>
                <a:srgbClr val="24292F"/>
              </a:solidFill>
              <a:effectLst/>
              <a:latin typeface="HarmonyOS Sans SC" panose="00000500000000000000" charset="-122"/>
              <a:ea typeface="HarmonyOS Sans SC" panose="00000500000000000000" charset="-122"/>
            </a:endParaRPr>
          </a:p>
          <a:p>
            <a:pPr algn="l"/>
            <a:r>
              <a:rPr lang="zh-CN" altLang="en-US" b="0" i="0" dirty="0">
                <a:solidFill>
                  <a:srgbClr val="24292F"/>
                </a:solidFill>
                <a:effectLst/>
                <a:latin typeface="HarmonyOS Sans SC" panose="00000500000000000000" charset="-122"/>
                <a:ea typeface="HarmonyOS Sans SC" panose="00000500000000000000" charset="-122"/>
              </a:rPr>
              <a:t>首先，要维护一份最新的软件清单，涵盖所有已安装的应用程序和操作系统。比如常见的办公软件、杀毒工具、内部业务系统等，都需要纳入管理范围。同时必须确保每项软件都拥有合法的许可证，并严格遵守许可协议，避免因授权问题引发法律或运营风险。</a:t>
            </a:r>
            <a:endParaRPr lang="zh-CN" altLang="en-US" b="0" i="0" dirty="0">
              <a:solidFill>
                <a:srgbClr val="24292F"/>
              </a:solidFill>
              <a:effectLst/>
              <a:latin typeface="HarmonyOS Sans SC" panose="00000500000000000000" charset="-122"/>
              <a:ea typeface="HarmonyOS Sans SC" panose="00000500000000000000" charset="-122"/>
            </a:endParaRPr>
          </a:p>
          <a:p>
            <a:pPr algn="l"/>
            <a:r>
              <a:rPr lang="zh-CN" altLang="en-US" b="0" i="0" dirty="0">
                <a:solidFill>
                  <a:srgbClr val="24292F"/>
                </a:solidFill>
                <a:effectLst/>
                <a:latin typeface="HarmonyOS Sans SC" panose="00000500000000000000" charset="-122"/>
                <a:ea typeface="HarmonyOS Sans SC" panose="00000500000000000000" charset="-122"/>
              </a:rPr>
              <a:t>其次，补丁和更新管理同样重要。需要定期检查并应用软件的安全补丁和版本更新，及时修复已知漏洞。建议激活自动更新功能，或建立标准化的手动更新流程，确保系统始终处于受保护状态。</a:t>
            </a:r>
            <a:endParaRPr lang="zh-CN" altLang="en-US" b="0" i="0" dirty="0">
              <a:solidFill>
                <a:srgbClr val="24292F"/>
              </a:solidFill>
              <a:effectLst/>
              <a:latin typeface="HarmonyOS Sans SC" panose="00000500000000000000" charset="-122"/>
              <a:ea typeface="HarmonyOS Sans SC" panose="00000500000000000000" charset="-122"/>
            </a:endParaRPr>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custDataLst>
              <p:tags r:id="rId3"/>
            </p:custDataLst>
          </p:nvPr>
        </p:nvSpPr>
        <p:spPr/>
        <p:txBody>
          <a:bodyPr/>
          <a:lstStyle/>
          <a:p>
            <a:pPr algn="l"/>
            <a:r>
              <a:rPr lang="zh-CN" altLang="en-US" b="0" i="0" dirty="0">
                <a:solidFill>
                  <a:srgbClr val="24292F"/>
                </a:solidFill>
                <a:effectLst/>
                <a:latin typeface="HarmonyOS Sans SC" panose="00000500000000000000" charset="-122"/>
                <a:ea typeface="HarmonyOS Sans SC" panose="00000500000000000000" charset="-122"/>
              </a:rPr>
              <a:t>在完成硬件和软件的常规排查后，我们需要深入系统内部，识别是否存在潜在的恶意行为或未经授权的活动。</a:t>
            </a:r>
            <a:endParaRPr lang="zh-CN" altLang="en-US" b="0" i="0" dirty="0">
              <a:solidFill>
                <a:srgbClr val="24292F"/>
              </a:solidFill>
              <a:effectLst/>
              <a:latin typeface="HarmonyOS Sans SC" panose="00000500000000000000" charset="-122"/>
              <a:ea typeface="HarmonyOS Sans SC" panose="00000500000000000000" charset="-122"/>
            </a:endParaRPr>
          </a:p>
          <a:p>
            <a:pPr algn="l"/>
            <a:r>
              <a:rPr lang="zh-CN" altLang="en-US" b="0" i="0" dirty="0">
                <a:solidFill>
                  <a:srgbClr val="24292F"/>
                </a:solidFill>
                <a:effectLst/>
                <a:latin typeface="HarmonyOS Sans SC" panose="00000500000000000000" charset="-122"/>
                <a:ea typeface="HarmonyOS Sans SC" panose="00000500000000000000" charset="-122"/>
              </a:rPr>
              <a:t>可疑进程检查是保障系统安全的重要组成部分，尤其在经历异常事件后，必须对正在运行的进程进行全面审查。</a:t>
            </a:r>
            <a:endParaRPr lang="zh-CN" altLang="en-US" b="0" i="0" dirty="0">
              <a:solidFill>
                <a:srgbClr val="24292F"/>
              </a:solidFill>
              <a:effectLst/>
              <a:latin typeface="HarmonyOS Sans SC" panose="00000500000000000000" charset="-122"/>
              <a:ea typeface="HarmonyOS Sans SC" panose="00000500000000000000" charset="-122"/>
            </a:endParaRPr>
          </a:p>
          <a:p>
            <a:pPr algn="l"/>
            <a:r>
              <a:rPr lang="zh-CN" altLang="en-US" b="0" i="0" dirty="0">
                <a:solidFill>
                  <a:srgbClr val="24292F"/>
                </a:solidFill>
                <a:effectLst/>
                <a:latin typeface="HarmonyOS Sans SC" panose="00000500000000000000" charset="-122"/>
                <a:ea typeface="HarmonyOS Sans SC" panose="00000500000000000000" charset="-122"/>
              </a:rPr>
              <a:t>首先，可以使用任务管理器或系统监视工具进行查看。在</a:t>
            </a:r>
            <a:r>
              <a:rPr lang="en-US" altLang="zh-CN" b="0" i="0" dirty="0">
                <a:solidFill>
                  <a:srgbClr val="24292F"/>
                </a:solidFill>
                <a:effectLst/>
                <a:latin typeface="HarmonyOS Sans SC" panose="00000500000000000000" charset="-122"/>
                <a:ea typeface="HarmonyOS Sans SC" panose="00000500000000000000" charset="-122"/>
              </a:rPr>
              <a:t>Windows</a:t>
            </a:r>
            <a:r>
              <a:rPr lang="zh-CN" altLang="en-US" b="0" i="0" dirty="0">
                <a:solidFill>
                  <a:srgbClr val="24292F"/>
                </a:solidFill>
                <a:effectLst/>
                <a:latin typeface="HarmonyOS Sans SC" panose="00000500000000000000" charset="-122"/>
                <a:ea typeface="HarmonyOS Sans SC" panose="00000500000000000000" charset="-122"/>
              </a:rPr>
              <a:t>系统中，运维人员可通过任务管理器（</a:t>
            </a:r>
            <a:r>
              <a:rPr lang="en-US" altLang="zh-CN" b="0" i="0" dirty="0">
                <a:solidFill>
                  <a:srgbClr val="24292F"/>
                </a:solidFill>
                <a:effectLst/>
                <a:latin typeface="HarmonyOS Sans SC" panose="00000500000000000000" charset="-122"/>
                <a:ea typeface="HarmonyOS Sans SC" panose="00000500000000000000" charset="-122"/>
              </a:rPr>
              <a:t>Task Manager</a:t>
            </a:r>
            <a:r>
              <a:rPr lang="zh-CN" altLang="en-US" b="0" i="0" dirty="0">
                <a:solidFill>
                  <a:srgbClr val="24292F"/>
                </a:solidFill>
                <a:effectLst/>
                <a:latin typeface="HarmonyOS Sans SC" panose="00000500000000000000" charset="-122"/>
                <a:ea typeface="HarmonyOS Sans SC" panose="00000500000000000000" charset="-122"/>
              </a:rPr>
              <a:t>）查看当前所有运行的进程；在类</a:t>
            </a:r>
            <a:r>
              <a:rPr lang="en-US" altLang="zh-CN" b="0" i="0" dirty="0">
                <a:solidFill>
                  <a:srgbClr val="24292F"/>
                </a:solidFill>
                <a:effectLst/>
                <a:latin typeface="HarmonyOS Sans SC" panose="00000500000000000000" charset="-122"/>
                <a:ea typeface="HarmonyOS Sans SC" panose="00000500000000000000" charset="-122"/>
              </a:rPr>
              <a:t>Unix</a:t>
            </a:r>
            <a:r>
              <a:rPr lang="zh-CN" altLang="en-US" b="0" i="0" dirty="0">
                <a:solidFill>
                  <a:srgbClr val="24292F"/>
                </a:solidFill>
                <a:effectLst/>
                <a:latin typeface="HarmonyOS Sans SC" panose="00000500000000000000" charset="-122"/>
                <a:ea typeface="HarmonyOS Sans SC" panose="00000500000000000000" charset="-122"/>
              </a:rPr>
              <a:t>系统如</a:t>
            </a:r>
            <a:r>
              <a:rPr lang="en-US" altLang="zh-CN" b="0" i="0" dirty="0">
                <a:solidFill>
                  <a:srgbClr val="24292F"/>
                </a:solidFill>
                <a:effectLst/>
                <a:latin typeface="HarmonyOS Sans SC" panose="00000500000000000000" charset="-122"/>
                <a:ea typeface="HarmonyOS Sans SC" panose="00000500000000000000" charset="-122"/>
              </a:rPr>
              <a:t>Linux</a:t>
            </a:r>
            <a:r>
              <a:rPr lang="zh-CN" altLang="en-US" b="0" i="0" dirty="0">
                <a:solidFill>
                  <a:srgbClr val="24292F"/>
                </a:solidFill>
                <a:effectLst/>
                <a:latin typeface="HarmonyOS Sans SC" panose="00000500000000000000" charset="-122"/>
                <a:ea typeface="HarmonyOS Sans SC" panose="00000500000000000000" charset="-122"/>
              </a:rPr>
              <a:t>中，则可使用</a:t>
            </a:r>
            <a:r>
              <a:rPr lang="en-US" altLang="zh-CN" b="0" i="0" dirty="0">
                <a:solidFill>
                  <a:srgbClr val="24292F"/>
                </a:solidFill>
                <a:effectLst/>
                <a:latin typeface="HarmonyOS Sans SC" panose="00000500000000000000" charset="-122"/>
                <a:ea typeface="HarmonyOS Sans SC" panose="00000500000000000000" charset="-122"/>
              </a:rPr>
              <a:t>top</a:t>
            </a:r>
            <a:r>
              <a:rPr lang="zh-CN" altLang="en-US" b="0" i="0" dirty="0">
                <a:solidFill>
                  <a:srgbClr val="24292F"/>
                </a:solidFill>
                <a:effectLst/>
                <a:latin typeface="HarmonyOS Sans SC" panose="00000500000000000000" charset="-122"/>
                <a:ea typeface="HarmonyOS Sans SC" panose="00000500000000000000" charset="-122"/>
              </a:rPr>
              <a:t>、</a:t>
            </a:r>
            <a:r>
              <a:rPr lang="en-US" altLang="zh-CN" b="0" i="0" dirty="0">
                <a:solidFill>
                  <a:srgbClr val="24292F"/>
                </a:solidFill>
                <a:effectLst/>
                <a:latin typeface="HarmonyOS Sans SC" panose="00000500000000000000" charset="-122"/>
                <a:ea typeface="HarmonyOS Sans SC" panose="00000500000000000000" charset="-122"/>
              </a:rPr>
              <a:t>htop</a:t>
            </a:r>
            <a:r>
              <a:rPr lang="zh-CN" altLang="en-US" b="0" i="0" dirty="0">
                <a:solidFill>
                  <a:srgbClr val="24292F"/>
                </a:solidFill>
                <a:effectLst/>
                <a:latin typeface="HarmonyOS Sans SC" panose="00000500000000000000" charset="-122"/>
                <a:ea typeface="HarmonyOS Sans SC" panose="00000500000000000000" charset="-122"/>
              </a:rPr>
              <a:t>、</a:t>
            </a:r>
            <a:r>
              <a:rPr lang="en-US" altLang="zh-CN" b="0" i="0" dirty="0">
                <a:solidFill>
                  <a:srgbClr val="24292F"/>
                </a:solidFill>
                <a:effectLst/>
                <a:latin typeface="HarmonyOS Sans SC" panose="00000500000000000000" charset="-122"/>
                <a:ea typeface="HarmonyOS Sans SC" panose="00000500000000000000" charset="-122"/>
              </a:rPr>
              <a:t>ps</a:t>
            </a:r>
            <a:r>
              <a:rPr lang="zh-CN" altLang="en-US" b="0" i="0" dirty="0">
                <a:solidFill>
                  <a:srgbClr val="24292F"/>
                </a:solidFill>
                <a:effectLst/>
                <a:latin typeface="HarmonyOS Sans SC" panose="00000500000000000000" charset="-122"/>
                <a:ea typeface="HarmonyOS Sans SC" panose="00000500000000000000" charset="-122"/>
              </a:rPr>
              <a:t>、</a:t>
            </a:r>
            <a:r>
              <a:rPr lang="en-US" altLang="zh-CN" b="0" i="0" dirty="0">
                <a:solidFill>
                  <a:srgbClr val="24292F"/>
                </a:solidFill>
                <a:effectLst/>
                <a:latin typeface="HarmonyOS Sans SC" panose="00000500000000000000" charset="-122"/>
                <a:ea typeface="HarmonyOS Sans SC" panose="00000500000000000000" charset="-122"/>
              </a:rPr>
              <a:t>pstree</a:t>
            </a:r>
            <a:r>
              <a:rPr lang="zh-CN" altLang="en-US" b="0" i="0" dirty="0">
                <a:solidFill>
                  <a:srgbClr val="24292F"/>
                </a:solidFill>
                <a:effectLst/>
                <a:latin typeface="HarmonyOS Sans SC" panose="00000500000000000000" charset="-122"/>
                <a:ea typeface="HarmonyOS Sans SC" panose="00000500000000000000" charset="-122"/>
              </a:rPr>
              <a:t>等命令获取进程信息。</a:t>
            </a:r>
            <a:endParaRPr lang="zh-CN" altLang="en-US" b="0" i="0" dirty="0">
              <a:solidFill>
                <a:srgbClr val="24292F"/>
              </a:solidFill>
              <a:effectLst/>
              <a:latin typeface="HarmonyOS Sans SC" panose="00000500000000000000" charset="-122"/>
              <a:ea typeface="HarmonyOS Sans SC" panose="00000500000000000000" charset="-122"/>
            </a:endParaRPr>
          </a:p>
          <a:p>
            <a:pPr algn="l"/>
            <a:r>
              <a:rPr lang="zh-CN" altLang="en-US" b="0" i="0" dirty="0">
                <a:solidFill>
                  <a:srgbClr val="24292F"/>
                </a:solidFill>
                <a:effectLst/>
                <a:latin typeface="HarmonyOS Sans SC" panose="00000500000000000000" charset="-122"/>
                <a:ea typeface="HarmonyOS Sans SC" panose="00000500000000000000" charset="-122"/>
              </a:rPr>
              <a:t>其次，要重点关注进程的资源使用情况。如果某个进程占用</a:t>
            </a:r>
            <a:r>
              <a:rPr lang="en-US" altLang="zh-CN" b="0" i="0" dirty="0">
                <a:solidFill>
                  <a:srgbClr val="24292F"/>
                </a:solidFill>
                <a:effectLst/>
                <a:latin typeface="HarmonyOS Sans SC" panose="00000500000000000000" charset="-122"/>
                <a:ea typeface="HarmonyOS Sans SC" panose="00000500000000000000" charset="-122"/>
              </a:rPr>
              <a:t>CPU</a:t>
            </a:r>
            <a:r>
              <a:rPr lang="zh-CN" altLang="en-US" b="0" i="0" dirty="0">
                <a:solidFill>
                  <a:srgbClr val="24292F"/>
                </a:solidFill>
                <a:effectLst/>
                <a:latin typeface="HarmonyOS Sans SC" panose="00000500000000000000" charset="-122"/>
                <a:ea typeface="HarmonyOS Sans SC" panose="00000500000000000000" charset="-122"/>
              </a:rPr>
              <a:t>或内存异常偏高，可能是恶意程序在后台运行的迹象。同时，注意磁盘活动频繁但无明确业务逻辑的进程，这可能表明有程序正在进行非法读写操作，甚至尝试窃取或加密数据。</a:t>
            </a:r>
            <a:endParaRPr lang="zh-CN" altLang="en-US" b="0" i="0" dirty="0">
              <a:solidFill>
                <a:srgbClr val="24292F"/>
              </a:solidFill>
              <a:effectLst/>
              <a:latin typeface="HarmonyOS Sans SC" panose="00000500000000000000" charset="-122"/>
              <a:ea typeface="HarmonyOS Sans SC" panose="00000500000000000000" charset="-122"/>
            </a:endParaRPr>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l"/>
            <a:r>
              <a:rPr lang="zh-CN" altLang="en-US" b="0" i="0" dirty="0">
                <a:solidFill>
                  <a:srgbClr val="24292F"/>
                </a:solidFill>
                <a:effectLst/>
                <a:latin typeface="HarmonyOS Sans SC" panose="00000500000000000000" charset="-122"/>
                <a:ea typeface="HarmonyOS Sans SC" panose="00000500000000000000" charset="-122"/>
              </a:rPr>
              <a:t>除此之外则是数据加密检查了。对于部署在机房的物理服务器，或者员工日常使用的笔记本电脑，我们必须确认它们启用了操作系统级的全盘加密机制。比如</a:t>
            </a:r>
            <a:r>
              <a:rPr lang="en-US" altLang="zh-CN" b="0" i="0" dirty="0">
                <a:solidFill>
                  <a:srgbClr val="24292F"/>
                </a:solidFill>
                <a:effectLst/>
                <a:latin typeface="HarmonyOS Sans SC" panose="00000500000000000000" charset="-122"/>
                <a:ea typeface="HarmonyOS Sans SC" panose="00000500000000000000" charset="-122"/>
              </a:rPr>
              <a:t> Windows </a:t>
            </a:r>
            <a:r>
              <a:rPr lang="zh-CN" altLang="en-US" b="0" i="0" dirty="0">
                <a:solidFill>
                  <a:srgbClr val="24292F"/>
                </a:solidFill>
                <a:effectLst/>
                <a:latin typeface="HarmonyOS Sans SC" panose="00000500000000000000" charset="-122"/>
                <a:ea typeface="HarmonyOS Sans SC" panose="00000500000000000000" charset="-122"/>
              </a:rPr>
              <a:t>环境下的</a:t>
            </a:r>
            <a:r>
              <a:rPr lang="en-US" altLang="zh-CN" b="0" i="0" dirty="0">
                <a:solidFill>
                  <a:srgbClr val="24292F"/>
                </a:solidFill>
                <a:effectLst/>
                <a:latin typeface="HarmonyOS Sans SC" panose="00000500000000000000" charset="-122"/>
                <a:ea typeface="HarmonyOS Sans SC" panose="00000500000000000000" charset="-122"/>
              </a:rPr>
              <a:t> BitLocker</a:t>
            </a:r>
            <a:r>
              <a:rPr lang="zh-CN" altLang="en-US" b="0" i="0" dirty="0">
                <a:solidFill>
                  <a:srgbClr val="24292F"/>
                </a:solidFill>
                <a:effectLst/>
                <a:latin typeface="HarmonyOS Sans SC" panose="00000500000000000000" charset="-122"/>
                <a:ea typeface="HarmonyOS Sans SC" panose="00000500000000000000" charset="-122"/>
              </a:rPr>
              <a:t>，</a:t>
            </a:r>
            <a:r>
              <a:rPr lang="en-US" altLang="zh-CN" b="0" i="0" dirty="0">
                <a:solidFill>
                  <a:srgbClr val="24292F"/>
                </a:solidFill>
                <a:effectLst/>
                <a:latin typeface="HarmonyOS Sans SC" panose="00000500000000000000" charset="-122"/>
                <a:ea typeface="HarmonyOS Sans SC" panose="00000500000000000000" charset="-122"/>
              </a:rPr>
              <a:t>Linux </a:t>
            </a:r>
            <a:r>
              <a:rPr lang="zh-CN" altLang="en-US" b="0" i="0" dirty="0">
                <a:solidFill>
                  <a:srgbClr val="24292F"/>
                </a:solidFill>
                <a:effectLst/>
                <a:latin typeface="HarmonyOS Sans SC" panose="00000500000000000000" charset="-122"/>
                <a:ea typeface="HarmonyOS Sans SC" panose="00000500000000000000" charset="-122"/>
              </a:rPr>
              <a:t>系统中常用的</a:t>
            </a:r>
            <a:r>
              <a:rPr lang="en-US" altLang="zh-CN" b="0" i="0" dirty="0">
                <a:solidFill>
                  <a:srgbClr val="24292F"/>
                </a:solidFill>
                <a:effectLst/>
                <a:latin typeface="HarmonyOS Sans SC" panose="00000500000000000000" charset="-122"/>
                <a:ea typeface="HarmonyOS Sans SC" panose="00000500000000000000" charset="-122"/>
              </a:rPr>
              <a:t> LVM + LUKS </a:t>
            </a:r>
            <a:r>
              <a:rPr lang="zh-CN" altLang="en-US" b="0" i="0" dirty="0">
                <a:solidFill>
                  <a:srgbClr val="24292F"/>
                </a:solidFill>
                <a:effectLst/>
                <a:latin typeface="HarmonyOS Sans SC" panose="00000500000000000000" charset="-122"/>
                <a:ea typeface="HarmonyOS Sans SC" panose="00000500000000000000" charset="-122"/>
              </a:rPr>
              <a:t>加密方案。这些不是可选功能，而是标配。</a:t>
            </a:r>
            <a:endParaRPr lang="en-US" altLang="zh-CN" b="0" i="0" dirty="0">
              <a:solidFill>
                <a:srgbClr val="24292F"/>
              </a:solidFill>
              <a:effectLst/>
              <a:latin typeface="HarmonyOS Sans SC" panose="00000500000000000000" charset="-122"/>
              <a:ea typeface="HarmonyOS Sans SC" panose="00000500000000000000" charset="-122"/>
            </a:endParaRPr>
          </a:p>
          <a:p>
            <a:pPr algn="l"/>
            <a:r>
              <a:rPr lang="zh-CN" altLang="zh-CN" b="0" i="0" dirty="0">
                <a:solidFill>
                  <a:srgbClr val="24292F"/>
                </a:solidFill>
                <a:effectLst/>
                <a:latin typeface="HarmonyOS Sans SC" panose="00000500000000000000" charset="-122"/>
                <a:ea typeface="HarmonyOS Sans SC" panose="00000500000000000000" charset="-122"/>
              </a:rPr>
              <a:t>同样，移动设备也不能忽视。</a:t>
            </a:r>
            <a:r>
              <a:rPr lang="en-US" altLang="zh-CN" b="0" i="0" dirty="0">
                <a:solidFill>
                  <a:srgbClr val="24292F"/>
                </a:solidFill>
                <a:effectLst/>
                <a:latin typeface="HarmonyOS Sans SC" panose="00000500000000000000" charset="-122"/>
                <a:ea typeface="HarmonyOS Sans SC" panose="00000500000000000000" charset="-122"/>
              </a:rPr>
              <a:t>iOS </a:t>
            </a:r>
            <a:r>
              <a:rPr lang="zh-CN" altLang="en-US" b="0" i="0" dirty="0">
                <a:solidFill>
                  <a:srgbClr val="24292F"/>
                </a:solidFill>
                <a:effectLst/>
                <a:latin typeface="HarmonyOS Sans SC" panose="00000500000000000000" charset="-122"/>
                <a:ea typeface="HarmonyOS Sans SC" panose="00000500000000000000" charset="-122"/>
              </a:rPr>
              <a:t>设备默认启用</a:t>
            </a:r>
            <a:r>
              <a:rPr lang="en-US" altLang="zh-CN" b="0" i="0" dirty="0">
                <a:solidFill>
                  <a:srgbClr val="24292F"/>
                </a:solidFill>
                <a:effectLst/>
                <a:latin typeface="HarmonyOS Sans SC" panose="00000500000000000000" charset="-122"/>
                <a:ea typeface="HarmonyOS Sans SC" panose="00000500000000000000" charset="-122"/>
              </a:rPr>
              <a:t> FileVault</a:t>
            </a:r>
            <a:r>
              <a:rPr lang="zh-CN" altLang="en-US" b="0" i="0" dirty="0">
                <a:solidFill>
                  <a:srgbClr val="24292F"/>
                </a:solidFill>
                <a:effectLst/>
                <a:latin typeface="HarmonyOS Sans SC" panose="00000500000000000000" charset="-122"/>
                <a:ea typeface="HarmonyOS Sans SC" panose="00000500000000000000" charset="-122"/>
              </a:rPr>
              <a:t>（实际上</a:t>
            </a:r>
            <a:r>
              <a:rPr lang="en-US" altLang="zh-CN" b="0" i="0" dirty="0">
                <a:solidFill>
                  <a:srgbClr val="24292F"/>
                </a:solidFill>
                <a:effectLst/>
                <a:latin typeface="HarmonyOS Sans SC" panose="00000500000000000000" charset="-122"/>
                <a:ea typeface="HarmonyOS Sans SC" panose="00000500000000000000" charset="-122"/>
              </a:rPr>
              <a:t> FileVault </a:t>
            </a:r>
            <a:r>
              <a:rPr lang="zh-CN" altLang="en-US" b="0" i="0" dirty="0">
                <a:solidFill>
                  <a:srgbClr val="24292F"/>
                </a:solidFill>
                <a:effectLst/>
                <a:latin typeface="HarmonyOS Sans SC" panose="00000500000000000000" charset="-122"/>
                <a:ea typeface="HarmonyOS Sans SC" panose="00000500000000000000" charset="-122"/>
              </a:rPr>
              <a:t>是</a:t>
            </a:r>
            <a:r>
              <a:rPr lang="en-US" altLang="zh-CN" b="0" i="0" dirty="0">
                <a:solidFill>
                  <a:srgbClr val="24292F"/>
                </a:solidFill>
                <a:effectLst/>
                <a:latin typeface="HarmonyOS Sans SC" panose="00000500000000000000" charset="-122"/>
                <a:ea typeface="HarmonyOS Sans SC" panose="00000500000000000000" charset="-122"/>
              </a:rPr>
              <a:t> macOS </a:t>
            </a:r>
            <a:r>
              <a:rPr lang="zh-CN" altLang="en-US" b="0" i="0" dirty="0">
                <a:solidFill>
                  <a:srgbClr val="24292F"/>
                </a:solidFill>
                <a:effectLst/>
                <a:latin typeface="HarmonyOS Sans SC" panose="00000500000000000000" charset="-122"/>
                <a:ea typeface="HarmonyOS Sans SC" panose="00000500000000000000" charset="-122"/>
              </a:rPr>
              <a:t>的，</a:t>
            </a:r>
            <a:r>
              <a:rPr lang="en-US" altLang="zh-CN" b="0" i="0" dirty="0">
                <a:solidFill>
                  <a:srgbClr val="24292F"/>
                </a:solidFill>
                <a:effectLst/>
                <a:latin typeface="HarmonyOS Sans SC" panose="00000500000000000000" charset="-122"/>
                <a:ea typeface="HarmonyOS Sans SC" panose="00000500000000000000" charset="-122"/>
              </a:rPr>
              <a:t>iOS </a:t>
            </a:r>
            <a:r>
              <a:rPr lang="zh-CN" altLang="en-US" b="0" i="0" dirty="0">
                <a:solidFill>
                  <a:srgbClr val="24292F"/>
                </a:solidFill>
                <a:effectLst/>
                <a:latin typeface="HarmonyOS Sans SC" panose="00000500000000000000" charset="-122"/>
                <a:ea typeface="HarmonyOS Sans SC" panose="00000500000000000000" charset="-122"/>
              </a:rPr>
              <a:t>是内置加密，此处应修正为</a:t>
            </a:r>
            <a:r>
              <a:rPr lang="en-US" altLang="zh-CN" b="0" i="0" dirty="0">
                <a:solidFill>
                  <a:srgbClr val="24292F"/>
                </a:solidFill>
                <a:effectLst/>
                <a:latin typeface="HarmonyOS Sans SC" panose="00000500000000000000" charset="-122"/>
                <a:ea typeface="HarmonyOS Sans SC" panose="00000500000000000000" charset="-122"/>
              </a:rPr>
              <a:t>“iOS </a:t>
            </a:r>
            <a:r>
              <a:rPr lang="zh-CN" altLang="en-US" b="0" i="0" dirty="0">
                <a:solidFill>
                  <a:srgbClr val="24292F"/>
                </a:solidFill>
                <a:effectLst/>
                <a:latin typeface="HarmonyOS Sans SC" panose="00000500000000000000" charset="-122"/>
                <a:ea typeface="HarmonyOS Sans SC" panose="00000500000000000000" charset="-122"/>
              </a:rPr>
              <a:t>内置数据保护</a:t>
            </a:r>
            <a:r>
              <a:rPr lang="en-US" altLang="zh-CN" b="0" i="0" dirty="0">
                <a:solidFill>
                  <a:srgbClr val="24292F"/>
                </a:solidFill>
                <a:effectLst/>
                <a:latin typeface="HarmonyOS Sans SC" panose="00000500000000000000" charset="-122"/>
                <a:ea typeface="HarmonyOS Sans SC" panose="00000500000000000000" charset="-122"/>
              </a:rPr>
              <a:t>”</a:t>
            </a:r>
            <a:r>
              <a:rPr lang="zh-CN" altLang="en-US" b="0" i="0" dirty="0">
                <a:solidFill>
                  <a:srgbClr val="24292F"/>
                </a:solidFill>
                <a:effectLst/>
                <a:latin typeface="HarmonyOS Sans SC" panose="00000500000000000000" charset="-122"/>
                <a:ea typeface="HarmonyOS Sans SC" panose="00000500000000000000" charset="-122"/>
              </a:rPr>
              <a:t>），</a:t>
            </a:r>
            <a:r>
              <a:rPr lang="en-US" altLang="zh-CN" b="0" i="0" dirty="0">
                <a:solidFill>
                  <a:srgbClr val="24292F"/>
                </a:solidFill>
                <a:effectLst/>
                <a:latin typeface="HarmonyOS Sans SC" panose="00000500000000000000" charset="-122"/>
                <a:ea typeface="HarmonyOS Sans SC" panose="00000500000000000000" charset="-122"/>
              </a:rPr>
              <a:t>Android </a:t>
            </a:r>
            <a:r>
              <a:rPr lang="zh-CN" altLang="en-US" b="0" i="0" dirty="0">
                <a:solidFill>
                  <a:srgbClr val="24292F"/>
                </a:solidFill>
                <a:effectLst/>
                <a:latin typeface="HarmonyOS Sans SC" panose="00000500000000000000" charset="-122"/>
                <a:ea typeface="HarmonyOS Sans SC" panose="00000500000000000000" charset="-122"/>
              </a:rPr>
              <a:t>设备则需确认是否开启了</a:t>
            </a:r>
            <a:r>
              <a:rPr lang="en-US" altLang="zh-CN" b="0" i="0" dirty="0">
                <a:solidFill>
                  <a:srgbClr val="24292F"/>
                </a:solidFill>
                <a:effectLst/>
                <a:latin typeface="HarmonyOS Sans SC" panose="00000500000000000000" charset="-122"/>
                <a:ea typeface="HarmonyOS Sans SC" panose="00000500000000000000" charset="-122"/>
              </a:rPr>
              <a:t>“</a:t>
            </a:r>
            <a:r>
              <a:rPr lang="zh-CN" altLang="en-US" b="0" i="0" dirty="0">
                <a:solidFill>
                  <a:srgbClr val="24292F"/>
                </a:solidFill>
                <a:effectLst/>
                <a:latin typeface="HarmonyOS Sans SC" panose="00000500000000000000" charset="-122"/>
                <a:ea typeface="HarmonyOS Sans SC" panose="00000500000000000000" charset="-122"/>
              </a:rPr>
              <a:t>设备加密</a:t>
            </a:r>
            <a:r>
              <a:rPr lang="en-US" altLang="zh-CN" b="0" i="0" dirty="0">
                <a:solidFill>
                  <a:srgbClr val="24292F"/>
                </a:solidFill>
                <a:effectLst/>
                <a:latin typeface="HarmonyOS Sans SC" panose="00000500000000000000" charset="-122"/>
                <a:ea typeface="HarmonyOS Sans SC" panose="00000500000000000000" charset="-122"/>
              </a:rPr>
              <a:t>”</a:t>
            </a:r>
            <a:r>
              <a:rPr lang="zh-CN" altLang="en-US" b="0" i="0" dirty="0">
                <a:solidFill>
                  <a:srgbClr val="24292F"/>
                </a:solidFill>
                <a:effectLst/>
                <a:latin typeface="HarmonyOS Sans SC" panose="00000500000000000000" charset="-122"/>
                <a:ea typeface="HarmonyOS Sans SC" panose="00000500000000000000" charset="-122"/>
              </a:rPr>
              <a:t>选项。特别是在</a:t>
            </a:r>
            <a:r>
              <a:rPr lang="en-US" altLang="zh-CN" b="0" i="0" dirty="0">
                <a:solidFill>
                  <a:srgbClr val="24292F"/>
                </a:solidFill>
                <a:effectLst/>
                <a:latin typeface="HarmonyOS Sans SC" panose="00000500000000000000" charset="-122"/>
                <a:ea typeface="HarmonyOS Sans SC" panose="00000500000000000000" charset="-122"/>
              </a:rPr>
              <a:t> BYOD</a:t>
            </a:r>
            <a:r>
              <a:rPr lang="zh-CN" altLang="en-US" b="0" i="0" dirty="0">
                <a:solidFill>
                  <a:srgbClr val="24292F"/>
                </a:solidFill>
                <a:effectLst/>
                <a:latin typeface="HarmonyOS Sans SC" panose="00000500000000000000" charset="-122"/>
                <a:ea typeface="HarmonyOS Sans SC" panose="00000500000000000000" charset="-122"/>
              </a:rPr>
              <a:t>（自带设备办公）场景下，这一步尤为关键</a:t>
            </a:r>
            <a:r>
              <a:rPr lang="en-US" altLang="zh-CN" b="0" i="0" dirty="0">
                <a:solidFill>
                  <a:srgbClr val="24292F"/>
                </a:solidFill>
                <a:effectLst/>
                <a:latin typeface="HarmonyOS Sans SC" panose="00000500000000000000" charset="-122"/>
                <a:ea typeface="HarmonyOS Sans SC" panose="00000500000000000000" charset="-122"/>
              </a:rPr>
              <a:t>——</a:t>
            </a:r>
            <a:r>
              <a:rPr lang="zh-CN" altLang="en-US" b="0" i="0" dirty="0">
                <a:solidFill>
                  <a:srgbClr val="24292F"/>
                </a:solidFill>
                <a:effectLst/>
                <a:latin typeface="HarmonyOS Sans SC" panose="00000500000000000000" charset="-122"/>
                <a:ea typeface="HarmonyOS Sans SC" panose="00000500000000000000" charset="-122"/>
              </a:rPr>
              <a:t>你不能指望员工自己记得给手机设密码，必须通过策略强制落。很多团队以为只要数据库账号密码够复杂就安全了，其实不然。真正的威胁往往来自内部泄露、备份文件被盗、或是云服务商层面的数据暴露。因此，我们必须确认数据库是否启用了透明数据加密（</a:t>
            </a:r>
            <a:r>
              <a:rPr lang="en-US" altLang="zh-CN" b="0" i="0" dirty="0">
                <a:solidFill>
                  <a:srgbClr val="24292F"/>
                </a:solidFill>
                <a:effectLst/>
                <a:latin typeface="HarmonyOS Sans SC" panose="00000500000000000000" charset="-122"/>
                <a:ea typeface="HarmonyOS Sans SC" panose="00000500000000000000" charset="-122"/>
              </a:rPr>
              <a:t>TDE</a:t>
            </a:r>
            <a:r>
              <a:rPr lang="zh-CN" altLang="en-US" b="0" i="0" dirty="0">
                <a:solidFill>
                  <a:srgbClr val="24292F"/>
                </a:solidFill>
                <a:effectLst/>
                <a:latin typeface="HarmonyOS Sans SC" panose="00000500000000000000" charset="-122"/>
                <a:ea typeface="HarmonyOS Sans SC" panose="00000500000000000000" charset="-122"/>
              </a:rPr>
              <a:t>），或者更细粒度的列级加密机制。</a:t>
            </a:r>
            <a:endParaRPr lang="en-US" altLang="zh-CN" b="0" i="0" dirty="0">
              <a:solidFill>
                <a:srgbClr val="24292F"/>
              </a:solidFill>
              <a:effectLst/>
              <a:latin typeface="HarmonyOS Sans SC" panose="00000500000000000000" charset="-122"/>
              <a:ea typeface="HarmonyOS Sans SC" panose="00000500000000000000" charset="-122"/>
            </a:endParaRPr>
          </a:p>
          <a:p>
            <a:pPr algn="l"/>
            <a:r>
              <a:rPr lang="zh-CN" altLang="zh-CN" b="0" i="0" dirty="0">
                <a:solidFill>
                  <a:srgbClr val="24292F"/>
                </a:solidFill>
                <a:effectLst/>
                <a:latin typeface="HarmonyOS Sans SC" panose="00000500000000000000" charset="-122"/>
                <a:ea typeface="HarmonyOS Sans SC" panose="00000500000000000000" charset="-122"/>
              </a:rPr>
              <a:t>举个例子：客户身份证号、银行卡号这类高敏字段，即使数据库管理员也无法直接看到明文</a:t>
            </a:r>
            <a:r>
              <a:rPr lang="en-US" altLang="zh-CN" b="0" i="0" dirty="0">
                <a:solidFill>
                  <a:srgbClr val="24292F"/>
                </a:solidFill>
                <a:effectLst/>
                <a:latin typeface="HarmonyOS Sans SC" panose="00000500000000000000" charset="-122"/>
                <a:ea typeface="HarmonyOS Sans SC" panose="00000500000000000000" charset="-122"/>
              </a:rPr>
              <a:t>——</a:t>
            </a:r>
            <a:r>
              <a:rPr lang="zh-CN" altLang="en-US" b="0" i="0" dirty="0">
                <a:solidFill>
                  <a:srgbClr val="24292F"/>
                </a:solidFill>
                <a:effectLst/>
                <a:latin typeface="HarmonyOS Sans SC" panose="00000500000000000000" charset="-122"/>
                <a:ea typeface="HarmonyOS Sans SC" panose="00000500000000000000" charset="-122"/>
              </a:rPr>
              <a:t>这才是真正的</a:t>
            </a:r>
            <a:r>
              <a:rPr lang="en-US" altLang="zh-CN" b="0" i="0" dirty="0">
                <a:solidFill>
                  <a:srgbClr val="24292F"/>
                </a:solidFill>
                <a:effectLst/>
                <a:latin typeface="HarmonyOS Sans SC" panose="00000500000000000000" charset="-122"/>
                <a:ea typeface="HarmonyOS Sans SC" panose="00000500000000000000" charset="-122"/>
              </a:rPr>
              <a:t>“</a:t>
            </a:r>
            <a:r>
              <a:rPr lang="zh-CN" altLang="en-US" b="0" i="0" dirty="0">
                <a:solidFill>
                  <a:srgbClr val="24292F"/>
                </a:solidFill>
                <a:effectLst/>
                <a:latin typeface="HarmonyOS Sans SC" panose="00000500000000000000" charset="-122"/>
                <a:ea typeface="HarmonyOS Sans SC" panose="00000500000000000000" charset="-122"/>
              </a:rPr>
              <a:t>最小权限</a:t>
            </a:r>
            <a:r>
              <a:rPr lang="en-US" altLang="zh-CN" b="0" i="0" dirty="0">
                <a:solidFill>
                  <a:srgbClr val="24292F"/>
                </a:solidFill>
                <a:effectLst/>
                <a:latin typeface="HarmonyOS Sans SC" panose="00000500000000000000" charset="-122"/>
                <a:ea typeface="HarmonyOS Sans SC" panose="00000500000000000000" charset="-122"/>
              </a:rPr>
              <a:t>+</a:t>
            </a:r>
            <a:r>
              <a:rPr lang="zh-CN" altLang="en-US" b="0" i="0" dirty="0">
                <a:solidFill>
                  <a:srgbClr val="24292F"/>
                </a:solidFill>
                <a:effectLst/>
                <a:latin typeface="HarmonyOS Sans SC" panose="00000500000000000000" charset="-122"/>
                <a:ea typeface="HarmonyOS Sans SC" panose="00000500000000000000" charset="-122"/>
              </a:rPr>
              <a:t>纵深防御</a:t>
            </a:r>
            <a:r>
              <a:rPr lang="en-US" altLang="zh-CN" b="0" i="0" dirty="0">
                <a:solidFill>
                  <a:srgbClr val="24292F"/>
                </a:solidFill>
                <a:effectLst/>
                <a:latin typeface="HarmonyOS Sans SC" panose="00000500000000000000" charset="-122"/>
                <a:ea typeface="HarmonyOS Sans SC" panose="00000500000000000000" charset="-122"/>
              </a:rPr>
              <a:t>”</a:t>
            </a:r>
            <a:r>
              <a:rPr lang="zh-CN" altLang="en-US" b="0" i="0" dirty="0">
                <a:solidFill>
                  <a:srgbClr val="24292F"/>
                </a:solidFill>
                <a:effectLst/>
                <a:latin typeface="HarmonyOS Sans SC" panose="00000500000000000000" charset="-122"/>
                <a:ea typeface="HarmonyOS Sans SC" panose="00000500000000000000" charset="-122"/>
              </a:rPr>
              <a:t>。</a:t>
            </a:r>
            <a:endParaRPr lang="en-US" altLang="zh-CN" b="0" i="0" dirty="0">
              <a:solidFill>
                <a:srgbClr val="24292F"/>
              </a:solidFill>
              <a:effectLst/>
              <a:latin typeface="HarmonyOS Sans SC" panose="00000500000000000000" charset="-122"/>
              <a:ea typeface="HarmonyOS Sans SC" panose="00000500000000000000" charset="-122"/>
            </a:endParaRPr>
          </a:p>
          <a:p>
            <a:pPr algn="l"/>
            <a:r>
              <a:rPr lang="zh-CN" altLang="zh-CN" b="0" i="0" dirty="0">
                <a:solidFill>
                  <a:srgbClr val="24292F"/>
                </a:solidFill>
                <a:effectLst/>
                <a:latin typeface="HarmonyOS Sans SC" panose="00000500000000000000" charset="-122"/>
                <a:ea typeface="HarmonyOS Sans SC" panose="00000500000000000000" charset="-122"/>
              </a:rPr>
              <a:t>此外，别忘了审查数据库的配置控制台和管理界面。有时候加密功能虽然开启，但参数配置错误、密钥轮换未执行、审计日志未启用</a:t>
            </a:r>
            <a:r>
              <a:rPr lang="en-US" altLang="zh-CN" b="0" i="0" dirty="0">
                <a:solidFill>
                  <a:srgbClr val="24292F"/>
                </a:solidFill>
                <a:effectLst/>
                <a:latin typeface="HarmonyOS Sans SC" panose="00000500000000000000" charset="-122"/>
                <a:ea typeface="HarmonyOS Sans SC" panose="00000500000000000000" charset="-122"/>
              </a:rPr>
              <a:t>……</a:t>
            </a:r>
            <a:r>
              <a:rPr lang="zh-CN" altLang="en-US" b="0" i="0" dirty="0">
                <a:solidFill>
                  <a:srgbClr val="24292F"/>
                </a:solidFill>
                <a:effectLst/>
                <a:latin typeface="HarmonyOS Sans SC" panose="00000500000000000000" charset="-122"/>
                <a:ea typeface="HarmonyOS Sans SC" panose="00000500000000000000" charset="-122"/>
              </a:rPr>
              <a:t>这些问题都会让加密形同虚设。</a:t>
            </a:r>
            <a:endParaRPr lang="zh-CN" altLang="en-US" b="0" i="0" dirty="0">
              <a:solidFill>
                <a:srgbClr val="24292F"/>
              </a:solidFill>
              <a:effectLst/>
              <a:latin typeface="HarmonyOS Sans SC" panose="00000500000000000000" charset="-122"/>
              <a:ea typeface="HarmonyOS Sans SC" panose="00000500000000000000" charset="-122"/>
            </a:endParaRPr>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custDataLst>
              <p:tags r:id="rId3"/>
            </p:custDataLst>
          </p:nvPr>
        </p:nvSpPr>
        <p:spPr/>
        <p:txBody>
          <a:bodyPr/>
          <a:p>
            <a:pPr lvl="0"/>
            <a:r>
              <a:rPr lang="zh-CN" altLang="en-US">
                <a:ea typeface="宋体" panose="02010600030101010101" pitchFamily="2" charset="-122"/>
              </a:rPr>
              <a:t>那么做完了前面这些就可以了吗？还是不够的，还需要做什么呢，</a:t>
            </a:r>
            <a:r>
              <a:rPr lang="zh-CN" altLang="zh-CN">
                <a:ea typeface="宋体" panose="02010600030101010101" pitchFamily="2" charset="-122"/>
              </a:rPr>
              <a:t>这个就是我今天和大家介绍的第二部分内容，数据验证双保障。</a:t>
            </a:r>
            <a:endParaRPr lang="en-US" altLang="zh-CN">
              <a:ea typeface="宋体" panose="02010600030101010101" pitchFamily="2" charset="-122"/>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custDataLst>
              <p:tags r:id="rId3"/>
            </p:custDataLst>
          </p:nvPr>
        </p:nvSpPr>
        <p:spPr/>
        <p:txBody>
          <a:bodyPr/>
          <a:p>
            <a:pPr lvl="0"/>
            <a:r>
              <a:rPr lang="zh-CN" altLang="en-US"/>
              <a:t>可能有的观众朋友就</a:t>
            </a:r>
            <a:r>
              <a:rPr lang="zh-CN" altLang="en-US"/>
              <a:t>问了，在完成复工检查之后，我都做的那么仔细了，为何还必须进行数据验证呢？这是因为复工检查虽是确保企业安全重启的首要步骤，但仅仅依靠这一环节的检查，并不足以全方位、无死角地保证数据的绝对安全与准确无误。数据验证，作为连接复工检查与后续可靠决策之间的关键桥梁，其作用无可替代、至关重要。数据，就如同企业的血液一般，在各个业务环节中源源不断地流淌，支撑着企业的正常运转。一旦数据出现任何问题，哪怕是微小的差错，都可能导致整个业务系统陷入瘫痪，造成不可估量的损失。因此，系统性地开展数据验证工作，是保障数据安全、确保业务连续性的关键一步。</a:t>
            </a:r>
            <a:endParaRPr lang="zh-CN" altLang="en-US"/>
          </a:p>
          <a:p>
            <a:pPr lvl="0"/>
            <a:endParaRPr lang="zh-CN" altLang="en-US"/>
          </a:p>
          <a:p>
            <a:pPr lvl="0"/>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sym typeface="+mn-ea"/>
              </a:rPr>
              <a:t>那么到底什么是数据验证。通俗</a:t>
            </a:r>
            <a:r>
              <a:rPr lang="zh-CN" altLang="en-US" dirty="0">
                <a:sym typeface="+mn-ea"/>
              </a:rPr>
              <a:t>讲就是</a:t>
            </a:r>
            <a:r>
              <a:rPr lang="zh-CN" altLang="en-US">
                <a:ln>
                  <a:noFill/>
                  <a:prstDash val="sysDot"/>
                </a:ln>
                <a:solidFill>
                  <a:schemeClr val="tx1">
                    <a:lumMod val="85000"/>
                    <a:lumOff val="15000"/>
                  </a:schemeClr>
                </a:solidFill>
                <a:latin typeface="+mn-ea"/>
                <a:cs typeface="+mn-ea"/>
                <a:sym typeface="+mn-ea"/>
              </a:rPr>
              <a:t>确认备份数据在恢复后准确、完整且可用的核心过程。</a:t>
            </a:r>
            <a:endParaRPr lang="zh-CN" altLang="en-US">
              <a:ln>
                <a:noFill/>
                <a:prstDash val="sysDot"/>
              </a:ln>
              <a:solidFill>
                <a:schemeClr val="tx1">
                  <a:lumMod val="85000"/>
                  <a:lumOff val="15000"/>
                </a:schemeClr>
              </a:solidFill>
              <a:latin typeface="+mn-ea"/>
              <a:cs typeface="+mn-ea"/>
              <a:sym typeface="+mn-ea"/>
            </a:endParaRPr>
          </a:p>
          <a:p>
            <a:r>
              <a:rPr lang="zh-CN" altLang="en-US" dirty="0">
                <a:sym typeface="+mn-ea"/>
              </a:rPr>
              <a:t>我们通常从四个维度开展验证工作：首先是关键字段比对，通过对</a:t>
            </a:r>
            <a:r>
              <a:rPr lang="en-US" altLang="zh-CN" dirty="0">
                <a:sym typeface="+mn-ea"/>
              </a:rPr>
              <a:t>ID</a:t>
            </a:r>
            <a:r>
              <a:rPr lang="zh-CN" altLang="en-US" dirty="0">
                <a:sym typeface="+mn-ea"/>
              </a:rPr>
              <a:t>、时间戳或唯一编码等标识字段进行逐一对比，判断数据在恢复过程中是否发生错乱或丢失；其次是逻辑关系校验，检查主从表关联、外键约束及业务规则之间的对应关系，确保恢复后的数据仍能支撑原有系统的正常运行；第三是记录数量验证，统计并对比恢复前后各数据表的总记录数，识别是否存在数据遗漏或冗余；最后是数据内容抽样核查，对恢复数据进行随机抽样，深入比对具体内容的一致性，及时发现潜在的数据畸变或转换错误。</a:t>
            </a:r>
            <a:endParaRPr lang="zh-CN" altLang="en-US" dirty="0">
              <a:sym typeface="+mn-ea"/>
            </a:endParaRPr>
          </a:p>
          <a:p>
            <a:r>
              <a:rPr lang="zh-CN" altLang="en-US" dirty="0">
                <a:sym typeface="+mn-ea"/>
              </a:rPr>
              <a:t>这些方法共同构成了数据验证的完整闭环，让每一次恢复都能</a:t>
            </a:r>
            <a:r>
              <a:rPr lang="en-US" altLang="zh-CN" dirty="0">
                <a:sym typeface="+mn-ea"/>
              </a:rPr>
              <a:t>“</a:t>
            </a:r>
            <a:r>
              <a:rPr lang="zh-CN" altLang="en-US" dirty="0">
                <a:sym typeface="+mn-ea"/>
              </a:rPr>
              <a:t>有据可依、有迹可循</a:t>
            </a:r>
            <a:r>
              <a:rPr lang="en-US" altLang="zh-CN" dirty="0">
                <a:sym typeface="+mn-ea"/>
              </a:rPr>
              <a:t>”</a:t>
            </a:r>
            <a:r>
              <a:rPr lang="zh-CN" altLang="en-US" dirty="0">
                <a:sym typeface="+mn-ea"/>
              </a:rPr>
              <a:t>。</a:t>
            </a:r>
            <a:endParaRPr lang="zh-CN" altLang="en-US" dirty="0">
              <a:sym typeface="+mn-ea"/>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custDataLst>
              <p:tags r:id="rId3"/>
            </p:custDataLst>
          </p:nvPr>
        </p:nvSpPr>
        <p:spPr/>
        <p:txBody>
          <a:bodyPr/>
          <a:lstStyle/>
          <a:p>
            <a:pPr lvl="0"/>
            <a:r>
              <a:rPr lang="zh-CN" altLang="en-US" sz="1200" dirty="0">
                <a:solidFill>
                  <a:schemeClr val="tx1">
                    <a:lumMod val="75000"/>
                    <a:lumOff val="25000"/>
                  </a:schemeClr>
                </a:solidFill>
                <a:latin typeface="HarmonyOS Sans SC" panose="00000500000000000000" charset="-122"/>
                <a:ea typeface="HarmonyOS Sans SC" panose="00000500000000000000" charset="-122"/>
                <a:cs typeface="HarmonyOS Sans" charset="0"/>
                <a:sym typeface="+mn-ea"/>
              </a:rPr>
              <a:t>各位观众朋友，其实我们不难发现，复工后的数据备份验证工作，实则蕴含着多重显著的好处。首先，它能够全方位确保数据的完整性，就像为数据筑起一道坚不可摧的防线，有效避免了数据在存储或传输过程中出现损坏或丢失的风险，让数据始终保持安全无虞。其次，通过精心优化备份策略，我们可以依据实际业务情况，让备份作业更加高效地运行，精准契合实际需求。定期进行数据验证，还能显著提升我们的应急能力，遇到一些突遭的数据灾难时，能够迅速恢复业务，将损失降到最低。此外，它还能助力我们及时发现潜在问题，并提前采取措施加以解决，从而确保数据的可恢复性，同时满足各项合规要求。</a:t>
            </a:r>
            <a:endParaRPr lang="zh-CN" altLang="en-US" sz="1200" dirty="0">
              <a:solidFill>
                <a:schemeClr val="tx1">
                  <a:lumMod val="75000"/>
                  <a:lumOff val="25000"/>
                </a:schemeClr>
              </a:solidFill>
              <a:latin typeface="HarmonyOS Sans SC" panose="00000500000000000000" charset="-122"/>
              <a:ea typeface="HarmonyOS Sans SC" panose="00000500000000000000" charset="-122"/>
              <a:cs typeface="HarmonyOS Sans" charset="0"/>
              <a:sym typeface="+mn-ea"/>
            </a:endParaRPr>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custDataLst>
              <p:tags r:id="rId3"/>
            </p:custDataLst>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a:ea typeface="宋体" panose="02010600030101010101" pitchFamily="2" charset="-122"/>
                <a:sym typeface="+mn-ea"/>
              </a:rPr>
              <a:t>但是在当前错综复杂、充满变数的信息环境下，想要将数据验证工作切实做好，同样面临着诸多棘手的挑战。具体而言，验证难度居高不下，验证方式繁杂多样，不仅耗费大量精力，而且验证所带来的价值相对较低，同时验证结果也缺乏直观性，难以让人迅速把握关键信息。在混合</a:t>
            </a:r>
            <a:r>
              <a:rPr lang="en-US" altLang="zh-CN">
                <a:ea typeface="宋体" panose="02010600030101010101" pitchFamily="2" charset="-122"/>
                <a:sym typeface="+mn-ea"/>
              </a:rPr>
              <a:t>IT</a:t>
            </a:r>
            <a:r>
              <a:rPr lang="zh-CN" altLang="en-US">
                <a:ea typeface="宋体" panose="02010600030101010101" pitchFamily="2" charset="-122"/>
                <a:sym typeface="+mn-ea"/>
              </a:rPr>
              <a:t>环境这一特殊背景下，设备和网络环境复杂多样、千差万别，这无疑大大增加了验证的难度系数；不同类型的数据，其特性各异，需要采用截然不同的验证方式；单一系统或者单一方式的验证结果，往往无法全面、准确地代表整个系统的恢复预期；并且，验证结果通常仅仅以文本形式呈现，不够直观形象，难以进行深入细致的分析。面对这些问题，我们迫切需要寻找更为高效、更为全面的验证方法。</a:t>
            </a:r>
            <a:endParaRPr lang="zh-CN" altLang="en-US">
              <a:ea typeface="宋体" panose="02010600030101010101" pitchFamily="2" charset="-122"/>
              <a:sym typeface="+mn-ea"/>
            </a:endParaRPr>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zh-CN" altLang="en-US">
                <a:ea typeface="宋体" panose="02010600030101010101" pitchFamily="2" charset="-122"/>
              </a:rPr>
              <a:t>而云祺多维数据验证方案应运而生，这一方案为数据验证提供了多道保险，确保了数据的准确性和可用性。</a:t>
            </a:r>
            <a:endParaRPr lang="zh-CN" altLang="en-US">
              <a:ea typeface="宋体" panose="02010600030101010101" pitchFamily="2" charset="-122"/>
            </a:endParaRPr>
          </a:p>
          <a:p>
            <a:endParaRPr lang="zh-CN" altLang="en-US">
              <a:ea typeface="宋体" panose="02010600030101010101" pitchFamily="2" charset="-122"/>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整个方案的概况，从云祺的数据验证功能为核心，可将备份数据恢复至其容灾备份系统内置的容灾演练平台，进行手动或自动验证，无需借助外部资源。数据验证流程含数据备份、恢复至平台、验证以及生成报告。与常规验证对比，自建数据验证软硬件环境存在成本高、技术门槛高、资源利用率低等痛点。而</a:t>
            </a:r>
            <a:r>
              <a:rPr lang="zh-CN" altLang="en-US" dirty="0"/>
              <a:t>云祺内置容灾演练平台验证方案一次投入可多次利用，对生产业务无影响，资源灵活，操作简单，可以有效防止数据泄露，优势明显，这是我们相比与传统的数据验证的主要</a:t>
            </a:r>
            <a:r>
              <a:rPr lang="zh-CN" altLang="en-US" dirty="0"/>
              <a:t>区别。</a:t>
            </a:r>
            <a:endParaRPr lang="zh-CN" altLang="en-US" dirty="0"/>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r>
              <a:rPr kumimoji="1" lang="zh-CN" altLang="en-US" dirty="0"/>
              <a:t>云祺科技的数据验证总体方案架构图如图所示。整个架构以备份完成为起点：业务负载与应用系统完成备份后，数据进入本地灾备中心，并由云祺灾备系统生成标准备份副本。该副本可根据策略同步至异地灾备中心或第三方验证资源池，实现多节点冗余与灵活调用。</a:t>
            </a:r>
            <a:endParaRPr kumimoji="1" lang="zh-CN" altLang="en-US" dirty="0"/>
          </a:p>
          <a:p>
            <a:r>
              <a:rPr kumimoji="1" lang="zh-CN" altLang="en-US" dirty="0"/>
              <a:t>在验证阶段，所有用于验证的副本首先经过内置杀毒引擎的安全净化。平台集成</a:t>
            </a:r>
            <a:r>
              <a:rPr kumimoji="1" lang="en-US" altLang="zh-CN" dirty="0"/>
              <a:t>Kaspersky</a:t>
            </a:r>
            <a:r>
              <a:rPr kumimoji="1" lang="zh-CN" altLang="en-US" dirty="0"/>
              <a:t>病毒查杀引擎，在隔离沙箱中对备份数据进行深度扫描，识别并清除勒索病毒等恶意内容，确保验证所用数据处于安全、洁净状态。</a:t>
            </a:r>
            <a:endParaRPr kumimoji="1" lang="zh-CN" altLang="en-US" dirty="0"/>
          </a:p>
          <a:p>
            <a:r>
              <a:rPr kumimoji="1" lang="zh-CN" altLang="en-US" dirty="0"/>
              <a:t>随后，通过内置验证平台组建与生产环境一致的仿真环境。在隔离环境下，验证备份对象是否能正常开机、网络是否连通等，以确认备份数据的完全可恢复性。并可执行自动或手动验证任务，开展应用级与文件级验证：</a:t>
            </a:r>
            <a:endParaRPr kumimoji="1" lang="zh-CN" altLang="en-US" dirty="0"/>
          </a:p>
          <a:p>
            <a:r>
              <a:rPr kumimoji="1" lang="zh-CN" altLang="en-US" dirty="0"/>
              <a:t>应用级验证：在验证环境中通过执行自定义脚本（如数据库连接测试、中间件状态检查、业务</a:t>
            </a:r>
            <a:r>
              <a:rPr kumimoji="1" lang="en-US" altLang="zh-CN" dirty="0"/>
              <a:t>API</a:t>
            </a:r>
            <a:r>
              <a:rPr kumimoji="1" lang="zh-CN" altLang="en-US" dirty="0"/>
              <a:t>调用等），确认关键应用功能可用；</a:t>
            </a:r>
            <a:endParaRPr kumimoji="1" lang="zh-CN" altLang="en-US" dirty="0"/>
          </a:p>
          <a:p>
            <a:r>
              <a:rPr kumimoji="1" lang="zh-CN" altLang="en-US" dirty="0"/>
              <a:t>文件级验证：通过指定源端与副本中的文件路径，比对文件哈希值，校验特定文件内容的一致性与完整性。</a:t>
            </a:r>
            <a:endParaRPr kumimoji="1" lang="zh-CN" altLang="en-US" dirty="0"/>
          </a:p>
          <a:p>
            <a:r>
              <a:rPr kumimoji="1" lang="zh-CN" altLang="en-US" dirty="0"/>
              <a:t>这些验证任务独立运行、互不依赖，结果由系统自动汇总，生成结构化验证报告，并留存操作日志，满足合规与审计要求。</a:t>
            </a:r>
            <a:endParaRPr kumimoji="1" lang="zh-CN" altLang="en-US" dirty="0"/>
          </a:p>
          <a:p>
            <a:r>
              <a:rPr kumimoji="1" lang="zh-CN" altLang="en-US" dirty="0"/>
              <a:t>该架构实现了从备份数据到可信恢复的闭环保障，确保备份不仅</a:t>
            </a:r>
            <a:r>
              <a:rPr kumimoji="1" lang="en-US" altLang="zh-CN" dirty="0"/>
              <a:t>“</a:t>
            </a:r>
            <a:r>
              <a:rPr kumimoji="1" lang="zh-CN" altLang="en-US" dirty="0"/>
              <a:t>可存</a:t>
            </a:r>
            <a:r>
              <a:rPr kumimoji="1" lang="en-US" altLang="zh-CN" dirty="0"/>
              <a:t>”</a:t>
            </a:r>
            <a:r>
              <a:rPr kumimoji="1" lang="zh-CN" altLang="en-US" dirty="0"/>
              <a:t>，更能</a:t>
            </a:r>
            <a:r>
              <a:rPr kumimoji="1" lang="en-US" altLang="zh-CN" dirty="0"/>
              <a:t>“</a:t>
            </a:r>
            <a:r>
              <a:rPr kumimoji="1" lang="zh-CN" altLang="en-US" dirty="0"/>
              <a:t>可验、可用、可管</a:t>
            </a:r>
            <a:r>
              <a:rPr kumimoji="1" lang="en-US" altLang="zh-CN" dirty="0"/>
              <a:t>”</a:t>
            </a:r>
            <a:r>
              <a:rPr kumimoji="1" lang="zh-CN" altLang="en-US" dirty="0"/>
              <a:t>。</a:t>
            </a:r>
            <a:endParaRPr kumimoji="1" lang="zh-CN" altLang="en-US" dirty="0"/>
          </a:p>
        </p:txBody>
      </p:sp>
      <p:sp>
        <p:nvSpPr>
          <p:cNvPr id="4" name="灯片编号占位符 3"/>
          <p:cNvSpPr>
            <a:spLocks noGrp="1"/>
          </p:cNvSpPr>
          <p:nvPr>
            <p:ph type="sldNum" sz="quarter" idx="5"/>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pPr marL="19685" algn="l" rtl="0" eaLnBrk="0">
              <a:lnSpc>
                <a:spcPct val="89000"/>
              </a:lnSpc>
            </a:pPr>
            <a:r>
              <a:rPr lang="zh-CN" altLang="en-US"/>
              <a:t>除此之外，系统也提供了内置验证与容灾资源，便于用户临时启动。</a:t>
            </a:r>
            <a:endParaRPr lang="zh-CN" altLang="en-US"/>
          </a:p>
          <a:p>
            <a:pPr marL="19685" algn="l" rtl="0" eaLnBrk="0">
              <a:lnSpc>
                <a:spcPct val="89000"/>
              </a:lnSpc>
            </a:pPr>
            <a:r>
              <a:rPr lang="zh-CN" altLang="en-US"/>
              <a:t>有以下</a:t>
            </a:r>
            <a:r>
              <a:rPr lang="en-US" altLang="zh-CN"/>
              <a:t>4</a:t>
            </a:r>
            <a:r>
              <a:rPr lang="zh-CN" altLang="en-US"/>
              <a:t>大好处。</a:t>
            </a:r>
            <a:endParaRPr lang="zh-CN" altLang="en-US"/>
          </a:p>
          <a:p>
            <a:pPr marL="19685" algn="l" rtl="0" eaLnBrk="0">
              <a:lnSpc>
                <a:spcPct val="89000"/>
              </a:lnSpc>
            </a:pPr>
            <a:r>
              <a:rPr lang="zh-CN" altLang="en-US"/>
              <a:t>第一，无需额外准备独立的验证环境。由于系统已集成容灾演练平台，用户可在同一系统内完成数据备份、数据验证以及业务在应急状态下的容灾接管。此外，该环境不仅适用于验证场景，也可直接用于容灾。例如，当生产服务器发生故障时，可在短时间内拉起该环境，快速恢复业务运行，保障业务连续性。</a:t>
            </a:r>
            <a:endParaRPr lang="zh-CN" altLang="en-US"/>
          </a:p>
          <a:p>
            <a:pPr marL="19685" algn="l" rtl="0" eaLnBrk="0">
              <a:lnSpc>
                <a:spcPct val="89000"/>
              </a:lnSpc>
            </a:pPr>
            <a:r>
              <a:rPr lang="zh-CN" altLang="en-US"/>
              <a:t>第二，验证环境可在分钟级内完成启动。相较于传统恢复方式存在的耗时长、效率低等问题，当前方案显著提升了响应速度，使用户能够在短时间内完成环境部署并开展验证工作。</a:t>
            </a:r>
            <a:endParaRPr lang="zh-CN" altLang="en-US"/>
          </a:p>
          <a:p>
            <a:pPr marL="19685" algn="l" rtl="0" eaLnBrk="0">
              <a:lnSpc>
                <a:spcPct val="89000"/>
              </a:lnSpc>
            </a:pPr>
            <a:r>
              <a:rPr lang="zh-CN" altLang="en-US"/>
              <a:t>第三，系统支持多种验证方式。一方面可利用内置的验证与容灾资源进行本地验证；另一方面，也支持将数据挂载或恢复至外部存储与计算资源，以开展跨平台的演练或验证操作。验证任务结束后，临时环境将自动销毁，释放所占用的资源，不会对系统性能造成持续影响。</a:t>
            </a:r>
            <a:endParaRPr lang="zh-CN" altLang="en-US"/>
          </a:p>
          <a:p>
            <a:pPr marL="19685" algn="l" rtl="0" eaLnBrk="0">
              <a:lnSpc>
                <a:spcPct val="89000"/>
              </a:lnSpc>
            </a:pPr>
            <a:r>
              <a:rPr lang="zh-CN" altLang="en-US"/>
              <a:t>第四，系统具备智能化能力，主要体现在自动驱动切换与作业容错机制。在环境启动过程中，系统可自动为用户完成驱动的匹配与替换。在传统恢复流程中，尤其是在跨平台场景下，通常需手动查找并配置适配驱动，而当前方案可自动完成该过程。同时，若任务执行过程中出现异常，系统可智能触发重试机制，提升整体可靠性。</a:t>
            </a:r>
            <a:endParaRPr lang="zh-CN" altLang="en-US"/>
          </a:p>
          <a:p>
            <a:pPr marL="19685" algn="l" rtl="0" eaLnBrk="0">
              <a:lnSpc>
                <a:spcPct val="89000"/>
              </a:lnSpc>
            </a:pPr>
            <a:r>
              <a:rPr lang="zh-CN" altLang="en-US"/>
              <a:t>综上，在验证与容灾过程中，该方案能够实现快速启用、稳定运行与可靠交付，确保用户</a:t>
            </a:r>
            <a:r>
              <a:rPr lang="en-US" altLang="zh-CN"/>
              <a:t>“</a:t>
            </a:r>
            <a:r>
              <a:rPr lang="zh-CN" altLang="en-US"/>
              <a:t>用得快、用得好、用得放心</a:t>
            </a:r>
            <a:r>
              <a:rPr lang="en-US" altLang="zh-CN"/>
              <a:t>”</a:t>
            </a:r>
            <a:r>
              <a:rPr lang="zh-CN" altLang="en-US"/>
              <a:t>。</a:t>
            </a:r>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zh-CN" altLang="en-US"/>
              <a:t>在前述验证过程中，系统还可实现文件级数据一致性验证。以制药行业</a:t>
            </a:r>
            <a:r>
              <a:rPr lang="en-US" altLang="zh-CN"/>
              <a:t>GMP</a:t>
            </a:r>
            <a:r>
              <a:rPr lang="zh-CN" altLang="en-US"/>
              <a:t>合规场景为例，该场景要求</a:t>
            </a:r>
            <a:r>
              <a:rPr lang="en-US" altLang="zh-CN"/>
              <a:t>A</a:t>
            </a:r>
            <a:r>
              <a:rPr lang="zh-CN" altLang="en-US"/>
              <a:t>、</a:t>
            </a:r>
            <a:r>
              <a:rPr lang="en-US" altLang="zh-CN"/>
              <a:t>B</a:t>
            </a:r>
            <a:r>
              <a:rPr lang="zh-CN" altLang="en-US"/>
              <a:t>、</a:t>
            </a:r>
            <a:r>
              <a:rPr lang="en-US" altLang="zh-CN"/>
              <a:t>C</a:t>
            </a:r>
            <a:r>
              <a:rPr lang="zh-CN" altLang="en-US"/>
              <a:t>等多个节点之间建立完整且不可篡改的数据链条。即使数据已从</a:t>
            </a:r>
            <a:r>
              <a:rPr lang="en-US" altLang="zh-CN"/>
              <a:t>A</a:t>
            </a:r>
            <a:r>
              <a:rPr lang="zh-CN" altLang="en-US"/>
              <a:t>点备份至</a:t>
            </a:r>
            <a:r>
              <a:rPr lang="en-US" altLang="zh-CN"/>
              <a:t>B</a:t>
            </a:r>
            <a:r>
              <a:rPr lang="zh-CN" altLang="en-US"/>
              <a:t>点，也需确保</a:t>
            </a:r>
            <a:r>
              <a:rPr lang="en-US" altLang="zh-CN"/>
              <a:t>B</a:t>
            </a:r>
            <a:r>
              <a:rPr lang="zh-CN" altLang="en-US"/>
              <a:t>点所存数据与</a:t>
            </a:r>
            <a:r>
              <a:rPr lang="en-US" altLang="zh-CN"/>
              <a:t>A</a:t>
            </a:r>
            <a:r>
              <a:rPr lang="zh-CN" altLang="en-US"/>
              <a:t>点原始数据在内容上完全相同。</a:t>
            </a:r>
            <a:endParaRPr lang="en-US" altLang="zh-CN"/>
          </a:p>
          <a:p>
            <a:r>
              <a:rPr lang="zh-CN" altLang="zh-CN"/>
              <a:t>为解决这一问题，系统提供了文件级的一致性验证能力。用户可在备份完成后，指定特定文件路径，对该路径下的全部文件执行一致性比对。系统采用</a:t>
            </a:r>
            <a:r>
              <a:rPr lang="en-US" altLang="zh-CN"/>
              <a:t>MD5</a:t>
            </a:r>
            <a:r>
              <a:rPr lang="zh-CN" altLang="en-US"/>
              <a:t>哈希算法计算源文件与目标文件的哈希值，若两者哈希值完全一致，则判定文件内容完全相同。</a:t>
            </a:r>
            <a:endParaRPr lang="en-US" altLang="zh-CN"/>
          </a:p>
          <a:p>
            <a:r>
              <a:rPr lang="zh-CN" altLang="zh-CN"/>
              <a:t>此外，系统可自动生成文件一致性比对结果，并支持将该结果直接嵌入验证报告中。用户可通过编辑验证报告的方式，将比对结论纳入正式文档，从而实现一致性验证过程的可追溯、可审计与合规留痕。</a:t>
            </a:r>
            <a:endParaRPr lang="en-US" altLang="zh-CN"/>
          </a:p>
          <a:p>
            <a:r>
              <a:rPr lang="zh-CN" altLang="zh-CN"/>
              <a:t>综上，系统的验证能力覆盖两个层级：</a:t>
            </a:r>
            <a:endParaRPr lang="en-US" altLang="zh-CN"/>
          </a:p>
          <a:p>
            <a:r>
              <a:rPr lang="zh-CN" altLang="zh-CN"/>
              <a:t>在整机层面，依托内嵌环境，支持操作系统级别的完整恢复验证与容灾接管；</a:t>
            </a:r>
            <a:endParaRPr lang="en-US" altLang="zh-CN"/>
          </a:p>
          <a:p>
            <a:r>
              <a:rPr lang="zh-CN" altLang="zh-CN"/>
              <a:t>在数据层面，提供文件级细粒度验证，确保关键业务数据在备份与恢复过程中的完整性与一致性，满足高合规性行业（如制药</a:t>
            </a:r>
            <a:r>
              <a:rPr lang="en-US" altLang="zh-CN"/>
              <a:t>GMP</a:t>
            </a:r>
            <a:r>
              <a:rPr lang="zh-CN" altLang="en-US"/>
              <a:t>）对数据链条完整性的严格要求。</a:t>
            </a:r>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zh-CN" altLang="en-US"/>
              <a:t>除此</a:t>
            </a:r>
            <a:r>
              <a:rPr lang="zh-CN" altLang="en-US"/>
              <a:t>之外，系统进一步支持应用级验证。通过在恢复完成后执行自定义脚本，针对数据库等关键业务应用，实现对数据库等应用的数据完整性与业务可用性验证。该脚本可由用户根据实际业务需求定义，用于检测数据库连接状态、表结构一致性、关键业务逻辑运行情况等，确保恢复后的应用具备正常服务能力。</a:t>
            </a:r>
            <a:endParaRPr lang="zh-CN" altLang="en-US"/>
          </a:p>
          <a:p>
            <a:r>
              <a:rPr lang="zh-CN" altLang="en-US"/>
              <a:t>在此基础上，系统支持应用组验证机制。通过构建包含业务关联关系的应用组合，将多个相互依赖的系统（如</a:t>
            </a:r>
            <a:r>
              <a:rPr lang="en-US" altLang="zh-CN"/>
              <a:t>A</a:t>
            </a:r>
            <a:r>
              <a:rPr lang="zh-CN" altLang="en-US"/>
              <a:t>、</a:t>
            </a:r>
            <a:r>
              <a:rPr lang="en-US" altLang="zh-CN"/>
              <a:t>B</a:t>
            </a:r>
            <a:r>
              <a:rPr lang="zh-CN" altLang="en-US"/>
              <a:t>、</a:t>
            </a:r>
            <a:r>
              <a:rPr lang="en-US" altLang="zh-CN"/>
              <a:t>C</a:t>
            </a:r>
            <a:r>
              <a:rPr lang="zh-CN" altLang="en-US"/>
              <a:t>）打包为一个逻辑单元。例如，若需对系统</a:t>
            </a:r>
            <a:r>
              <a:rPr lang="en-US" altLang="zh-CN"/>
              <a:t>C</a:t>
            </a:r>
            <a:r>
              <a:rPr lang="zh-CN" altLang="en-US"/>
              <a:t>进行验证，而其运行依赖于系统</a:t>
            </a:r>
            <a:r>
              <a:rPr lang="en-US" altLang="zh-CN"/>
              <a:t>A</a:t>
            </a:r>
            <a:r>
              <a:rPr lang="zh-CN" altLang="en-US"/>
              <a:t>和</a:t>
            </a:r>
            <a:r>
              <a:rPr lang="en-US" altLang="zh-CN"/>
              <a:t>B</a:t>
            </a:r>
            <a:r>
              <a:rPr lang="zh-CN" altLang="en-US"/>
              <a:t>，则可通过应用组方式将三者统一拉起，并在整体环境中开展验证操作。该机制有效解决了传统恢复模式中因系统间耦合导致的验证复杂、效率低下等问题，实现多系统协同验证的快速部署与高效执行。</a:t>
            </a:r>
            <a:endParaRPr lang="zh-CN" altLang="en-US"/>
          </a:p>
          <a:p>
            <a:r>
              <a:rPr lang="zh-CN" altLang="en-US"/>
              <a:t>此外，系统支持可供编排的应急恢复。结合任务编排能力，可根据不同业务系统的启动依赖关系，定义多样化的恢复策略。例如，当</a:t>
            </a:r>
            <a:r>
              <a:rPr lang="en-US" altLang="zh-CN"/>
              <a:t>A</a:t>
            </a:r>
            <a:r>
              <a:rPr lang="zh-CN" altLang="en-US"/>
              <a:t>、</a:t>
            </a:r>
            <a:r>
              <a:rPr lang="en-US" altLang="zh-CN"/>
              <a:t>B</a:t>
            </a:r>
            <a:r>
              <a:rPr lang="zh-CN" altLang="en-US"/>
              <a:t>、</a:t>
            </a:r>
            <a:r>
              <a:rPr lang="en-US" altLang="zh-CN"/>
              <a:t>C</a:t>
            </a:r>
            <a:r>
              <a:rPr lang="zh-CN" altLang="en-US"/>
              <a:t>三个系统存在先后启动顺序时，可将其纳入统一恢复流程，在发生故障时一键触发，自动按预设顺序完成全部系统的恢复操作。该能力避免了人工逐项执行恢复任务的繁琐过程，显著提升应急响应效率。</a:t>
            </a:r>
            <a:endParaRPr lang="zh-CN" altLang="en-US"/>
          </a:p>
          <a:p>
            <a:r>
              <a:rPr lang="zh-CN" altLang="en-US"/>
              <a:t>综上，系统在验证维度上实现了从文件级、操作系统级到应用级的全覆盖，结合应用组构建与任务编排机制，支持对复杂业务场景下的多系统联动验证与自动化恢复，推动运维向智能化、自动化方向演进。</a:t>
            </a:r>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zh-CN" altLang="en-US"/>
              <a:t>在备份与恢复流程中，为应对勒索病毒等安全威胁，系统引入主动式病毒查杀机制。该机制可在备份完成后或恢复前，对数据进行主动扫描，实现从被动响应向主动防御的转变，提升整体数据安全防护能力。</a:t>
            </a:r>
            <a:endParaRPr lang="zh-CN" altLang="en-US"/>
          </a:p>
          <a:p>
            <a:r>
              <a:rPr lang="zh-CN" altLang="en-US"/>
              <a:t>系统内置</a:t>
            </a:r>
            <a:r>
              <a:rPr lang="en-US" altLang="zh-CN"/>
              <a:t>ClamAV</a:t>
            </a:r>
            <a:r>
              <a:rPr lang="zh-CN" altLang="en-US"/>
              <a:t>与</a:t>
            </a:r>
            <a:r>
              <a:rPr lang="en-US" altLang="zh-CN"/>
              <a:t>Kaspersky</a:t>
            </a:r>
            <a:r>
              <a:rPr lang="zh-CN" altLang="en-US"/>
              <a:t>杀毒引擎，通过</a:t>
            </a:r>
            <a:r>
              <a:rPr lang="en-US" altLang="zh-CN"/>
              <a:t>SDK</a:t>
            </a:r>
            <a:r>
              <a:rPr lang="zh-CN" altLang="en-US"/>
              <a:t>方式集成，相较于传统挂载式杀毒方式，具备更高的集成性与运行效率。扫描过程在隔离环境中执行，确保不影响生产系统运行。备份数据被送入沙箱环境进行病毒检测，若发现恶意代码（如勒索病毒），可立即清除；若无异常，则进入后续验证流程。</a:t>
            </a:r>
            <a:endParaRPr lang="zh-CN" altLang="en-US"/>
          </a:p>
          <a:p>
            <a:r>
              <a:rPr lang="zh-CN" altLang="en-US"/>
              <a:t>该机制支持在数据恢复前完成病毒查杀，确保恢复源的安全性。结合后续的验证环节，系统可构建一条完整的安全恢复链路：备份</a:t>
            </a:r>
            <a:r>
              <a:rPr lang="en-US" altLang="zh-CN"/>
              <a:t> </a:t>
            </a:r>
            <a:r>
              <a:rPr lang="en-US" altLang="en-US"/>
              <a:t>→</a:t>
            </a:r>
            <a:r>
              <a:rPr lang="en-US" altLang="zh-CN"/>
              <a:t> </a:t>
            </a:r>
            <a:r>
              <a:rPr lang="zh-CN" altLang="en-US"/>
              <a:t>主动查杀</a:t>
            </a:r>
            <a:r>
              <a:rPr lang="en-US" altLang="zh-CN"/>
              <a:t> </a:t>
            </a:r>
            <a:r>
              <a:rPr lang="en-US" altLang="en-US"/>
              <a:t>→</a:t>
            </a:r>
            <a:r>
              <a:rPr lang="en-US" altLang="zh-CN"/>
              <a:t> </a:t>
            </a:r>
            <a:r>
              <a:rPr lang="zh-CN" altLang="en-US"/>
              <a:t>验证</a:t>
            </a:r>
            <a:r>
              <a:rPr lang="en-US" altLang="zh-CN"/>
              <a:t> </a:t>
            </a:r>
            <a:r>
              <a:rPr lang="en-US" altLang="en-US"/>
              <a:t>→</a:t>
            </a:r>
            <a:r>
              <a:rPr lang="en-US" altLang="zh-CN"/>
              <a:t> </a:t>
            </a:r>
            <a:r>
              <a:rPr lang="zh-CN" altLang="en-US"/>
              <a:t>可靠恢复。通过此流程，用户可获得一个经过安全验证的、可信赖的备份点。</a:t>
            </a:r>
            <a:endParaRPr lang="zh-CN" altLang="en-US"/>
          </a:p>
          <a:p>
            <a:r>
              <a:rPr lang="zh-CN" altLang="en-US"/>
              <a:t>该备份点在后续应急场景中可用于快速、干净的恢复操作。当业务系统遭遇攻击或数据损坏时，可基于该可信备份点实施恢复，避免病毒扩散或数据污染，保障恢复结果的完整性与可用性。</a:t>
            </a:r>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r>
              <a:rPr kumimoji="1" lang="zh-CN" altLang="en-US" dirty="0"/>
              <a:t>医疗行业是数据验证需求最为迫切的领域之一，其核心动因在于强合规性要求。特别是电子病历系统，受到明确的法规约束，必须满足定期验证与可用性保障要求。</a:t>
            </a:r>
            <a:endParaRPr kumimoji="1" lang="zh-CN" altLang="en-US" dirty="0"/>
          </a:p>
          <a:p>
            <a:r>
              <a:rPr kumimoji="1" lang="zh-CN" altLang="en-US" dirty="0"/>
              <a:t>根据《全国医院信息化建设标准与规范》，医疗机构需对备份数据实施定期检查与验证，以确保数据完整性与可恢复性，防范因数据损坏或丢失导致的风险。此外，《电子病历系统应用水平分级评价标准》要求每季度至少开展一次数据恢复验证，重点系统恢复时间不超过</a:t>
            </a:r>
            <a:r>
              <a:rPr kumimoji="1" lang="en-US" altLang="zh-CN" dirty="0"/>
              <a:t>2</a:t>
            </a:r>
            <a:r>
              <a:rPr kumimoji="1" lang="zh-CN" altLang="en-US" dirty="0"/>
              <a:t>小时，数据丢失时间不得超过</a:t>
            </a:r>
            <a:r>
              <a:rPr kumimoji="1" lang="en-US" altLang="zh-CN" dirty="0"/>
              <a:t>1</a:t>
            </a:r>
            <a:r>
              <a:rPr kumimoji="1" lang="zh-CN" altLang="en-US" dirty="0"/>
              <a:t>天，进一步强化了验证的时效性与可靠性要求。</a:t>
            </a:r>
            <a:endParaRPr kumimoji="1" lang="zh-CN" altLang="en-US" dirty="0"/>
          </a:p>
          <a:p>
            <a:r>
              <a:rPr kumimoji="1" lang="zh-CN" altLang="en-US" dirty="0"/>
              <a:t>然而，医疗行业在实际执行中面临显著挑战：</a:t>
            </a:r>
            <a:endParaRPr kumimoji="1" lang="zh-CN" altLang="en-US" dirty="0"/>
          </a:p>
          <a:p>
            <a:r>
              <a:rPr kumimoji="1" lang="zh-CN" altLang="en-US" dirty="0"/>
              <a:t>医院信息系统复杂，涵盖</a:t>
            </a:r>
            <a:r>
              <a:rPr kumimoji="1" lang="en-US" altLang="zh-CN" dirty="0"/>
              <a:t>HIS</a:t>
            </a:r>
            <a:r>
              <a:rPr kumimoji="1" lang="zh-CN" altLang="en-US" dirty="0"/>
              <a:t>（医院信息系统）、</a:t>
            </a:r>
            <a:r>
              <a:rPr kumimoji="1" lang="en-US" altLang="zh-CN" dirty="0"/>
              <a:t>EMR</a:t>
            </a:r>
            <a:r>
              <a:rPr kumimoji="1" lang="zh-CN" altLang="en-US" dirty="0"/>
              <a:t>（电子病历系统）、</a:t>
            </a:r>
            <a:r>
              <a:rPr kumimoji="1" lang="en-US" altLang="zh-CN" dirty="0"/>
              <a:t>PACS</a:t>
            </a:r>
            <a:r>
              <a:rPr kumimoji="1" lang="zh-CN" altLang="en-US" dirty="0"/>
              <a:t>等多种业务系统；</a:t>
            </a:r>
            <a:endParaRPr kumimoji="1" lang="zh-CN" altLang="en-US" dirty="0"/>
          </a:p>
          <a:p>
            <a:r>
              <a:rPr kumimoji="1" lang="zh-CN" altLang="en-US" dirty="0"/>
              <a:t>系统架构多样，部分基于数据库，部分部署于虚拟化环境，存在异构性问题；</a:t>
            </a:r>
            <a:endParaRPr kumimoji="1" lang="zh-CN" altLang="en-US" dirty="0"/>
          </a:p>
          <a:p>
            <a:r>
              <a:rPr kumimoji="1" lang="zh-CN" altLang="en-US" dirty="0"/>
              <a:t>数据连续性与完整性要求极高，尤其涉及患者病历等关键信息，容不得任何缺失或错误。</a:t>
            </a:r>
            <a:endParaRPr kumimoji="1" lang="zh-CN" altLang="en-US" dirty="0"/>
          </a:p>
          <a:p>
            <a:r>
              <a:rPr kumimoji="1" lang="zh-CN" altLang="en-US" dirty="0"/>
              <a:t>在此背景下，传统的验证方式难以有效覆盖多系统、多层级的验证需求，且在验证效率与一致性上存在明显障碍。</a:t>
            </a:r>
            <a:endParaRPr kumimoji="1" lang="zh-CN" altLang="en-US" dirty="0"/>
          </a:p>
          <a:p>
            <a:r>
              <a:rPr kumimoji="1" lang="zh-CN" altLang="en-US" dirty="0"/>
              <a:t>因此，亟需构建一套具备多层级验证能力的解决方案。</a:t>
            </a:r>
            <a:endParaRPr kumimoji="1" lang="zh-CN" altLang="en-US" dirty="0"/>
          </a:p>
        </p:txBody>
      </p:sp>
      <p:sp>
        <p:nvSpPr>
          <p:cNvPr id="4" name="灯片编号占位符 3"/>
          <p:cNvSpPr>
            <a:spLocks noGrp="1"/>
          </p:cNvSpPr>
          <p:nvPr>
            <p:ph type="sldNum" sz="quarter" idx="5"/>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r>
              <a:rPr kumimoji="1" lang="zh-CN" altLang="en-US" dirty="0"/>
              <a:t>在医疗行业数据验证场景中，</a:t>
            </a:r>
            <a:r>
              <a:rPr kumimoji="1" lang="en-US" altLang="zh-CN" dirty="0"/>
              <a:t>HIS</a:t>
            </a:r>
            <a:r>
              <a:rPr kumimoji="1" lang="zh-CN" altLang="en-US" dirty="0"/>
              <a:t>（医院信息系统）作为关键业务系统，可通过应用级与文件级双重验证机制确保其可恢复性。</a:t>
            </a:r>
            <a:endParaRPr kumimoji="1" lang="zh-CN" altLang="en-US" dirty="0"/>
          </a:p>
          <a:p>
            <a:r>
              <a:rPr kumimoji="1" lang="zh-CN" altLang="en-US" dirty="0"/>
              <a:t>应用级验证聚焦于系统核心服务的可用性，例如验证底层数据库是否能正常启动并提供服务，从而确认业务功能在恢复后可实际运行。该方式通过自定义脚本或预设检查逻辑，对应用状态进行自动化判定，确保恢复结果具备真实业务价值。</a:t>
            </a:r>
            <a:endParaRPr kumimoji="1" lang="zh-CN" altLang="en-US" dirty="0"/>
          </a:p>
          <a:p>
            <a:r>
              <a:rPr kumimoji="1" lang="zh-CN" altLang="en-US" dirty="0"/>
              <a:t>文件级验证则用于保障数据完整性，尤其适用于</a:t>
            </a:r>
            <a:r>
              <a:rPr kumimoji="1" lang="en-US" altLang="zh-CN" dirty="0"/>
              <a:t>PACS</a:t>
            </a:r>
            <a:r>
              <a:rPr kumimoji="1" lang="zh-CN" altLang="en-US" dirty="0"/>
              <a:t>等包含大量非结构化数据的系统。尽管医院对数据一致性验证的需求相对较低，但针对关键数据仍需校验其在备份与恢复过程中是否完整无损。系统支持基于哈希算法（如</a:t>
            </a:r>
            <a:r>
              <a:rPr kumimoji="1" lang="en-US" altLang="zh-CN" dirty="0"/>
              <a:t>MD5</a:t>
            </a:r>
            <a:r>
              <a:rPr kumimoji="1" lang="zh-CN" altLang="en-US" dirty="0"/>
              <a:t>）的文件比对，并可输出一致性报告，满足合规留痕要求。</a:t>
            </a:r>
            <a:endParaRPr kumimoji="1" lang="zh-CN" altLang="en-US" dirty="0"/>
          </a:p>
          <a:p>
            <a:r>
              <a:rPr kumimoji="1" lang="zh-CN" altLang="en-US" dirty="0"/>
              <a:t>此外，考虑到医院是勒索病毒攻击的高风险对象，系统在恢复前可对备份数据执行杀毒扫描，确保恢复源的安全性，避免带毒恢复导致二次感染。</a:t>
            </a:r>
            <a:endParaRPr kumimoji="1" lang="zh-CN" altLang="en-US" dirty="0"/>
          </a:p>
          <a:p>
            <a:r>
              <a:rPr kumimoji="1" lang="zh-CN" altLang="en-US" dirty="0"/>
              <a:t>所有关键操作</a:t>
            </a:r>
            <a:r>
              <a:rPr kumimoji="1" lang="en-US" altLang="zh-CN" dirty="0"/>
              <a:t>——</a:t>
            </a:r>
            <a:r>
              <a:rPr kumimoji="1" lang="zh-CN" altLang="en-US" dirty="0"/>
              <a:t>包括验证执行、病毒查杀、恢复任务等</a:t>
            </a:r>
            <a:r>
              <a:rPr kumimoji="1" lang="en-US" altLang="zh-CN" dirty="0"/>
              <a:t>——</a:t>
            </a:r>
            <a:r>
              <a:rPr kumimoji="1" lang="zh-CN" altLang="en-US" dirty="0"/>
              <a:t>均支持日志永久留存，不可篡改或删除，便于后续审计、溯源与责任认定。</a:t>
            </a:r>
            <a:endParaRPr kumimoji="1" lang="zh-CN" altLang="en-US" dirty="0"/>
          </a:p>
          <a:p>
            <a:r>
              <a:rPr kumimoji="1" lang="zh-CN" altLang="en-US" dirty="0"/>
              <a:t>综上，该方案以应用级与文件级验证为核心，结合主动防勒索与操作留痕能力，构建符合电子病历评级等合规要求的数据验证体系，切实保障医疗数据的可恢复性、完整性与安全性。</a:t>
            </a:r>
            <a:endParaRPr kumimoji="1" lang="zh-CN" altLang="en-US" dirty="0"/>
          </a:p>
        </p:txBody>
      </p:sp>
      <p:sp>
        <p:nvSpPr>
          <p:cNvPr id="4" name="灯片编号占位符 3"/>
          <p:cNvSpPr>
            <a:spLocks noGrp="1"/>
          </p:cNvSpPr>
          <p:nvPr>
            <p:ph type="sldNum" sz="quarter" idx="5"/>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zh-CN" altLang="en-US">
                <a:ea typeface="宋体" panose="02010600030101010101" pitchFamily="2" charset="-122"/>
              </a:rPr>
              <a:t>当然，云祺科技也给大家提供了无门槛免费试用测试产品的机会，可登录下载站点</a:t>
            </a:r>
            <a:r>
              <a:rPr lang="en-US" altLang="zh-CN">
                <a:ea typeface="宋体" panose="02010600030101010101" pitchFamily="2" charset="-122"/>
              </a:rPr>
              <a:t>www.vinchin.cn</a:t>
            </a:r>
            <a:r>
              <a:rPr lang="zh-CN" altLang="en-US">
                <a:ea typeface="宋体" panose="02010600030101010101" pitchFamily="2" charset="-122"/>
              </a:rPr>
              <a:t>进行下载。，其免费测试版系统集成于</a:t>
            </a:r>
            <a:r>
              <a:rPr lang="en-US" altLang="zh-CN">
                <a:ea typeface="宋体" panose="02010600030101010101" pitchFamily="2" charset="-122"/>
              </a:rPr>
              <a:t>Rocky Linux</a:t>
            </a:r>
            <a:r>
              <a:rPr lang="zh-CN" altLang="en-US">
                <a:ea typeface="宋体" panose="02010600030101010101" pitchFamily="2" charset="-122"/>
              </a:rPr>
              <a:t>操作系统镜像文件，这意味着只要完成操作系统的安装部署，备份系统也就随之安装完成，极大地简化了安装流程。</a:t>
            </a:r>
            <a:endParaRPr lang="en-US" altLang="zh-CN">
              <a:ea typeface="宋体" panose="02010600030101010101" pitchFamily="2" charset="-122"/>
            </a:endParaRPr>
          </a:p>
          <a:p>
            <a:r>
              <a:rPr lang="zh-CN" altLang="zh-CN">
                <a:ea typeface="宋体" panose="02010600030101010101" pitchFamily="2" charset="-122"/>
              </a:rPr>
              <a:t>此外，云祺容灾备份系统的使用很简单，只需</a:t>
            </a:r>
            <a:r>
              <a:rPr lang="en-US" altLang="zh-CN">
                <a:ea typeface="宋体" panose="02010600030101010101" pitchFamily="2" charset="-122"/>
              </a:rPr>
              <a:t>10</a:t>
            </a:r>
            <a:r>
              <a:rPr lang="zh-CN" altLang="en-US">
                <a:ea typeface="宋体" panose="02010600030101010101" pitchFamily="2" charset="-122"/>
              </a:rPr>
              <a:t>分钟就能掌握常规备份与恢复操作。如果大家在试用过程中需要更多技术与商务支持，可以扫描屏幕上方的二维码，添加云祺科技的小助手微信进行解答。</a:t>
            </a:r>
            <a:endParaRPr lang="zh-CN" altLang="en-US">
              <a:ea typeface="宋体" panose="02010600030101010101" pitchFamily="2" charset="-122"/>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zh-CN" altLang="zh-CN">
                <a:ea typeface="宋体" panose="02010600030101010101" pitchFamily="2" charset="-122"/>
              </a:rPr>
              <a:t>整个云祺的多维数据验证方案也是讲解完了，接下来我也会通过具体的实操验证，和大家分享备份系统的验证功能模块是如何实现高效快速的数据验证的。</a:t>
            </a:r>
            <a:endParaRPr lang="en-US" altLang="zh-CN">
              <a:ea typeface="宋体" panose="02010600030101010101" pitchFamily="2" charset="-122"/>
            </a:endParaRPr>
          </a:p>
          <a:p>
            <a:r>
              <a:rPr lang="en-US" altLang="zh-CN">
                <a:ea typeface="宋体" panose="02010600030101010101" pitchFamily="2" charset="-122"/>
              </a:rPr>
              <a:t>1</a:t>
            </a:r>
            <a:r>
              <a:rPr lang="zh-CN" altLang="en-US">
                <a:ea typeface="宋体" panose="02010600030101010101" pitchFamily="2" charset="-122"/>
              </a:rPr>
              <a:t>（孟渊）</a:t>
            </a:r>
            <a:r>
              <a:rPr lang="en-US" altLang="zh-CN">
                <a:ea typeface="宋体" panose="02010600030101010101" pitchFamily="2" charset="-122"/>
              </a:rPr>
              <a:t>.</a:t>
            </a:r>
            <a:r>
              <a:rPr lang="zh-CN" altLang="en-US">
                <a:ea typeface="宋体" panose="02010600030101010101" pitchFamily="2" charset="-122"/>
              </a:rPr>
              <a:t>问：</a:t>
            </a:r>
            <a:r>
              <a:rPr lang="en-US" altLang="zh-CN">
                <a:ea typeface="宋体" panose="02010600030101010101" pitchFamily="2" charset="-122"/>
              </a:rPr>
              <a:t> </a:t>
            </a:r>
            <a:r>
              <a:rPr lang="zh-CN" altLang="en-US">
                <a:ea typeface="宋体" panose="02010600030101010101" pitchFamily="2" charset="-122"/>
              </a:rPr>
              <a:t>能自动验证备份是否真的可用吗？</a:t>
            </a:r>
            <a:endParaRPr lang="zh-CN" altLang="en-US">
              <a:ea typeface="宋体" panose="02010600030101010101" pitchFamily="2" charset="-122"/>
            </a:endParaRPr>
          </a:p>
          <a:p>
            <a:r>
              <a:rPr lang="zh-CN" altLang="en-US">
                <a:ea typeface="宋体" panose="02010600030101010101" pitchFamily="2" charset="-122"/>
              </a:rPr>
              <a:t>答：</a:t>
            </a:r>
            <a:r>
              <a:rPr lang="en-US" altLang="zh-CN">
                <a:ea typeface="宋体" panose="02010600030101010101" pitchFamily="2" charset="-122"/>
              </a:rPr>
              <a:t> </a:t>
            </a:r>
            <a:r>
              <a:rPr lang="zh-CN" altLang="en-US">
                <a:ea typeface="宋体" panose="02010600030101010101" pitchFamily="2" charset="-122"/>
              </a:rPr>
              <a:t>云祺容灾备份系统支持全自动化的恢复验证机制。用户可在备份策略中启用</a:t>
            </a:r>
            <a:r>
              <a:rPr lang="en-US" altLang="zh-CN">
                <a:ea typeface="宋体" panose="02010600030101010101" pitchFamily="2" charset="-122"/>
              </a:rPr>
              <a:t>“</a:t>
            </a:r>
            <a:r>
              <a:rPr lang="zh-CN" altLang="en-US">
                <a:ea typeface="宋体" panose="02010600030101010101" pitchFamily="2" charset="-122"/>
              </a:rPr>
              <a:t>自动验证</a:t>
            </a:r>
            <a:r>
              <a:rPr lang="en-US" altLang="zh-CN">
                <a:ea typeface="宋体" panose="02010600030101010101" pitchFamily="2" charset="-122"/>
              </a:rPr>
              <a:t>”</a:t>
            </a:r>
            <a:r>
              <a:rPr lang="zh-CN" altLang="en-US">
                <a:ea typeface="宋体" panose="02010600030101010101" pitchFamily="2" charset="-122"/>
              </a:rPr>
              <a:t>选项，系统会在隔离的沙箱环境中自动挂载备份副本，执行预定义的验证（如检测服务端口、数据库连接、关键进程状态等），并在任务完成后自动生成包含操作日志、系统截图证据和结果判定的详细报告。整个过程无需人工干预，也不影响生产环境，真正实现</a:t>
            </a:r>
            <a:r>
              <a:rPr lang="en-US" altLang="zh-CN">
                <a:ea typeface="宋体" panose="02010600030101010101" pitchFamily="2" charset="-122"/>
              </a:rPr>
              <a:t>“</a:t>
            </a:r>
            <a:r>
              <a:rPr lang="zh-CN" altLang="en-US">
                <a:ea typeface="宋体" panose="02010600030101010101" pitchFamily="2" charset="-122"/>
              </a:rPr>
              <a:t>备份即验证</a:t>
            </a:r>
            <a:r>
              <a:rPr lang="en-US" altLang="zh-CN">
                <a:ea typeface="宋体" panose="02010600030101010101" pitchFamily="2" charset="-122"/>
              </a:rPr>
              <a:t>”</a:t>
            </a:r>
            <a:r>
              <a:rPr lang="zh-CN" altLang="en-US">
                <a:ea typeface="宋体" panose="02010600030101010101" pitchFamily="2" charset="-122"/>
              </a:rPr>
              <a:t>的闭环管理，大幅降低运维负担并提升恢复可信度。</a:t>
            </a:r>
            <a:endParaRPr lang="zh-CN" altLang="en-US">
              <a:ea typeface="宋体" panose="02010600030101010101" pitchFamily="2" charset="-122"/>
            </a:endParaRPr>
          </a:p>
          <a:p>
            <a:r>
              <a:rPr lang="en-US" altLang="zh-CN">
                <a:ea typeface="宋体" panose="02010600030101010101" pitchFamily="2" charset="-122"/>
              </a:rPr>
              <a:t>2.</a:t>
            </a:r>
            <a:r>
              <a:rPr lang="zh-CN" altLang="en-US">
                <a:ea typeface="宋体" panose="02010600030101010101" pitchFamily="2" charset="-122"/>
              </a:rPr>
              <a:t>（孟渊）问：</a:t>
            </a:r>
            <a:r>
              <a:rPr lang="en-US" altLang="zh-CN">
                <a:ea typeface="宋体" panose="02010600030101010101" pitchFamily="2" charset="-122"/>
              </a:rPr>
              <a:t> </a:t>
            </a:r>
            <a:r>
              <a:rPr lang="zh-CN" altLang="en-US">
                <a:ea typeface="宋体" panose="02010600030101010101" pitchFamily="2" charset="-122"/>
              </a:rPr>
              <a:t>数据验证到底验些什么？</a:t>
            </a:r>
            <a:endParaRPr lang="zh-CN" altLang="en-US">
              <a:ea typeface="宋体" panose="02010600030101010101" pitchFamily="2" charset="-122"/>
            </a:endParaRPr>
          </a:p>
          <a:p>
            <a:r>
              <a:rPr lang="zh-CN" altLang="en-US">
                <a:ea typeface="宋体" panose="02010600030101010101" pitchFamily="2" charset="-122"/>
              </a:rPr>
              <a:t>答：</a:t>
            </a:r>
            <a:r>
              <a:rPr lang="en-US" altLang="zh-CN">
                <a:ea typeface="宋体" panose="02010600030101010101" pitchFamily="2" charset="-122"/>
              </a:rPr>
              <a:t> </a:t>
            </a:r>
            <a:r>
              <a:rPr lang="zh-CN" altLang="en-US">
                <a:ea typeface="宋体" panose="02010600030101010101" pitchFamily="2" charset="-122"/>
              </a:rPr>
              <a:t>在云祺的验证体系中，数据验证不仅是</a:t>
            </a:r>
            <a:r>
              <a:rPr lang="en-US" altLang="zh-CN">
                <a:ea typeface="宋体" panose="02010600030101010101" pitchFamily="2" charset="-122"/>
              </a:rPr>
              <a:t>“</a:t>
            </a:r>
            <a:r>
              <a:rPr lang="zh-CN" altLang="en-US">
                <a:ea typeface="宋体" panose="02010600030101010101" pitchFamily="2" charset="-122"/>
              </a:rPr>
              <a:t>能否启动</a:t>
            </a:r>
            <a:r>
              <a:rPr lang="en-US" altLang="zh-CN">
                <a:ea typeface="宋体" panose="02010600030101010101" pitchFamily="2" charset="-122"/>
              </a:rPr>
              <a:t>”</a:t>
            </a:r>
            <a:r>
              <a:rPr lang="zh-CN" altLang="en-US">
                <a:ea typeface="宋体" panose="02010600030101010101" pitchFamily="2" charset="-122"/>
              </a:rPr>
              <a:t>，更关注</a:t>
            </a:r>
            <a:r>
              <a:rPr lang="en-US" altLang="zh-CN">
                <a:ea typeface="宋体" panose="02010600030101010101" pitchFamily="2" charset="-122"/>
              </a:rPr>
              <a:t>“</a:t>
            </a:r>
            <a:r>
              <a:rPr lang="zh-CN" altLang="en-US">
                <a:ea typeface="宋体" panose="02010600030101010101" pitchFamily="2" charset="-122"/>
              </a:rPr>
              <a:t>是否可用</a:t>
            </a:r>
            <a:r>
              <a:rPr lang="en-US" altLang="zh-CN">
                <a:ea typeface="宋体" panose="02010600030101010101" pitchFamily="2" charset="-122"/>
              </a:rPr>
              <a:t>”</a:t>
            </a:r>
            <a:r>
              <a:rPr lang="zh-CN" altLang="en-US">
                <a:ea typeface="宋体" panose="02010600030101010101" pitchFamily="2" charset="-122"/>
              </a:rPr>
              <a:t>。具体包括多个层面：一是文件级一致性，通过</a:t>
            </a:r>
            <a:r>
              <a:rPr lang="en-US" altLang="zh-CN">
                <a:ea typeface="宋体" panose="02010600030101010101" pitchFamily="2" charset="-122"/>
              </a:rPr>
              <a:t>MD5</a:t>
            </a:r>
            <a:r>
              <a:rPr lang="zh-CN" altLang="en-US">
                <a:ea typeface="宋体" panose="02010600030101010101" pitchFamily="2" charset="-122"/>
              </a:rPr>
              <a:t>哈希算法比对关键文件内容是否被篡改或损坏；二是进行完整性校验，三则是通过检验备份数据恢复后能否正常。这种多维度验证确保恢复后的数据不仅完整，更能支撑业务连续运行。</a:t>
            </a:r>
            <a:endParaRPr lang="zh-CN" altLang="en-US">
              <a:ea typeface="宋体" panose="02010600030101010101" pitchFamily="2" charset="-122"/>
            </a:endParaRPr>
          </a:p>
          <a:p>
            <a:r>
              <a:rPr lang="en-US" altLang="zh-CN">
                <a:ea typeface="宋体" panose="02010600030101010101" pitchFamily="2" charset="-122"/>
              </a:rPr>
              <a:t>3.</a:t>
            </a:r>
            <a:r>
              <a:rPr lang="zh-CN" altLang="en-US">
                <a:ea typeface="宋体" panose="02010600030101010101" pitchFamily="2" charset="-122"/>
              </a:rPr>
              <a:t>小龙）问：</a:t>
            </a:r>
            <a:r>
              <a:rPr lang="en-US" altLang="zh-CN">
                <a:ea typeface="宋体" panose="02010600030101010101" pitchFamily="2" charset="-122"/>
              </a:rPr>
              <a:t> </a:t>
            </a:r>
            <a:r>
              <a:rPr lang="zh-CN" altLang="en-US">
                <a:ea typeface="宋体" panose="02010600030101010101" pitchFamily="2" charset="-122"/>
              </a:rPr>
              <a:t>能验证虚拟机里特定文件有没有被改过吗？</a:t>
            </a:r>
            <a:endParaRPr lang="zh-CN" altLang="en-US">
              <a:ea typeface="宋体" panose="02010600030101010101" pitchFamily="2" charset="-122"/>
            </a:endParaRPr>
          </a:p>
          <a:p>
            <a:r>
              <a:rPr lang="zh-CN" altLang="en-US">
                <a:ea typeface="宋体" panose="02010600030101010101" pitchFamily="2" charset="-122"/>
              </a:rPr>
              <a:t>答：</a:t>
            </a:r>
            <a:r>
              <a:rPr lang="en-US" altLang="zh-CN">
                <a:ea typeface="宋体" panose="02010600030101010101" pitchFamily="2" charset="-122"/>
              </a:rPr>
              <a:t> </a:t>
            </a:r>
            <a:r>
              <a:rPr lang="zh-CN" altLang="en-US">
                <a:ea typeface="宋体" panose="02010600030101010101" pitchFamily="2" charset="-122"/>
              </a:rPr>
              <a:t>可以。云祺容灾备份系统提供细粒度的文件级验证能力。用户只需在验证任务中指定虚拟机内的目标路径（如配置文件、日志目录或业务数据文件夹），系统便会在沙箱恢复后自动提取该路径下所有文件，计算其</a:t>
            </a:r>
            <a:r>
              <a:rPr lang="en-US" altLang="zh-CN">
                <a:ea typeface="宋体" panose="02010600030101010101" pitchFamily="2" charset="-122"/>
              </a:rPr>
              <a:t>MD5</a:t>
            </a:r>
            <a:r>
              <a:rPr lang="zh-CN" altLang="en-US">
                <a:ea typeface="宋体" panose="02010600030101010101" pitchFamily="2" charset="-122"/>
              </a:rPr>
              <a:t>哈希值，并与原始备份中的哈希值进行逐一对比。若发现任何差异，系统会立即标记异常并记录具体文件名及哈希不匹配详情。该功能已在制药、金融等行业用于满足</a:t>
            </a:r>
            <a:r>
              <a:rPr lang="en-US" altLang="zh-CN">
                <a:ea typeface="宋体" panose="02010600030101010101" pitchFamily="2" charset="-122"/>
              </a:rPr>
              <a:t>GMP</a:t>
            </a:r>
            <a:r>
              <a:rPr lang="zh-CN" altLang="en-US">
                <a:ea typeface="宋体" panose="02010600030101010101" pitchFamily="2" charset="-122"/>
              </a:rPr>
              <a:t>、</a:t>
            </a:r>
            <a:r>
              <a:rPr lang="en-US" altLang="zh-CN">
                <a:ea typeface="宋体" panose="02010600030101010101" pitchFamily="2" charset="-122"/>
              </a:rPr>
              <a:t>SOX</a:t>
            </a:r>
            <a:r>
              <a:rPr lang="zh-CN" altLang="en-US">
                <a:ea typeface="宋体" panose="02010600030101010101" pitchFamily="2" charset="-122"/>
              </a:rPr>
              <a:t>等强合规审计要求，确保关键数据不可篡改。</a:t>
            </a:r>
            <a:endParaRPr lang="zh-CN" altLang="en-US">
              <a:ea typeface="宋体" panose="02010600030101010101" pitchFamily="2" charset="-122"/>
            </a:endParaRPr>
          </a:p>
          <a:p>
            <a:r>
              <a:rPr lang="en-US" altLang="zh-CN">
                <a:ea typeface="宋体" panose="02010600030101010101" pitchFamily="2" charset="-122"/>
              </a:rPr>
              <a:t>4.</a:t>
            </a:r>
            <a:r>
              <a:rPr lang="zh-CN" altLang="en-US">
                <a:ea typeface="宋体" panose="02010600030101010101" pitchFamily="2" charset="-122"/>
              </a:rPr>
              <a:t>小龙）问：</a:t>
            </a:r>
            <a:r>
              <a:rPr lang="en-US" altLang="zh-CN">
                <a:ea typeface="宋体" panose="02010600030101010101" pitchFamily="2" charset="-122"/>
              </a:rPr>
              <a:t> </a:t>
            </a:r>
            <a:r>
              <a:rPr lang="zh-CN" altLang="en-US">
                <a:ea typeface="宋体" panose="02010600030101010101" pitchFamily="2" charset="-122"/>
              </a:rPr>
              <a:t>验证难的问题你们怎么解决的？</a:t>
            </a:r>
            <a:endParaRPr lang="zh-CN" altLang="en-US">
              <a:ea typeface="宋体" panose="02010600030101010101" pitchFamily="2" charset="-122"/>
            </a:endParaRPr>
          </a:p>
          <a:p>
            <a:r>
              <a:rPr lang="zh-CN" altLang="en-US">
                <a:ea typeface="宋体" panose="02010600030101010101" pitchFamily="2" charset="-122"/>
              </a:rPr>
              <a:t>答：</a:t>
            </a:r>
            <a:r>
              <a:rPr lang="en-US" altLang="zh-CN">
                <a:ea typeface="宋体" panose="02010600030101010101" pitchFamily="2" charset="-122"/>
              </a:rPr>
              <a:t> </a:t>
            </a:r>
            <a:r>
              <a:rPr lang="zh-CN" altLang="en-US">
                <a:ea typeface="宋体" panose="02010600030101010101" pitchFamily="2" charset="-122"/>
              </a:rPr>
              <a:t>云祺通过内置的一体化容灾演练平台彻底重构了验证流程。传统验证需申请资源、手动部署、逐项测试，成本高且易出错。而云祺将沙箱环境、网络隔离、恢复引擎与验证工具深度集成，用户只需点击</a:t>
            </a:r>
            <a:r>
              <a:rPr lang="en-US" altLang="zh-CN">
                <a:ea typeface="宋体" panose="02010600030101010101" pitchFamily="2" charset="-122"/>
              </a:rPr>
              <a:t>“</a:t>
            </a:r>
            <a:r>
              <a:rPr lang="zh-CN" altLang="en-US">
                <a:ea typeface="宋体" panose="02010600030101010101" pitchFamily="2" charset="-122"/>
              </a:rPr>
              <a:t>开始验证</a:t>
            </a:r>
            <a:r>
              <a:rPr lang="en-US" altLang="zh-CN">
                <a:ea typeface="宋体" panose="02010600030101010101" pitchFamily="2" charset="-122"/>
              </a:rPr>
              <a:t>”</a:t>
            </a:r>
            <a:r>
              <a:rPr lang="zh-CN" altLang="en-US">
                <a:ea typeface="宋体" panose="02010600030101010101" pitchFamily="2" charset="-122"/>
              </a:rPr>
              <a:t>或者验证任务定期自动启动，系统即可在分钟级内完成：</a:t>
            </a:r>
            <a:r>
              <a:rPr lang="en-US" altLang="zh-CN">
                <a:ea typeface="宋体" panose="02010600030101010101" pitchFamily="2" charset="-122"/>
              </a:rPr>
              <a:t>1</a:t>
            </a:r>
            <a:r>
              <a:rPr lang="zh-CN" altLang="en-US">
                <a:ea typeface="宋体" panose="02010600030101010101" pitchFamily="2" charset="-122"/>
              </a:rPr>
              <a:t>）从备份库瞬时挂载副本；</a:t>
            </a:r>
            <a:r>
              <a:rPr lang="en-US" altLang="zh-CN">
                <a:ea typeface="宋体" panose="02010600030101010101" pitchFamily="2" charset="-122"/>
              </a:rPr>
              <a:t>2</a:t>
            </a:r>
            <a:r>
              <a:rPr lang="zh-CN" altLang="en-US">
                <a:ea typeface="宋体" panose="02010600030101010101" pitchFamily="2" charset="-122"/>
              </a:rPr>
              <a:t>）在隔离网络中拉起仿真验证环境；</a:t>
            </a:r>
            <a:r>
              <a:rPr lang="en-US" altLang="zh-CN">
                <a:ea typeface="宋体" panose="02010600030101010101" pitchFamily="2" charset="-122"/>
              </a:rPr>
              <a:t>3</a:t>
            </a:r>
            <a:r>
              <a:rPr lang="zh-CN" altLang="en-US">
                <a:ea typeface="宋体" panose="02010600030101010101" pitchFamily="2" charset="-122"/>
              </a:rPr>
              <a:t>）执行预设验证动作；</a:t>
            </a:r>
            <a:r>
              <a:rPr lang="en-US" altLang="zh-CN">
                <a:ea typeface="宋体" panose="02010600030101010101" pitchFamily="2" charset="-122"/>
              </a:rPr>
              <a:t>4</a:t>
            </a:r>
            <a:r>
              <a:rPr lang="zh-CN" altLang="en-US">
                <a:ea typeface="宋体" panose="02010600030101010101" pitchFamily="2" charset="-122"/>
              </a:rPr>
              <a:t>）输出验证报告。全程无需额外硬件、无需停机、无需复杂配置，真正实现</a:t>
            </a:r>
            <a:r>
              <a:rPr lang="en-US" altLang="zh-CN">
                <a:ea typeface="宋体" panose="02010600030101010101" pitchFamily="2" charset="-122"/>
              </a:rPr>
              <a:t>“</a:t>
            </a:r>
            <a:r>
              <a:rPr lang="zh-CN" altLang="en-US">
                <a:ea typeface="宋体" panose="02010600030101010101" pitchFamily="2" charset="-122"/>
              </a:rPr>
              <a:t>低成本、高频次、标准化</a:t>
            </a:r>
            <a:r>
              <a:rPr lang="en-US" altLang="zh-CN">
                <a:ea typeface="宋体" panose="02010600030101010101" pitchFamily="2" charset="-122"/>
              </a:rPr>
              <a:t>”</a:t>
            </a:r>
            <a:r>
              <a:rPr lang="zh-CN" altLang="en-US">
                <a:ea typeface="宋体" panose="02010600030101010101" pitchFamily="2" charset="-122"/>
              </a:rPr>
              <a:t>的验证，让验证从</a:t>
            </a:r>
            <a:r>
              <a:rPr lang="en-US" altLang="zh-CN">
                <a:ea typeface="宋体" panose="02010600030101010101" pitchFamily="2" charset="-122"/>
              </a:rPr>
              <a:t>“</a:t>
            </a:r>
            <a:r>
              <a:rPr lang="zh-CN" altLang="en-US">
                <a:ea typeface="宋体" panose="02010600030101010101" pitchFamily="2" charset="-122"/>
              </a:rPr>
              <a:t>可选项</a:t>
            </a:r>
            <a:r>
              <a:rPr lang="en-US" altLang="zh-CN">
                <a:ea typeface="宋体" panose="02010600030101010101" pitchFamily="2" charset="-122"/>
              </a:rPr>
              <a:t>”</a:t>
            </a:r>
            <a:r>
              <a:rPr lang="zh-CN" altLang="en-US">
                <a:ea typeface="宋体" panose="02010600030101010101" pitchFamily="2" charset="-122"/>
              </a:rPr>
              <a:t>变为</a:t>
            </a:r>
            <a:r>
              <a:rPr lang="en-US" altLang="zh-CN">
                <a:ea typeface="宋体" panose="02010600030101010101" pitchFamily="2" charset="-122"/>
              </a:rPr>
              <a:t>“</a:t>
            </a:r>
            <a:r>
              <a:rPr lang="zh-CN" altLang="en-US">
                <a:ea typeface="宋体" panose="02010600030101010101" pitchFamily="2" charset="-122"/>
              </a:rPr>
              <a:t>必选项</a:t>
            </a:r>
            <a:r>
              <a:rPr lang="en-US" altLang="zh-CN">
                <a:ea typeface="宋体" panose="02010600030101010101" pitchFamily="2" charset="-122"/>
              </a:rPr>
              <a:t>”</a:t>
            </a:r>
            <a:r>
              <a:rPr lang="zh-CN" altLang="en-US">
                <a:ea typeface="宋体" panose="02010600030101010101" pitchFamily="2" charset="-122"/>
              </a:rPr>
              <a:t>。</a:t>
            </a:r>
            <a:endParaRPr lang="zh-CN" altLang="en-US">
              <a:ea typeface="宋体" panose="02010600030101010101" pitchFamily="2" charset="-122"/>
            </a:endParaRPr>
          </a:p>
          <a:p>
            <a:r>
              <a:rPr lang="en-US" altLang="zh-CN">
                <a:ea typeface="宋体" panose="02010600030101010101" pitchFamily="2" charset="-122"/>
              </a:rPr>
              <a:t>5</a:t>
            </a:r>
            <a:r>
              <a:rPr lang="zh-CN" altLang="en-US">
                <a:ea typeface="宋体" panose="02010600030101010101" pitchFamily="2" charset="-122"/>
              </a:rPr>
              <a:t>（秋雨）</a:t>
            </a:r>
            <a:r>
              <a:rPr lang="en-US" altLang="zh-CN">
                <a:ea typeface="宋体" panose="02010600030101010101" pitchFamily="2" charset="-122"/>
              </a:rPr>
              <a:t>.</a:t>
            </a:r>
            <a:r>
              <a:rPr lang="zh-CN" altLang="en-US">
                <a:ea typeface="宋体" panose="02010600030101010101" pitchFamily="2" charset="-122"/>
              </a:rPr>
              <a:t>问：</a:t>
            </a:r>
            <a:r>
              <a:rPr lang="en-US" altLang="zh-CN">
                <a:ea typeface="宋体" panose="02010600030101010101" pitchFamily="2" charset="-122"/>
              </a:rPr>
              <a:t> </a:t>
            </a:r>
            <a:r>
              <a:rPr lang="zh-CN" altLang="en-US">
                <a:ea typeface="宋体" panose="02010600030101010101" pitchFamily="2" charset="-122"/>
              </a:rPr>
              <a:t>数据库恢复后能用吗？怎么验？</a:t>
            </a:r>
            <a:endParaRPr lang="zh-CN" altLang="en-US">
              <a:ea typeface="宋体" panose="02010600030101010101" pitchFamily="2" charset="-122"/>
            </a:endParaRPr>
          </a:p>
          <a:p>
            <a:r>
              <a:rPr lang="zh-CN" altLang="en-US">
                <a:ea typeface="宋体" panose="02010600030101010101" pitchFamily="2" charset="-122"/>
              </a:rPr>
              <a:t>答：</a:t>
            </a:r>
            <a:r>
              <a:rPr lang="en-US" altLang="zh-CN">
                <a:ea typeface="宋体" panose="02010600030101010101" pitchFamily="2" charset="-122"/>
              </a:rPr>
              <a:t> </a:t>
            </a:r>
            <a:r>
              <a:rPr lang="zh-CN" altLang="en-US">
                <a:ea typeface="宋体" panose="02010600030101010101" pitchFamily="2" charset="-122"/>
              </a:rPr>
              <a:t>云祺不仅验证数据库能否启动，更验证其业务可用性。系统支持两种方式：一是脚本化应用级验证，用户可编写</a:t>
            </a:r>
            <a:r>
              <a:rPr lang="en-US" altLang="zh-CN">
                <a:ea typeface="宋体" panose="02010600030101010101" pitchFamily="2" charset="-122"/>
              </a:rPr>
              <a:t>SQL</a:t>
            </a:r>
            <a:r>
              <a:rPr lang="zh-CN" altLang="en-US">
                <a:ea typeface="宋体" panose="02010600030101010101" pitchFamily="2" charset="-122"/>
              </a:rPr>
              <a:t>脚本（如</a:t>
            </a:r>
            <a:r>
              <a:rPr lang="en-US" altLang="zh-CN">
                <a:ea typeface="宋体" panose="02010600030101010101" pitchFamily="2" charset="-122"/>
              </a:rPr>
              <a:t>SELECT COUNT(*) FROM orders WHERE status='pending'</a:t>
            </a:r>
            <a:r>
              <a:rPr lang="zh-CN" altLang="en-US">
                <a:ea typeface="宋体" panose="02010600030101010101" pitchFamily="2" charset="-122"/>
              </a:rPr>
              <a:t>）或调用</a:t>
            </a:r>
            <a:r>
              <a:rPr lang="en-US" altLang="zh-CN">
                <a:ea typeface="宋体" panose="02010600030101010101" pitchFamily="2" charset="-122"/>
              </a:rPr>
              <a:t>API</a:t>
            </a:r>
            <a:r>
              <a:rPr lang="zh-CN" altLang="en-US">
                <a:ea typeface="宋体" panose="02010600030101010101" pitchFamily="2" charset="-122"/>
              </a:rPr>
              <a:t>，检测关键业务表是否可读、事务是否完整；二是应用组联动验证，将数据库与其前端应用、中间件打包为一个逻辑单元，在沙箱中同步恢复并验证端到端链路（如</a:t>
            </a:r>
            <a:r>
              <a:rPr lang="en-US" altLang="zh-CN">
                <a:ea typeface="宋体" panose="02010600030101010101" pitchFamily="2" charset="-122"/>
              </a:rPr>
              <a:t>Web</a:t>
            </a:r>
            <a:r>
              <a:rPr lang="zh-CN" altLang="en-US">
                <a:ea typeface="宋体" panose="02010600030101010101" pitchFamily="2" charset="-122"/>
              </a:rPr>
              <a:t>服务</a:t>
            </a:r>
            <a:r>
              <a:rPr lang="en-US" altLang="en-US">
                <a:ea typeface="宋体" panose="02010600030101010101" pitchFamily="2" charset="-122"/>
              </a:rPr>
              <a:t>→</a:t>
            </a:r>
            <a:r>
              <a:rPr lang="zh-CN" altLang="en-US">
                <a:ea typeface="宋体" panose="02010600030101010101" pitchFamily="2" charset="-122"/>
              </a:rPr>
              <a:t>应用服务器</a:t>
            </a:r>
            <a:r>
              <a:rPr lang="en-US" altLang="en-US">
                <a:ea typeface="宋体" panose="02010600030101010101" pitchFamily="2" charset="-122"/>
              </a:rPr>
              <a:t>→</a:t>
            </a:r>
            <a:r>
              <a:rPr lang="zh-CN" altLang="en-US">
                <a:ea typeface="宋体" panose="02010600030101010101" pitchFamily="2" charset="-122"/>
              </a:rPr>
              <a:t>数据库）。</a:t>
            </a:r>
            <a:endParaRPr lang="zh-CN" altLang="en-US">
              <a:ea typeface="宋体" panose="02010600030101010101" pitchFamily="2" charset="-122"/>
            </a:endParaRPr>
          </a:p>
          <a:p>
            <a:r>
              <a:rPr lang="en-US" altLang="zh-CN">
                <a:ea typeface="宋体" panose="02010600030101010101" pitchFamily="2" charset="-122"/>
              </a:rPr>
              <a:t>6</a:t>
            </a:r>
            <a:r>
              <a:rPr lang="zh-CN" altLang="en-US">
                <a:ea typeface="宋体" panose="02010600030101010101" pitchFamily="2" charset="-122"/>
              </a:rPr>
              <a:t>（秋雨）</a:t>
            </a:r>
            <a:r>
              <a:rPr lang="en-US" altLang="zh-CN">
                <a:ea typeface="宋体" panose="02010600030101010101" pitchFamily="2" charset="-122"/>
              </a:rPr>
              <a:t>.</a:t>
            </a:r>
            <a:r>
              <a:rPr lang="zh-CN" altLang="en-US">
                <a:ea typeface="宋体" panose="02010600030101010101" pitchFamily="2" charset="-122"/>
              </a:rPr>
              <a:t>问：</a:t>
            </a:r>
            <a:r>
              <a:rPr lang="en-US" altLang="zh-CN">
                <a:ea typeface="宋体" panose="02010600030101010101" pitchFamily="2" charset="-122"/>
              </a:rPr>
              <a:t> </a:t>
            </a:r>
            <a:r>
              <a:rPr lang="zh-CN" altLang="en-US">
                <a:ea typeface="宋体" panose="02010600030101010101" pitchFamily="2" charset="-122"/>
              </a:rPr>
              <a:t>验证时会不会把病毒也恢复出来？</a:t>
            </a:r>
            <a:endParaRPr lang="zh-CN" altLang="en-US">
              <a:ea typeface="宋体" panose="02010600030101010101" pitchFamily="2" charset="-122"/>
            </a:endParaRPr>
          </a:p>
          <a:p>
            <a:r>
              <a:rPr lang="zh-CN" altLang="en-US">
                <a:ea typeface="宋体" panose="02010600030101010101" pitchFamily="2" charset="-122"/>
              </a:rPr>
              <a:t>答：</a:t>
            </a:r>
            <a:r>
              <a:rPr lang="en-US" altLang="zh-CN">
                <a:ea typeface="宋体" panose="02010600030101010101" pitchFamily="2" charset="-122"/>
              </a:rPr>
              <a:t> </a:t>
            </a:r>
            <a:r>
              <a:rPr lang="zh-CN" altLang="en-US">
                <a:ea typeface="宋体" panose="02010600030101010101" pitchFamily="2" charset="-122"/>
              </a:rPr>
              <a:t>云祺在验证流程中嵌入了主动安全防护机制。所有备份数据在进入沙箱验证前，会先经过内置的卡巴斯基或者其他杀毒引擎进行深度扫描。该引擎内置病毒库，可识别已知勒索病毒、木马及恶意脚本。一旦发现威胁，系统会自动隔离感染副本并告警。这意味着验证过程本身也是安全加固环节</a:t>
            </a:r>
            <a:r>
              <a:rPr lang="en-US" altLang="zh-CN">
                <a:ea typeface="宋体" panose="02010600030101010101" pitchFamily="2" charset="-122"/>
              </a:rPr>
              <a:t>——</a:t>
            </a:r>
            <a:r>
              <a:rPr lang="zh-CN" altLang="en-US">
                <a:ea typeface="宋体" panose="02010600030101010101" pitchFamily="2" charset="-122"/>
              </a:rPr>
              <a:t>既验证可用性，又保障洁净性，避免</a:t>
            </a:r>
            <a:r>
              <a:rPr lang="en-US" altLang="zh-CN">
                <a:ea typeface="宋体" panose="02010600030101010101" pitchFamily="2" charset="-122"/>
              </a:rPr>
              <a:t>“</a:t>
            </a:r>
            <a:r>
              <a:rPr lang="zh-CN" altLang="en-US">
                <a:ea typeface="宋体" panose="02010600030101010101" pitchFamily="2" charset="-122"/>
              </a:rPr>
              <a:t>带毒恢复</a:t>
            </a:r>
            <a:r>
              <a:rPr lang="en-US" altLang="zh-CN">
                <a:ea typeface="宋体" panose="02010600030101010101" pitchFamily="2" charset="-122"/>
              </a:rPr>
              <a:t>”</a:t>
            </a:r>
            <a:r>
              <a:rPr lang="zh-CN" altLang="en-US">
                <a:ea typeface="宋体" panose="02010600030101010101" pitchFamily="2" charset="-122"/>
              </a:rPr>
              <a:t>导致二次感染。</a:t>
            </a:r>
            <a:endParaRPr lang="zh-CN" altLang="en-US">
              <a:ea typeface="宋体" panose="02010600030101010101" pitchFamily="2" charset="-122"/>
            </a:endParaRPr>
          </a:p>
          <a:p>
            <a:r>
              <a:rPr lang="en-US" altLang="zh-CN">
                <a:ea typeface="宋体" panose="02010600030101010101" pitchFamily="2" charset="-122"/>
              </a:rPr>
              <a:t>7.</a:t>
            </a:r>
            <a:r>
              <a:rPr lang="zh-CN" altLang="en-US">
                <a:ea typeface="宋体" panose="02010600030101010101" pitchFamily="2" charset="-122"/>
              </a:rPr>
              <a:t>（梦露）问：</a:t>
            </a:r>
            <a:r>
              <a:rPr lang="en-US" altLang="zh-CN">
                <a:ea typeface="宋体" panose="02010600030101010101" pitchFamily="2" charset="-122"/>
              </a:rPr>
              <a:t> </a:t>
            </a:r>
            <a:r>
              <a:rPr lang="zh-CN" altLang="en-US">
                <a:ea typeface="宋体" panose="02010600030101010101" pitchFamily="2" charset="-122"/>
              </a:rPr>
              <a:t>能一次验证多个关联系统吗？</a:t>
            </a:r>
            <a:endParaRPr lang="zh-CN" altLang="en-US">
              <a:ea typeface="宋体" panose="02010600030101010101" pitchFamily="2" charset="-122"/>
            </a:endParaRPr>
          </a:p>
          <a:p>
            <a:r>
              <a:rPr lang="zh-CN" altLang="en-US">
                <a:ea typeface="宋体" panose="02010600030101010101" pitchFamily="2" charset="-122"/>
              </a:rPr>
              <a:t>答：</a:t>
            </a:r>
            <a:r>
              <a:rPr lang="en-US" altLang="zh-CN">
                <a:ea typeface="宋体" panose="02010600030101010101" pitchFamily="2" charset="-122"/>
              </a:rPr>
              <a:t> </a:t>
            </a:r>
            <a:r>
              <a:rPr lang="zh-CN" altLang="en-US">
                <a:ea typeface="宋体" panose="02010600030101010101" pitchFamily="2" charset="-122"/>
              </a:rPr>
              <a:t>可以。云祺创新性地引入</a:t>
            </a:r>
            <a:r>
              <a:rPr lang="en-US" altLang="zh-CN">
                <a:ea typeface="宋体" panose="02010600030101010101" pitchFamily="2" charset="-122"/>
              </a:rPr>
              <a:t>“</a:t>
            </a:r>
            <a:r>
              <a:rPr lang="zh-CN" altLang="en-US">
                <a:ea typeface="宋体" panose="02010600030101010101" pitchFamily="2" charset="-122"/>
              </a:rPr>
              <a:t>应用组</a:t>
            </a:r>
            <a:r>
              <a:rPr lang="en-US" altLang="zh-CN">
                <a:ea typeface="宋体" panose="02010600030101010101" pitchFamily="2" charset="-122"/>
              </a:rPr>
              <a:t>”</a:t>
            </a:r>
            <a:r>
              <a:rPr lang="zh-CN" altLang="en-US">
                <a:ea typeface="宋体" panose="02010600030101010101" pitchFamily="2" charset="-122"/>
              </a:rPr>
              <a:t>概念，将业务依赖的多个组件（如</a:t>
            </a:r>
            <a:r>
              <a:rPr lang="en-US" altLang="zh-CN">
                <a:ea typeface="宋体" panose="02010600030101010101" pitchFamily="2" charset="-122"/>
              </a:rPr>
              <a:t>Web</a:t>
            </a:r>
            <a:r>
              <a:rPr lang="zh-CN" altLang="en-US">
                <a:ea typeface="宋体" panose="02010600030101010101" pitchFamily="2" charset="-122"/>
              </a:rPr>
              <a:t>服务器、应用服务器、数据库、缓存）定义为一个逻辑单元。在验证时，系统会按依赖顺序依次恢复各组件，并自动建立内部网络通信，模拟真实生产拓扑。</a:t>
            </a:r>
            <a:endParaRPr lang="zh-CN" altLang="en-US">
              <a:ea typeface="宋体" panose="02010600030101010101" pitchFamily="2" charset="-122"/>
            </a:endParaRPr>
          </a:p>
          <a:p>
            <a:r>
              <a:rPr lang="en-US" altLang="zh-CN">
                <a:ea typeface="宋体" panose="02010600030101010101" pitchFamily="2" charset="-122"/>
              </a:rPr>
              <a:t>8.</a:t>
            </a:r>
            <a:r>
              <a:rPr lang="zh-CN" altLang="en-US">
                <a:ea typeface="宋体" panose="02010600030101010101" pitchFamily="2" charset="-122"/>
              </a:rPr>
              <a:t>（梦露）问：</a:t>
            </a:r>
            <a:r>
              <a:rPr lang="en-US" altLang="zh-CN">
                <a:ea typeface="宋体" panose="02010600030101010101" pitchFamily="2" charset="-122"/>
              </a:rPr>
              <a:t> </a:t>
            </a:r>
            <a:r>
              <a:rPr lang="zh-CN" altLang="en-US">
                <a:ea typeface="宋体" panose="02010600030101010101" pitchFamily="2" charset="-122"/>
              </a:rPr>
              <a:t>验证完的报告都有哪些内容？</a:t>
            </a:r>
            <a:endParaRPr lang="zh-CN" altLang="en-US">
              <a:ea typeface="宋体" panose="02010600030101010101" pitchFamily="2" charset="-122"/>
            </a:endParaRPr>
          </a:p>
          <a:p>
            <a:r>
              <a:rPr lang="zh-CN" altLang="en-US">
                <a:ea typeface="宋体" panose="02010600030101010101" pitchFamily="2" charset="-122"/>
              </a:rPr>
              <a:t>答：云祺每次验证结束后，都会自动生成结构化、可审计的验证报告。报告包含：验证时间、恢复对象、沙箱环境配置、每一步的结果（成功</a:t>
            </a:r>
            <a:r>
              <a:rPr lang="en-US" altLang="zh-CN">
                <a:ea typeface="宋体" panose="02010600030101010101" pitchFamily="2" charset="-122"/>
              </a:rPr>
              <a:t>/</a:t>
            </a:r>
            <a:r>
              <a:rPr lang="zh-CN" altLang="en-US">
                <a:ea typeface="宋体" panose="02010600030101010101" pitchFamily="2" charset="-122"/>
              </a:rPr>
              <a:t>失败）、关键截图（如数据库查询返回结果）、病毒扫描结果。报告支持</a:t>
            </a:r>
            <a:r>
              <a:rPr lang="en-US" altLang="zh-CN">
                <a:ea typeface="宋体" panose="02010600030101010101" pitchFamily="2" charset="-122"/>
              </a:rPr>
              <a:t>PDF</a:t>
            </a:r>
            <a:r>
              <a:rPr lang="zh-CN" altLang="en-US">
                <a:ea typeface="宋体" panose="02010600030101010101" pitchFamily="2" charset="-122"/>
              </a:rPr>
              <a:t>导出，实现</a:t>
            </a:r>
            <a:r>
              <a:rPr lang="en-US" altLang="zh-CN">
                <a:ea typeface="宋体" panose="02010600030101010101" pitchFamily="2" charset="-122"/>
              </a:rPr>
              <a:t>“</a:t>
            </a:r>
            <a:r>
              <a:rPr lang="zh-CN" altLang="en-US">
                <a:ea typeface="宋体" panose="02010600030101010101" pitchFamily="2" charset="-122"/>
              </a:rPr>
              <a:t>验证即留痕、过程可追溯</a:t>
            </a:r>
            <a:r>
              <a:rPr lang="en-US" altLang="zh-CN">
                <a:ea typeface="宋体" panose="02010600030101010101" pitchFamily="2" charset="-122"/>
              </a:rPr>
              <a:t>”</a:t>
            </a:r>
            <a:r>
              <a:rPr lang="zh-CN" altLang="en-US">
                <a:ea typeface="宋体" panose="02010600030101010101" pitchFamily="2" charset="-122"/>
              </a:rPr>
              <a:t>。</a:t>
            </a:r>
            <a:endParaRPr lang="zh-CN" altLang="en-US">
              <a:ea typeface="宋体" panose="02010600030101010101" pitchFamily="2" charset="-122"/>
            </a:endParaRPr>
          </a:p>
          <a:p>
            <a:r>
              <a:rPr lang="en-US" altLang="zh-CN">
                <a:ea typeface="宋体" panose="02010600030101010101" pitchFamily="2" charset="-122"/>
              </a:rPr>
              <a:t>9.</a:t>
            </a:r>
            <a:r>
              <a:rPr lang="zh-CN" altLang="en-US">
                <a:ea typeface="宋体" panose="02010600030101010101" pitchFamily="2" charset="-122"/>
              </a:rPr>
              <a:t>蓓蓓）问：</a:t>
            </a:r>
            <a:r>
              <a:rPr lang="en-US" altLang="zh-CN">
                <a:ea typeface="宋体" panose="02010600030101010101" pitchFamily="2" charset="-122"/>
              </a:rPr>
              <a:t> </a:t>
            </a:r>
            <a:r>
              <a:rPr lang="zh-CN" altLang="en-US">
                <a:ea typeface="宋体" panose="02010600030101010101" pitchFamily="2" charset="-122"/>
              </a:rPr>
              <a:t>验证能不能定期自动跑，不用人管？</a:t>
            </a:r>
            <a:endParaRPr lang="zh-CN" altLang="en-US">
              <a:ea typeface="宋体" panose="02010600030101010101" pitchFamily="2" charset="-122"/>
            </a:endParaRPr>
          </a:p>
          <a:p>
            <a:r>
              <a:rPr lang="zh-CN" altLang="en-US">
                <a:ea typeface="宋体" panose="02010600030101010101" pitchFamily="2" charset="-122"/>
              </a:rPr>
              <a:t>答：</a:t>
            </a:r>
            <a:r>
              <a:rPr lang="en-US" altLang="zh-CN">
                <a:ea typeface="宋体" panose="02010600030101010101" pitchFamily="2" charset="-122"/>
              </a:rPr>
              <a:t> </a:t>
            </a:r>
            <a:r>
              <a:rPr lang="zh-CN" altLang="en-US">
                <a:ea typeface="宋体" panose="02010600030101010101" pitchFamily="2" charset="-122"/>
              </a:rPr>
              <a:t>可以。用户可为每个备份策略设置验证频率（如每日、每周或每次备份后），系统会按计划自动触发沙箱恢复、执行验证脚本、生成报告，并在完成后释放所有临时资源。若验证失败，系统可通过邮件、短信或对接第三方平台发出告警。这种</a:t>
            </a:r>
            <a:r>
              <a:rPr lang="en-US" altLang="zh-CN">
                <a:ea typeface="宋体" panose="02010600030101010101" pitchFamily="2" charset="-122"/>
              </a:rPr>
              <a:t>“</a:t>
            </a:r>
            <a:r>
              <a:rPr lang="zh-CN" altLang="en-US">
                <a:ea typeface="宋体" panose="02010600030101010101" pitchFamily="2" charset="-122"/>
              </a:rPr>
              <a:t>设定即遗忘</a:t>
            </a:r>
            <a:r>
              <a:rPr lang="en-US" altLang="zh-CN">
                <a:ea typeface="宋体" panose="02010600030101010101" pitchFamily="2" charset="-122"/>
              </a:rPr>
              <a:t>”</a:t>
            </a:r>
            <a:r>
              <a:rPr lang="zh-CN" altLang="en-US">
                <a:ea typeface="宋体" panose="02010600030101010101" pitchFamily="2" charset="-122"/>
              </a:rPr>
              <a:t>的模式，确保验证常态化、制度化，尤其适合无人值守的边缘站点或节假日保障场景。</a:t>
            </a:r>
            <a:endParaRPr lang="zh-CN" altLang="en-US">
              <a:ea typeface="宋体" panose="02010600030101010101" pitchFamily="2" charset="-122"/>
            </a:endParaRPr>
          </a:p>
          <a:p>
            <a:r>
              <a:rPr lang="en-US" altLang="zh-CN">
                <a:ea typeface="宋体" panose="02010600030101010101" pitchFamily="2" charset="-122"/>
              </a:rPr>
              <a:t>10</a:t>
            </a:r>
            <a:r>
              <a:rPr lang="zh-CN" altLang="en-US">
                <a:ea typeface="宋体" panose="02010600030101010101" pitchFamily="2" charset="-122"/>
              </a:rPr>
              <a:t>蓓蓓）</a:t>
            </a:r>
            <a:r>
              <a:rPr lang="en-US" altLang="zh-CN">
                <a:ea typeface="宋体" panose="02010600030101010101" pitchFamily="2" charset="-122"/>
              </a:rPr>
              <a:t>.</a:t>
            </a:r>
            <a:r>
              <a:rPr lang="zh-CN" altLang="en-US">
                <a:ea typeface="宋体" panose="02010600030101010101" pitchFamily="2" charset="-122"/>
              </a:rPr>
              <a:t>问：</a:t>
            </a:r>
            <a:r>
              <a:rPr lang="en-US" altLang="zh-CN">
                <a:ea typeface="宋体" panose="02010600030101010101" pitchFamily="2" charset="-122"/>
              </a:rPr>
              <a:t> </a:t>
            </a:r>
            <a:r>
              <a:rPr lang="zh-CN" altLang="en-US">
                <a:ea typeface="宋体" panose="02010600030101010101" pitchFamily="2" charset="-122"/>
              </a:rPr>
              <a:t>没有专门测试人员，能做有效验证吗？</a:t>
            </a:r>
            <a:endParaRPr lang="zh-CN" altLang="en-US">
              <a:ea typeface="宋体" panose="02010600030101010101" pitchFamily="2" charset="-122"/>
            </a:endParaRPr>
          </a:p>
          <a:p>
            <a:r>
              <a:rPr lang="zh-CN" altLang="en-US">
                <a:ea typeface="宋体" panose="02010600030101010101" pitchFamily="2" charset="-122"/>
              </a:rPr>
              <a:t>答：</a:t>
            </a:r>
            <a:r>
              <a:rPr lang="en-US" altLang="zh-CN">
                <a:ea typeface="宋体" panose="02010600030101010101" pitchFamily="2" charset="-122"/>
              </a:rPr>
              <a:t> </a:t>
            </a:r>
            <a:r>
              <a:rPr lang="zh-CN" altLang="en-US">
                <a:ea typeface="宋体" panose="02010600030101010101" pitchFamily="2" charset="-122"/>
              </a:rPr>
              <a:t>可以。云祺容灾备份系统将复杂的验证过程产品化、模板化，大幅降低对专业测试人员的依赖。同时，所有验证逻辑通过可视化界面配置，无需编写代码；执行过程全自动，结果以红绿灯形式直观呈现，并附带详细日志和截图。即使是基层运维人员，也能在</a:t>
            </a:r>
            <a:r>
              <a:rPr lang="en-US" altLang="zh-CN">
                <a:ea typeface="宋体" panose="02010600030101010101" pitchFamily="2" charset="-122"/>
              </a:rPr>
              <a:t>5</a:t>
            </a:r>
            <a:r>
              <a:rPr lang="zh-CN" altLang="en-US">
                <a:ea typeface="宋体" panose="02010600030101010101" pitchFamily="2" charset="-122"/>
              </a:rPr>
              <a:t>分钟内完成一次完整的业务可用性验证。</a:t>
            </a:r>
            <a:endParaRPr lang="zh-CN" altLang="en-US">
              <a:ea typeface="宋体" panose="02010600030101010101" pitchFamily="2" charset="-122"/>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custDataLst>
              <p:tags r:id="rId3"/>
            </p:custDataLst>
          </p:nvPr>
        </p:nvSpPr>
        <p:spPr/>
        <p:txBody>
          <a:bodyPr/>
          <a:p>
            <a:r>
              <a:rPr lang="zh-CN" altLang="zh-CN">
                <a:ea typeface="宋体" panose="02010600030101010101" pitchFamily="2" charset="-122"/>
              </a:rPr>
              <a:t>在这里我看到了各位观众已经没有提出别的问题了，也是感谢各位观众们的收看，本次直博也是和大家共同探讨复工容灾备份及数据验证的重要性，复工容灾备份与数据验证，就如同为我们的工作上了双重保险，可以确保在突发情况下，数据不丢失，工作迅速恢复正常。各位观众也可以通过扫描屏幕下方的二维码，添加我们的小助手的微信，我们下周的直播</a:t>
            </a:r>
            <a:r>
              <a:rPr lang="en-US" altLang="zh-CN">
                <a:ea typeface="宋体" panose="02010600030101010101" pitchFamily="2" charset="-122"/>
              </a:rPr>
              <a:t> </a:t>
            </a:r>
            <a:r>
              <a:rPr lang="zh-CN" altLang="en-US">
                <a:ea typeface="宋体" panose="02010600030101010101" pitchFamily="2" charset="-122"/>
              </a:rPr>
              <a:t>勒索事件、行业咨询总结，也会同一时间在周五的下午与大家准时相机，再次感谢大家观看云祺智享课，我们不见不散，拜拜。</a:t>
            </a:r>
            <a:endParaRPr lang="en-US" altLang="zh-CN">
              <a:ea typeface="宋体" panose="02010600030101010101" pitchFamily="2" charset="-122"/>
            </a:endParaRPr>
          </a:p>
          <a:p>
            <a:endParaRPr lang="en-US" altLang="zh-CN">
              <a:ea typeface="宋体" panose="02010600030101010101"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5" Type="http://schemas.openxmlformats.org/officeDocument/2006/relationships/tags" Target="../tags/tag70.xml"/><Relationship Id="rId4" Type="http://schemas.openxmlformats.org/officeDocument/2006/relationships/tags" Target="../tags/tag69.xml"/><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5" Type="http://schemas.openxmlformats.org/officeDocument/2006/relationships/tags" Target="../tags/tag72.xml"/><Relationship Id="rId4" Type="http://schemas.openxmlformats.org/officeDocument/2006/relationships/tags" Target="../tags/tag71.xml"/><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5" Type="http://schemas.openxmlformats.org/officeDocument/2006/relationships/tags" Target="../tags/tag74.xml"/><Relationship Id="rId4" Type="http://schemas.openxmlformats.org/officeDocument/2006/relationships/tags" Target="../tags/tag73.xml"/><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4" Type="http://schemas.openxmlformats.org/officeDocument/2006/relationships/tags" Target="../tags/tag76.xml"/><Relationship Id="rId3" Type="http://schemas.openxmlformats.org/officeDocument/2006/relationships/tags" Target="../tags/tag75.xml"/><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tags" Target="../tags/tag78.xml"/><Relationship Id="rId2" Type="http://schemas.openxmlformats.org/officeDocument/2006/relationships/tags" Target="../tags/tag77.xml"/><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tags" Target="../tags/tag80.xml"/><Relationship Id="rId2" Type="http://schemas.openxmlformats.org/officeDocument/2006/relationships/tags" Target="../tags/tag79.xml"/><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5" Type="http://schemas.openxmlformats.org/officeDocument/2006/relationships/tags" Target="../tags/tag82.xml"/><Relationship Id="rId4" Type="http://schemas.openxmlformats.org/officeDocument/2006/relationships/tags" Target="../tags/tag81.xml"/><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5" Type="http://schemas.openxmlformats.org/officeDocument/2006/relationships/tags" Target="../tags/tag84.xml"/><Relationship Id="rId4" Type="http://schemas.openxmlformats.org/officeDocument/2006/relationships/tags" Target="../tags/tag83.xml"/><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custDataLst>
              <p:tags r:id="rId2"/>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dirty="0"/>
              <a:t>单击此处编辑母版标题样式</a:t>
            </a:r>
            <a:endParaRPr lang="zh-CN" altLang="en-US" dirty="0"/>
          </a:p>
        </p:txBody>
      </p:sp>
      <p:sp>
        <p:nvSpPr>
          <p:cNvPr id="3" name="副标题 2"/>
          <p:cNvSpPr>
            <a:spLocks noGrp="1"/>
          </p:cNvSpPr>
          <p:nvPr>
            <p:ph type="subTitle" idx="1"/>
            <p:custDataLst>
              <p:tags r:id="rId3"/>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单击此处编辑文本</a:t>
            </a:r>
            <a:endParaRPr lang="zh-CN" altLang="en-US"/>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smtClean="0"/>
              <a:t>单击此处编辑母版文本样式</a:t>
            </a:r>
            <a:endParaRPr lang="zh-CN" altLang="en-US"/>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lang="zh-CN" altLang="en-US" smtClean="0"/>
              <a:t>单击此处编辑标题</a:t>
            </a:r>
            <a:endParaRPr lang="zh-CN" altLang="en-US"/>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smtClean="0"/>
              <a:t>单击此处编辑标题</a:t>
            </a:r>
            <a:endParaRPr lang="zh-CN" altLang="en-US"/>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pic>
        <p:nvPicPr>
          <p:cNvPr id="5" name="图片 4" descr="F:/市场部/PPT模板/2024/24-09-02/24-09-09/PPT底图2.pngPPT底图2"/>
          <p:cNvPicPr>
            <a:picLocks noChangeAspect="1"/>
          </p:cNvPicPr>
          <p:nvPr userDrawn="1"/>
        </p:nvPicPr>
        <p:blipFill>
          <a:blip r:embed="rId2"/>
          <a:srcRect/>
          <a:stretch>
            <a:fillRect/>
          </a:stretch>
        </p:blipFill>
        <p:spPr>
          <a:xfrm>
            <a:off x="0" y="0"/>
            <a:ext cx="12192000" cy="6858000"/>
          </a:xfrm>
          <a:prstGeom prst="rect">
            <a:avLst/>
          </a:prstGeom>
        </p:spPr>
      </p:pic>
      <p:pic>
        <p:nvPicPr>
          <p:cNvPr id="2" name="图片 1" descr="logo"/>
          <p:cNvPicPr>
            <a:picLocks noChangeAspect="1"/>
          </p:cNvPicPr>
          <p:nvPr userDrawn="1"/>
        </p:nvPicPr>
        <p:blipFill>
          <a:blip r:embed="rId3"/>
          <a:stretch>
            <a:fillRect/>
          </a:stretch>
        </p:blipFill>
        <p:spPr>
          <a:xfrm>
            <a:off x="544195" y="702310"/>
            <a:ext cx="1576705" cy="299720"/>
          </a:xfrm>
          <a:prstGeom prst="rect">
            <a:avLst/>
          </a:prstGeom>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7" name="图片 6" descr="F:/市场部/PPT模板/2024/24-09-02/24-09-09/PPT底图2.pngPPT底图2"/>
          <p:cNvPicPr>
            <a:picLocks noChangeAspect="1"/>
          </p:cNvPicPr>
          <p:nvPr userDrawn="1"/>
        </p:nvPicPr>
        <p:blipFill>
          <a:blip r:embed="rId2"/>
          <a:srcRect/>
          <a:stretch>
            <a:fillRect/>
          </a:stretch>
        </p:blipFill>
        <p:spPr>
          <a:xfrm>
            <a:off x="0" y="0"/>
            <a:ext cx="12192000" cy="6858000"/>
          </a:xfrm>
          <a:prstGeom prst="rect">
            <a:avLst/>
          </a:prstGeom>
        </p:spPr>
      </p:pic>
      <p:pic>
        <p:nvPicPr>
          <p:cNvPr id="8" name="图片 7" descr="logo"/>
          <p:cNvPicPr>
            <a:picLocks noChangeAspect="1"/>
          </p:cNvPicPr>
          <p:nvPr userDrawn="1"/>
        </p:nvPicPr>
        <p:blipFill>
          <a:blip r:embed="rId3"/>
          <a:stretch>
            <a:fillRect/>
          </a:stretch>
        </p:blipFill>
        <p:spPr>
          <a:xfrm>
            <a:off x="10243185" y="415290"/>
            <a:ext cx="1493520" cy="283845"/>
          </a:xfrm>
          <a:prstGeom prst="rect">
            <a:avLst/>
          </a:prstGeom>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7" name="图片 6" descr="F:/市场部/PPT模板/2024/24-09-02/底图/PPT底图33.pngPPT底图33"/>
          <p:cNvPicPr>
            <a:picLocks noChangeAspect="1"/>
          </p:cNvPicPr>
          <p:nvPr userDrawn="1"/>
        </p:nvPicPr>
        <p:blipFill>
          <a:blip r:embed="rId2"/>
          <a:srcRect/>
          <a:stretch>
            <a:fillRect/>
          </a:stretch>
        </p:blipFill>
        <p:spPr>
          <a:xfrm>
            <a:off x="0" y="0"/>
            <a:ext cx="12192000" cy="6858000"/>
          </a:xfrm>
          <a:prstGeom prst="rect">
            <a:avLst/>
          </a:prstGeom>
        </p:spPr>
      </p:pic>
      <p:pic>
        <p:nvPicPr>
          <p:cNvPr id="8" name="图片 7" descr="logo"/>
          <p:cNvPicPr>
            <a:picLocks noChangeAspect="1"/>
          </p:cNvPicPr>
          <p:nvPr userDrawn="1"/>
        </p:nvPicPr>
        <p:blipFill>
          <a:blip r:embed="rId3"/>
          <a:stretch>
            <a:fillRect/>
          </a:stretch>
        </p:blipFill>
        <p:spPr>
          <a:xfrm>
            <a:off x="10062210" y="415290"/>
            <a:ext cx="1493520" cy="283845"/>
          </a:xfrm>
          <a:prstGeom prst="rect">
            <a:avLst/>
          </a:prstGeom>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83" name="矩形 82"/>
          <p:cNvSpPr/>
          <p:nvPr userDrawn="1"/>
        </p:nvSpPr>
        <p:spPr>
          <a:xfrm>
            <a:off x="0" y="-1905"/>
            <a:ext cx="12192000" cy="6858000"/>
          </a:xfrm>
          <a:prstGeom prst="rect">
            <a:avLst/>
          </a:prstGeom>
          <a:solidFill>
            <a:srgbClr val="F6FBFF">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cs typeface="HarmonyOS Sans" charset="0"/>
            </a:endParaRPr>
          </a:p>
        </p:txBody>
      </p:sp>
      <p:pic>
        <p:nvPicPr>
          <p:cNvPr id="8" name="图片 7" descr="logo"/>
          <p:cNvPicPr>
            <a:picLocks noChangeAspect="1"/>
          </p:cNvPicPr>
          <p:nvPr userDrawn="1"/>
        </p:nvPicPr>
        <p:blipFill>
          <a:blip r:embed="rId2"/>
          <a:stretch>
            <a:fillRect/>
          </a:stretch>
        </p:blipFill>
        <p:spPr>
          <a:xfrm>
            <a:off x="10062210" y="415290"/>
            <a:ext cx="1493520" cy="283845"/>
          </a:xfrm>
          <a:prstGeom prst="rect">
            <a:avLst/>
          </a:prstGeom>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83" name="矩形 82"/>
          <p:cNvSpPr/>
          <p:nvPr userDrawn="1"/>
        </p:nvSpPr>
        <p:spPr>
          <a:xfrm>
            <a:off x="0" y="-1905"/>
            <a:ext cx="12192000" cy="6858000"/>
          </a:xfrm>
          <a:prstGeom prst="rect">
            <a:avLst/>
          </a:prstGeom>
          <a:solidFill>
            <a:srgbClr val="F6FBFF">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cs typeface="HarmonyOS Sans"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pic>
        <p:nvPicPr>
          <p:cNvPr id="7" name="图片 6" descr="F:/市场部/PPT模板/2024/24-09-02/底图/2.png2"/>
          <p:cNvPicPr>
            <a:picLocks noChangeAspect="1"/>
          </p:cNvPicPr>
          <p:nvPr userDrawn="1"/>
        </p:nvPicPr>
        <p:blipFill>
          <a:blip r:embed="rId2"/>
          <a:srcRect/>
          <a:stretch>
            <a:fillRect/>
          </a:stretch>
        </p:blipFill>
        <p:spPr>
          <a:xfrm>
            <a:off x="0" y="0"/>
            <a:ext cx="12192000" cy="6858000"/>
          </a:xfrm>
          <a:prstGeom prst="rect">
            <a:avLst/>
          </a:prstGeom>
        </p:spPr>
      </p:pic>
      <p:pic>
        <p:nvPicPr>
          <p:cNvPr id="8" name="图片 7" descr="F:/市场部/PPT模板/2024/24-07-31/logo2.pnglogo2"/>
          <p:cNvPicPr>
            <a:picLocks noChangeAspect="1"/>
          </p:cNvPicPr>
          <p:nvPr userDrawn="1"/>
        </p:nvPicPr>
        <p:blipFill>
          <a:blip r:embed="rId3"/>
          <a:srcRect t="829" b="829"/>
          <a:stretch>
            <a:fillRect/>
          </a:stretch>
        </p:blipFill>
        <p:spPr>
          <a:xfrm>
            <a:off x="10062210" y="415290"/>
            <a:ext cx="1493520" cy="283845"/>
          </a:xfrm>
          <a:prstGeom prst="rect">
            <a:avLst/>
          </a:prstGeom>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7_竖排标题与文本">
    <p:spTree>
      <p:nvGrpSpPr>
        <p:cNvPr id="1" name=""/>
        <p:cNvGrpSpPr/>
        <p:nvPr/>
      </p:nvGrpSpPr>
      <p:grpSpPr>
        <a:xfrm>
          <a:off x="0" y="0"/>
          <a:ext cx="0" cy="0"/>
          <a:chOff x="0" y="0"/>
          <a:chExt cx="0" cy="0"/>
        </a:xfrm>
      </p:grpSpPr>
      <p:pic>
        <p:nvPicPr>
          <p:cNvPr id="7" name="图片 6" descr="F:/市场部/PPT模板/2024/24-09-02/底图/3.png3"/>
          <p:cNvPicPr>
            <a:picLocks noChangeAspect="1"/>
          </p:cNvPicPr>
          <p:nvPr userDrawn="1"/>
        </p:nvPicPr>
        <p:blipFill>
          <a:blip r:embed="rId2"/>
          <a:srcRect/>
          <a:stretch>
            <a:fillRect/>
          </a:stretch>
        </p:blipFill>
        <p:spPr>
          <a:xfrm>
            <a:off x="0" y="0"/>
            <a:ext cx="12192000" cy="6858000"/>
          </a:xfrm>
          <a:prstGeom prst="rect">
            <a:avLst/>
          </a:prstGeom>
        </p:spPr>
      </p:pic>
      <p:pic>
        <p:nvPicPr>
          <p:cNvPr id="2" name="图片 1" descr="logo"/>
          <p:cNvPicPr>
            <a:picLocks noChangeAspect="1"/>
          </p:cNvPicPr>
          <p:nvPr userDrawn="1"/>
        </p:nvPicPr>
        <p:blipFill>
          <a:blip r:embed="rId3"/>
          <a:stretch>
            <a:fillRect/>
          </a:stretch>
        </p:blipFill>
        <p:spPr>
          <a:xfrm>
            <a:off x="10062210" y="415290"/>
            <a:ext cx="1493520" cy="283845"/>
          </a:xfrm>
          <a:prstGeom prst="rect">
            <a:avLst/>
          </a:prstGeom>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标题 1"/>
          <p:cNvSpPr>
            <a:spLocks noGrp="1"/>
          </p:cNvSpPr>
          <p:nvPr>
            <p:ph type="title" hasCustomPrompt="1"/>
          </p:nvPr>
        </p:nvSpPr>
        <p:spPr/>
        <p:txBody>
          <a:bodyPr/>
          <a:lstStyle>
            <a:lvl1pPr>
              <a:defRPr/>
            </a:lvl1pPr>
          </a:lstStyle>
          <a:p>
            <a:pPr lvl="0"/>
            <a:r>
              <a:rPr lang="zh-CN" altLang="en-US" dirty="0"/>
              <a:t>Click to add title</a:t>
            </a:r>
            <a:endParaRPr lang="en-US" dirty="0"/>
          </a:p>
        </p:txBody>
      </p:sp>
      <p:sp>
        <p:nvSpPr>
          <p:cNvPr id="3" name="日期占位符 2"/>
          <p:cNvSpPr>
            <a:spLocks noGrp="1"/>
          </p:cNvSpPr>
          <p:nvPr>
            <p:ph type="dt" sz="half" idx="10"/>
          </p:nvPr>
        </p:nvSpPr>
        <p:spPr/>
        <p:txBody>
          <a:bodyPr/>
          <a:lstStyle/>
          <a:p>
            <a:endParaRPr lang="en-US"/>
          </a:p>
        </p:txBody>
      </p:sp>
      <p:sp>
        <p:nvSpPr>
          <p:cNvPr id="4" name="页脚占位符 3"/>
          <p:cNvSpPr>
            <a:spLocks noGrp="1"/>
          </p:cNvSpPr>
          <p:nvPr>
            <p:ph type="ftr" sz="quarter" idx="11"/>
          </p:nvPr>
        </p:nvSpPr>
        <p:spPr/>
        <p:txBody>
          <a:bodyPr/>
          <a:lstStyle/>
          <a:p>
            <a:endParaRPr lang="en-US" dirty="0"/>
          </a:p>
        </p:txBody>
      </p:sp>
      <p:sp>
        <p:nvSpPr>
          <p:cNvPr id="5" name="灯片编号占位符 4"/>
          <p:cNvSpPr>
            <a:spLocks noGrp="1"/>
          </p:cNvSpPr>
          <p:nvPr>
            <p:ph type="sldNum" sz="quarter" idx="12"/>
          </p:nvPr>
        </p:nvSpPr>
        <p:spPr/>
        <p:txBody>
          <a:bodyPr/>
          <a:lstStyle/>
          <a:p>
            <a:fld id="{C8BB1146-E542-4D4E-B8E9-6919A11DDD48}" type="slidenum">
              <a:rPr lang="en-US" smtClean="0"/>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pic>
        <p:nvPicPr>
          <p:cNvPr id="5" name="图片 4" descr="F:/市场部/PPT模板/2024/24-09-02/24-09-09/PPT底图2.pngPPT底图2"/>
          <p:cNvPicPr>
            <a:picLocks noChangeAspect="1"/>
          </p:cNvPicPr>
          <p:nvPr userDrawn="1"/>
        </p:nvPicPr>
        <p:blipFill>
          <a:blip r:embed="rId2"/>
          <a:srcRect/>
          <a:stretch>
            <a:fillRect/>
          </a:stretch>
        </p:blipFill>
        <p:spPr>
          <a:xfrm>
            <a:off x="0" y="0"/>
            <a:ext cx="12192000" cy="6858000"/>
          </a:xfrm>
          <a:prstGeom prst="rect">
            <a:avLst/>
          </a:prstGeom>
        </p:spPr>
      </p:pic>
      <p:pic>
        <p:nvPicPr>
          <p:cNvPr id="2" name="图片 1" descr="logo"/>
          <p:cNvPicPr>
            <a:picLocks noChangeAspect="1"/>
          </p:cNvPicPr>
          <p:nvPr userDrawn="1"/>
        </p:nvPicPr>
        <p:blipFill>
          <a:blip r:embed="rId3"/>
          <a:stretch>
            <a:fillRect/>
          </a:stretch>
        </p:blipFill>
        <p:spPr>
          <a:xfrm>
            <a:off x="544195" y="702310"/>
            <a:ext cx="1576705" cy="299720"/>
          </a:xfrm>
          <a:prstGeom prst="rect">
            <a:avLst/>
          </a:prstGeom>
        </p:spPr>
      </p:pic>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HarmonyOS Sans SC" panose="00000500000000000000"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HarmonyOS Sans SC" panose="00000500000000000000"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HarmonyOS Sans SC" panose="00000500000000000000"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HarmonyOS Sans SC" panose="00000500000000000000" charset="-122"/>
              <a:ea typeface="HarmonyOS Sans SC" panose="00000500000000000000" charset="-122"/>
              <a:cs typeface="HarmonyOS Sans SC" panose="00000500000000000000" charset="-122"/>
              <a:sym typeface="+mn-ea"/>
            </a:endParaRPr>
          </a:p>
        </p:txBody>
      </p:sp>
      <p:sp>
        <p:nvSpPr>
          <p:cNvPr id="63" name="文本类型"/>
          <p:cNvSpPr txBox="1"/>
          <p:nvPr userDrawn="1">
            <p:custDataLst>
              <p:tags r:id="rId4"/>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HarmonyOS Sans SC" panose="00000500000000000000" charset="-122"/>
                <a:ea typeface="HarmonyOS Sans SC" panose="00000500000000000000" charset="-122"/>
                <a:cs typeface="HarmonyOS Sans SC" panose="00000500000000000000" charset="-122"/>
                <a:sym typeface="+mn-ea"/>
              </a:rPr>
              <a:t>常规字体颜色</a:t>
            </a:r>
            <a:endParaRPr b="1">
              <a:solidFill>
                <a:srgbClr val="18BCC6"/>
              </a:solidFill>
              <a:latin typeface="HarmonyOS Sans SC" panose="00000500000000000000" charset="-122"/>
              <a:ea typeface="HarmonyOS Sans SC" panose="00000500000000000000" charset="-122"/>
              <a:cs typeface="HarmonyOS Sans SC" panose="00000500000000000000" charset="-122"/>
              <a:sym typeface="+mn-ea"/>
            </a:endParaRPr>
          </a:p>
        </p:txBody>
      </p:sp>
      <p:sp>
        <p:nvSpPr>
          <p:cNvPr id="64" name="矩形 63"/>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5" name="矩形 64"/>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6" name="矩形 65"/>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7" name="矩形 66"/>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8" name="文本类型"/>
          <p:cNvSpPr txBox="1"/>
          <p:nvPr userDrawn="1">
            <p:custDataLst>
              <p:tags r:id="rId5"/>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HarmonyOS Sans SC" panose="00000500000000000000" charset="-122"/>
                <a:ea typeface="HarmonyOS Sans SC" panose="00000500000000000000" charset="-122"/>
                <a:cs typeface="HarmonyOS Sans SC" panose="00000500000000000000" charset="-122"/>
                <a:sym typeface="+mn-ea"/>
              </a:rPr>
              <a:t>高亮</a:t>
            </a:r>
            <a:r>
              <a:rPr b="1">
                <a:solidFill>
                  <a:srgbClr val="18BCC6"/>
                </a:solidFill>
                <a:latin typeface="HarmonyOS Sans SC" panose="00000500000000000000" charset="-122"/>
                <a:ea typeface="HarmonyOS Sans SC" panose="00000500000000000000" charset="-122"/>
                <a:cs typeface="HarmonyOS Sans SC" panose="00000500000000000000" charset="-122"/>
                <a:sym typeface="+mn-ea"/>
              </a:rPr>
              <a:t>字体颜色</a:t>
            </a:r>
            <a:endParaRPr b="1">
              <a:solidFill>
                <a:srgbClr val="18BCC6"/>
              </a:solidFill>
              <a:latin typeface="HarmonyOS Sans SC" panose="00000500000000000000" charset="-122"/>
              <a:ea typeface="HarmonyOS Sans SC" panose="00000500000000000000" charset="-122"/>
              <a:cs typeface="HarmonyOS Sans SC" panose="00000500000000000000" charset="-122"/>
              <a:sym typeface="+mn-ea"/>
            </a:endParaRPr>
          </a:p>
        </p:txBody>
      </p:sp>
      <p:sp>
        <p:nvSpPr>
          <p:cNvPr id="69" name="矩形 68"/>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7" name="图片 6" descr="F:/市场部/PPT模板/2024/24-09-02/24-09-09/PPT底图2.pngPPT底图2"/>
          <p:cNvPicPr>
            <a:picLocks noChangeAspect="1"/>
          </p:cNvPicPr>
          <p:nvPr userDrawn="1"/>
        </p:nvPicPr>
        <p:blipFill>
          <a:blip r:embed="rId2"/>
          <a:srcRect/>
          <a:stretch>
            <a:fillRect/>
          </a:stretch>
        </p:blipFill>
        <p:spPr>
          <a:xfrm>
            <a:off x="0" y="0"/>
            <a:ext cx="12192000" cy="6858000"/>
          </a:xfrm>
          <a:prstGeom prst="rect">
            <a:avLst/>
          </a:prstGeom>
        </p:spPr>
      </p:pic>
      <p:pic>
        <p:nvPicPr>
          <p:cNvPr id="6" name="图片 5" descr="logo"/>
          <p:cNvPicPr>
            <a:picLocks noChangeAspect="1"/>
          </p:cNvPicPr>
          <p:nvPr userDrawn="1"/>
        </p:nvPicPr>
        <p:blipFill>
          <a:blip r:embed="rId3"/>
          <a:stretch>
            <a:fillRect/>
          </a:stretch>
        </p:blipFill>
        <p:spPr>
          <a:xfrm>
            <a:off x="10386060" y="332740"/>
            <a:ext cx="1493520" cy="283845"/>
          </a:xfrm>
          <a:prstGeom prst="rect">
            <a:avLst/>
          </a:prstGeom>
        </p:spPr>
      </p:pic>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HarmonyOS Sans SC" panose="00000500000000000000"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HarmonyOS Sans SC" panose="00000500000000000000"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HarmonyOS Sans SC" panose="00000500000000000000"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HarmonyOS Sans SC" panose="00000500000000000000" charset="-122"/>
              <a:ea typeface="HarmonyOS Sans SC" panose="00000500000000000000" charset="-122"/>
              <a:cs typeface="HarmonyOS Sans SC" panose="00000500000000000000" charset="-122"/>
              <a:sym typeface="+mn-ea"/>
            </a:endParaRPr>
          </a:p>
        </p:txBody>
      </p:sp>
      <p:sp>
        <p:nvSpPr>
          <p:cNvPr id="63" name="文本类型"/>
          <p:cNvSpPr txBox="1"/>
          <p:nvPr userDrawn="1">
            <p:custDataLst>
              <p:tags r:id="rId4"/>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HarmonyOS Sans SC" panose="00000500000000000000" charset="-122"/>
                <a:ea typeface="HarmonyOS Sans SC" panose="00000500000000000000" charset="-122"/>
                <a:cs typeface="HarmonyOS Sans SC" panose="00000500000000000000" charset="-122"/>
                <a:sym typeface="+mn-ea"/>
              </a:rPr>
              <a:t>常规字体颜色</a:t>
            </a:r>
            <a:endParaRPr b="1">
              <a:solidFill>
                <a:srgbClr val="18BCC6"/>
              </a:solidFill>
              <a:latin typeface="HarmonyOS Sans SC" panose="00000500000000000000" charset="-122"/>
              <a:ea typeface="HarmonyOS Sans SC" panose="00000500000000000000" charset="-122"/>
              <a:cs typeface="HarmonyOS Sans SC" panose="00000500000000000000" charset="-122"/>
              <a:sym typeface="+mn-ea"/>
            </a:endParaRPr>
          </a:p>
        </p:txBody>
      </p:sp>
      <p:sp>
        <p:nvSpPr>
          <p:cNvPr id="64" name="矩形 63"/>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5" name="矩形 64"/>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6" name="矩形 65"/>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7" name="矩形 66"/>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8" name="文本类型"/>
          <p:cNvSpPr txBox="1"/>
          <p:nvPr userDrawn="1">
            <p:custDataLst>
              <p:tags r:id="rId5"/>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HarmonyOS Sans SC" panose="00000500000000000000" charset="-122"/>
                <a:ea typeface="HarmonyOS Sans SC" panose="00000500000000000000" charset="-122"/>
                <a:cs typeface="HarmonyOS Sans SC" panose="00000500000000000000" charset="-122"/>
                <a:sym typeface="+mn-ea"/>
              </a:rPr>
              <a:t>高亮</a:t>
            </a:r>
            <a:r>
              <a:rPr b="1">
                <a:solidFill>
                  <a:srgbClr val="18BCC6"/>
                </a:solidFill>
                <a:latin typeface="HarmonyOS Sans SC" panose="00000500000000000000" charset="-122"/>
                <a:ea typeface="HarmonyOS Sans SC" panose="00000500000000000000" charset="-122"/>
                <a:cs typeface="HarmonyOS Sans SC" panose="00000500000000000000" charset="-122"/>
                <a:sym typeface="+mn-ea"/>
              </a:rPr>
              <a:t>字体颜色</a:t>
            </a:r>
            <a:endParaRPr b="1">
              <a:solidFill>
                <a:srgbClr val="18BCC6"/>
              </a:solidFill>
              <a:latin typeface="HarmonyOS Sans SC" panose="00000500000000000000" charset="-122"/>
              <a:ea typeface="HarmonyOS Sans SC" panose="00000500000000000000" charset="-122"/>
              <a:cs typeface="HarmonyOS Sans SC" panose="00000500000000000000" charset="-122"/>
              <a:sym typeface="+mn-ea"/>
            </a:endParaRPr>
          </a:p>
        </p:txBody>
      </p:sp>
      <p:sp>
        <p:nvSpPr>
          <p:cNvPr id="69" name="矩形 68"/>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7" name="图片 6" descr="F:/市场部/PPT模板/2024/24-09-02/底图/PPT底图33.pngPPT底图33"/>
          <p:cNvPicPr>
            <a:picLocks noChangeAspect="1"/>
          </p:cNvPicPr>
          <p:nvPr userDrawn="1"/>
        </p:nvPicPr>
        <p:blipFill>
          <a:blip r:embed="rId2"/>
          <a:srcRect/>
          <a:stretch>
            <a:fillRect/>
          </a:stretch>
        </p:blipFill>
        <p:spPr>
          <a:xfrm>
            <a:off x="0" y="0"/>
            <a:ext cx="12192000" cy="6858000"/>
          </a:xfrm>
          <a:prstGeom prst="rect">
            <a:avLst/>
          </a:prstGeom>
        </p:spPr>
      </p:pic>
      <p:pic>
        <p:nvPicPr>
          <p:cNvPr id="6" name="图片 5" descr="logo"/>
          <p:cNvPicPr>
            <a:picLocks noChangeAspect="1"/>
          </p:cNvPicPr>
          <p:nvPr userDrawn="1"/>
        </p:nvPicPr>
        <p:blipFill>
          <a:blip r:embed="rId3"/>
          <a:stretch>
            <a:fillRect/>
          </a:stretch>
        </p:blipFill>
        <p:spPr>
          <a:xfrm>
            <a:off x="10386060" y="332740"/>
            <a:ext cx="1493520" cy="283845"/>
          </a:xfrm>
          <a:prstGeom prst="rect">
            <a:avLst/>
          </a:prstGeom>
        </p:spPr>
      </p:pic>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HarmonyOS Sans SC" panose="00000500000000000000"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HarmonyOS Sans SC" panose="00000500000000000000"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HarmonyOS Sans SC" panose="00000500000000000000"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HarmonyOS Sans SC" panose="00000500000000000000" charset="-122"/>
              <a:ea typeface="HarmonyOS Sans SC" panose="00000500000000000000" charset="-122"/>
              <a:cs typeface="HarmonyOS Sans SC" panose="00000500000000000000" charset="-122"/>
              <a:sym typeface="+mn-ea"/>
            </a:endParaRPr>
          </a:p>
        </p:txBody>
      </p:sp>
      <p:sp>
        <p:nvSpPr>
          <p:cNvPr id="63" name="文本类型"/>
          <p:cNvSpPr txBox="1"/>
          <p:nvPr userDrawn="1">
            <p:custDataLst>
              <p:tags r:id="rId4"/>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HarmonyOS Sans SC" panose="00000500000000000000" charset="-122"/>
                <a:ea typeface="HarmonyOS Sans SC" panose="00000500000000000000" charset="-122"/>
                <a:cs typeface="HarmonyOS Sans SC" panose="00000500000000000000" charset="-122"/>
                <a:sym typeface="+mn-ea"/>
              </a:rPr>
              <a:t>常规字体颜色</a:t>
            </a:r>
            <a:endParaRPr b="1">
              <a:solidFill>
                <a:srgbClr val="18BCC6"/>
              </a:solidFill>
              <a:latin typeface="HarmonyOS Sans SC" panose="00000500000000000000" charset="-122"/>
              <a:ea typeface="HarmonyOS Sans SC" panose="00000500000000000000" charset="-122"/>
              <a:cs typeface="HarmonyOS Sans SC" panose="00000500000000000000" charset="-122"/>
              <a:sym typeface="+mn-ea"/>
            </a:endParaRPr>
          </a:p>
        </p:txBody>
      </p:sp>
      <p:sp>
        <p:nvSpPr>
          <p:cNvPr id="64" name="矩形 63"/>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5" name="矩形 64"/>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6" name="矩形 65"/>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7" name="矩形 66"/>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8" name="文本类型"/>
          <p:cNvSpPr txBox="1"/>
          <p:nvPr userDrawn="1">
            <p:custDataLst>
              <p:tags r:id="rId5"/>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HarmonyOS Sans SC" panose="00000500000000000000" charset="-122"/>
                <a:ea typeface="HarmonyOS Sans SC" panose="00000500000000000000" charset="-122"/>
                <a:cs typeface="HarmonyOS Sans SC" panose="00000500000000000000" charset="-122"/>
                <a:sym typeface="+mn-ea"/>
              </a:rPr>
              <a:t>高亮</a:t>
            </a:r>
            <a:r>
              <a:rPr b="1">
                <a:solidFill>
                  <a:srgbClr val="18BCC6"/>
                </a:solidFill>
                <a:latin typeface="HarmonyOS Sans SC" panose="00000500000000000000" charset="-122"/>
                <a:ea typeface="HarmonyOS Sans SC" panose="00000500000000000000" charset="-122"/>
                <a:cs typeface="HarmonyOS Sans SC" panose="00000500000000000000" charset="-122"/>
                <a:sym typeface="+mn-ea"/>
              </a:rPr>
              <a:t>字体颜色</a:t>
            </a:r>
            <a:endParaRPr b="1">
              <a:solidFill>
                <a:srgbClr val="18BCC6"/>
              </a:solidFill>
              <a:latin typeface="HarmonyOS Sans SC" panose="00000500000000000000" charset="-122"/>
              <a:ea typeface="HarmonyOS Sans SC" panose="00000500000000000000" charset="-122"/>
              <a:cs typeface="HarmonyOS Sans SC" panose="00000500000000000000" charset="-122"/>
              <a:sym typeface="+mn-ea"/>
            </a:endParaRPr>
          </a:p>
        </p:txBody>
      </p:sp>
      <p:sp>
        <p:nvSpPr>
          <p:cNvPr id="69" name="矩形 68"/>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83" name="矩形 82"/>
          <p:cNvSpPr/>
          <p:nvPr userDrawn="1"/>
        </p:nvSpPr>
        <p:spPr>
          <a:xfrm>
            <a:off x="0" y="-1905"/>
            <a:ext cx="12192000" cy="6858000"/>
          </a:xfrm>
          <a:prstGeom prst="rect">
            <a:avLst/>
          </a:prstGeom>
          <a:solidFill>
            <a:srgbClr val="F6FBFF">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cs typeface="HarmonyOS Sans SC" panose="00000500000000000000" charset="-122"/>
            </a:endParaRPr>
          </a:p>
        </p:txBody>
      </p:sp>
      <p:pic>
        <p:nvPicPr>
          <p:cNvPr id="2" name="图片 1" descr="logo"/>
          <p:cNvPicPr>
            <a:picLocks noChangeAspect="1"/>
          </p:cNvPicPr>
          <p:nvPr userDrawn="1"/>
        </p:nvPicPr>
        <p:blipFill>
          <a:blip r:embed="rId2"/>
          <a:stretch>
            <a:fillRect/>
          </a:stretch>
        </p:blipFill>
        <p:spPr>
          <a:xfrm>
            <a:off x="10386060" y="332740"/>
            <a:ext cx="1493520" cy="283845"/>
          </a:xfrm>
          <a:prstGeom prst="rect">
            <a:avLst/>
          </a:prstGeom>
        </p:spPr>
      </p:pic>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HarmonyOS Sans SC" panose="00000500000000000000"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HarmonyOS Sans SC" panose="00000500000000000000"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HarmonyOS Sans SC" panose="00000500000000000000"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HarmonyOS Sans SC" panose="00000500000000000000" charset="-122"/>
              <a:ea typeface="HarmonyOS Sans SC" panose="00000500000000000000" charset="-122"/>
              <a:cs typeface="HarmonyOS Sans SC" panose="00000500000000000000" charset="-122"/>
              <a:sym typeface="+mn-ea"/>
            </a:endParaRPr>
          </a:p>
        </p:txBody>
      </p:sp>
      <p:sp>
        <p:nvSpPr>
          <p:cNvPr id="14" name="文本类型"/>
          <p:cNvSpPr txBox="1"/>
          <p:nvPr userDrawn="1">
            <p:custDataLst>
              <p:tags r:id="rId3"/>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HarmonyOS Sans SC" panose="00000500000000000000" charset="-122"/>
                <a:ea typeface="HarmonyOS Sans SC" panose="00000500000000000000" charset="-122"/>
                <a:cs typeface="HarmonyOS Sans SC" panose="00000500000000000000" charset="-122"/>
                <a:sym typeface="+mn-ea"/>
              </a:rPr>
              <a:t>常规字体颜色</a:t>
            </a:r>
            <a:endParaRPr b="1">
              <a:solidFill>
                <a:srgbClr val="18BCC6"/>
              </a:solidFill>
              <a:latin typeface="HarmonyOS Sans SC" panose="00000500000000000000" charset="-122"/>
              <a:ea typeface="HarmonyOS Sans SC" panose="00000500000000000000" charset="-122"/>
              <a:cs typeface="HarmonyOS Sans SC" panose="00000500000000000000" charset="-122"/>
              <a:sym typeface="+mn-ea"/>
            </a:endParaRPr>
          </a:p>
        </p:txBody>
      </p:sp>
      <p:sp>
        <p:nvSpPr>
          <p:cNvPr id="15" name="矩形 14"/>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6" name="矩形 15"/>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7" name="矩形 16"/>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8" name="矩形 17"/>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9" name="文本类型"/>
          <p:cNvSpPr txBox="1"/>
          <p:nvPr userDrawn="1">
            <p:custDataLst>
              <p:tags r:id="rId4"/>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HarmonyOS Sans SC" panose="00000500000000000000" charset="-122"/>
                <a:ea typeface="HarmonyOS Sans SC" panose="00000500000000000000" charset="-122"/>
                <a:cs typeface="HarmonyOS Sans SC" panose="00000500000000000000" charset="-122"/>
                <a:sym typeface="+mn-ea"/>
              </a:rPr>
              <a:t>高亮</a:t>
            </a:r>
            <a:r>
              <a:rPr b="1">
                <a:solidFill>
                  <a:srgbClr val="18BCC6"/>
                </a:solidFill>
                <a:latin typeface="HarmonyOS Sans SC" panose="00000500000000000000" charset="-122"/>
                <a:ea typeface="HarmonyOS Sans SC" panose="00000500000000000000" charset="-122"/>
                <a:cs typeface="HarmonyOS Sans SC" panose="00000500000000000000" charset="-122"/>
                <a:sym typeface="+mn-ea"/>
              </a:rPr>
              <a:t>字体颜色</a:t>
            </a:r>
            <a:endParaRPr b="1">
              <a:solidFill>
                <a:srgbClr val="18BCC6"/>
              </a:solidFill>
              <a:latin typeface="HarmonyOS Sans SC" panose="00000500000000000000" charset="-122"/>
              <a:ea typeface="HarmonyOS Sans SC" panose="00000500000000000000" charset="-122"/>
              <a:cs typeface="HarmonyOS Sans SC" panose="00000500000000000000" charset="-122"/>
              <a:sym typeface="+mn-ea"/>
            </a:endParaRPr>
          </a:p>
        </p:txBody>
      </p:sp>
      <p:sp>
        <p:nvSpPr>
          <p:cNvPr id="20" name="矩形 19"/>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83" name="矩形 82"/>
          <p:cNvSpPr/>
          <p:nvPr userDrawn="1"/>
        </p:nvSpPr>
        <p:spPr>
          <a:xfrm>
            <a:off x="0" y="-1905"/>
            <a:ext cx="12192000" cy="6858000"/>
          </a:xfrm>
          <a:prstGeom prst="rect">
            <a:avLst/>
          </a:prstGeom>
          <a:solidFill>
            <a:srgbClr val="F6FBFF">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cs typeface="HarmonyOS Sans SC" panose="00000500000000000000" charset="-122"/>
            </a:endParaRPr>
          </a:p>
        </p:txBody>
      </p:sp>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HarmonyOS Sans SC" panose="00000500000000000000"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HarmonyOS Sans SC" panose="00000500000000000000"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HarmonyOS Sans SC" panose="00000500000000000000"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HarmonyOS Sans SC" panose="00000500000000000000" charset="-122"/>
              <a:ea typeface="HarmonyOS Sans SC" panose="00000500000000000000" charset="-122"/>
              <a:cs typeface="HarmonyOS Sans SC" panose="00000500000000000000" charset="-122"/>
              <a:sym typeface="+mn-ea"/>
            </a:endParaRPr>
          </a:p>
        </p:txBody>
      </p:sp>
      <p:sp>
        <p:nvSpPr>
          <p:cNvPr id="2" name="文本类型"/>
          <p:cNvSpPr txBox="1"/>
          <p:nvPr userDrawn="1">
            <p:custDataLst>
              <p:tags r:id="rId2"/>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HarmonyOS Sans SC" panose="00000500000000000000" charset="-122"/>
                <a:ea typeface="HarmonyOS Sans SC" panose="00000500000000000000" charset="-122"/>
                <a:cs typeface="HarmonyOS Sans SC" panose="00000500000000000000" charset="-122"/>
                <a:sym typeface="+mn-ea"/>
              </a:rPr>
              <a:t>常规字体颜色</a:t>
            </a:r>
            <a:endParaRPr b="1">
              <a:solidFill>
                <a:srgbClr val="18BCC6"/>
              </a:solidFill>
              <a:latin typeface="HarmonyOS Sans SC" panose="00000500000000000000" charset="-122"/>
              <a:ea typeface="HarmonyOS Sans SC" panose="00000500000000000000" charset="-122"/>
              <a:cs typeface="HarmonyOS Sans SC" panose="00000500000000000000" charset="-122"/>
              <a:sym typeface="+mn-ea"/>
            </a:endParaRPr>
          </a:p>
        </p:txBody>
      </p:sp>
      <p:sp>
        <p:nvSpPr>
          <p:cNvPr id="3" name="矩形 2"/>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4" name="矩形 3"/>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5" name="矩形 4"/>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 name="矩形 5"/>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7" name="文本类型"/>
          <p:cNvSpPr txBox="1"/>
          <p:nvPr userDrawn="1">
            <p:custDataLst>
              <p:tags r:id="rId3"/>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HarmonyOS Sans SC" panose="00000500000000000000" charset="-122"/>
                <a:ea typeface="HarmonyOS Sans SC" panose="00000500000000000000" charset="-122"/>
                <a:cs typeface="HarmonyOS Sans SC" panose="00000500000000000000" charset="-122"/>
                <a:sym typeface="+mn-ea"/>
              </a:rPr>
              <a:t>高亮</a:t>
            </a:r>
            <a:r>
              <a:rPr b="1">
                <a:solidFill>
                  <a:srgbClr val="18BCC6"/>
                </a:solidFill>
                <a:latin typeface="HarmonyOS Sans SC" panose="00000500000000000000" charset="-122"/>
                <a:ea typeface="HarmonyOS Sans SC" panose="00000500000000000000" charset="-122"/>
                <a:cs typeface="HarmonyOS Sans SC" panose="00000500000000000000" charset="-122"/>
                <a:sym typeface="+mn-ea"/>
              </a:rPr>
              <a:t>字体颜色</a:t>
            </a:r>
            <a:endParaRPr b="1">
              <a:solidFill>
                <a:srgbClr val="18BCC6"/>
              </a:solidFill>
              <a:latin typeface="HarmonyOS Sans SC" panose="00000500000000000000" charset="-122"/>
              <a:ea typeface="HarmonyOS Sans SC" panose="00000500000000000000" charset="-122"/>
              <a:cs typeface="HarmonyOS Sans SC" panose="00000500000000000000" charset="-122"/>
              <a:sym typeface="+mn-ea"/>
            </a:endParaRPr>
          </a:p>
        </p:txBody>
      </p:sp>
      <p:sp>
        <p:nvSpPr>
          <p:cNvPr id="8" name="矩形 7"/>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83" name="矩形 82"/>
          <p:cNvSpPr/>
          <p:nvPr userDrawn="1"/>
        </p:nvSpPr>
        <p:spPr>
          <a:xfrm>
            <a:off x="0" y="-1905"/>
            <a:ext cx="12192000" cy="6858000"/>
          </a:xfrm>
          <a:prstGeom prst="rect">
            <a:avLst/>
          </a:prstGeom>
          <a:solidFill>
            <a:srgbClr val="F6FBFF">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cs typeface="HarmonyOS Sans SC" panose="00000500000000000000" charset="-122"/>
            </a:endParaRPr>
          </a:p>
        </p:txBody>
      </p:sp>
      <p:sp>
        <p:nvSpPr>
          <p:cNvPr id="127" name="矩形 126"/>
          <p:cNvSpPr/>
          <p:nvPr userDrawn="1"/>
        </p:nvSpPr>
        <p:spPr>
          <a:xfrm>
            <a:off x="213360" y="2292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213360" y="890834"/>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26" name="矩形 25"/>
          <p:cNvSpPr/>
          <p:nvPr userDrawn="1"/>
        </p:nvSpPr>
        <p:spPr>
          <a:xfrm>
            <a:off x="213360" y="1552433"/>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HarmonyOS Sans SC" panose="00000500000000000000" charset="-122"/>
              <a:sym typeface="+mn-ea"/>
            </a:endParaRPr>
          </a:p>
        </p:txBody>
      </p:sp>
      <p:sp>
        <p:nvSpPr>
          <p:cNvPr id="38" name="矩形 37"/>
          <p:cNvSpPr/>
          <p:nvPr userDrawn="1"/>
        </p:nvSpPr>
        <p:spPr>
          <a:xfrm>
            <a:off x="213360" y="2214032"/>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213360" y="2875631"/>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213360" y="3537230"/>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45" name="矩形 44"/>
          <p:cNvSpPr/>
          <p:nvPr userDrawn="1"/>
        </p:nvSpPr>
        <p:spPr>
          <a:xfrm>
            <a:off x="213360" y="4198829"/>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46" name="矩形 45"/>
          <p:cNvSpPr/>
          <p:nvPr userDrawn="1"/>
        </p:nvSpPr>
        <p:spPr>
          <a:xfrm>
            <a:off x="213360" y="4860428"/>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HarmonyOS Sans SC" panose="00000500000000000000" charset="-122"/>
              <a:sym typeface="+mn-ea"/>
            </a:endParaRPr>
          </a:p>
        </p:txBody>
      </p:sp>
      <p:sp>
        <p:nvSpPr>
          <p:cNvPr id="49" name="矩形 48"/>
          <p:cNvSpPr/>
          <p:nvPr userDrawn="1"/>
        </p:nvSpPr>
        <p:spPr>
          <a:xfrm>
            <a:off x="213360" y="5522027"/>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HarmonyOS Sans SC" panose="00000500000000000000" charset="-122"/>
              <a:sym typeface="+mn-ea"/>
            </a:endParaRPr>
          </a:p>
        </p:txBody>
      </p:sp>
      <p:sp>
        <p:nvSpPr>
          <p:cNvPr id="50" name="矩形 49"/>
          <p:cNvSpPr/>
          <p:nvPr userDrawn="1"/>
        </p:nvSpPr>
        <p:spPr>
          <a:xfrm>
            <a:off x="213360" y="6183630"/>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HarmonyOS Sans SC" panose="00000500000000000000" charset="-122"/>
              <a:ea typeface="HarmonyOS Sans SC" panose="00000500000000000000" charset="-122"/>
              <a:cs typeface="HarmonyOS Sans SC" panose="00000500000000000000" charset="-122"/>
              <a:sym typeface="+mn-ea"/>
            </a:endParaRPr>
          </a:p>
        </p:txBody>
      </p:sp>
      <p:sp>
        <p:nvSpPr>
          <p:cNvPr id="2" name="文本类型"/>
          <p:cNvSpPr txBox="1"/>
          <p:nvPr userDrawn="1">
            <p:custDataLst>
              <p:tags r:id="rId2"/>
            </p:custDataLst>
          </p:nvPr>
        </p:nvSpPr>
        <p:spPr>
          <a:xfrm>
            <a:off x="1851470" y="22923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HarmonyOS Sans SC" panose="00000500000000000000" charset="-122"/>
                <a:ea typeface="HarmonyOS Sans SC" panose="00000500000000000000" charset="-122"/>
                <a:cs typeface="HarmonyOS Sans SC" panose="00000500000000000000" charset="-122"/>
                <a:sym typeface="+mn-ea"/>
              </a:rPr>
              <a:t>常规字体颜色</a:t>
            </a:r>
            <a:endParaRPr b="1">
              <a:solidFill>
                <a:srgbClr val="18BCC6"/>
              </a:solidFill>
              <a:latin typeface="HarmonyOS Sans SC" panose="00000500000000000000" charset="-122"/>
              <a:ea typeface="HarmonyOS Sans SC" panose="00000500000000000000" charset="-122"/>
              <a:cs typeface="HarmonyOS Sans SC" panose="00000500000000000000" charset="-122"/>
              <a:sym typeface="+mn-ea"/>
            </a:endParaRPr>
          </a:p>
        </p:txBody>
      </p:sp>
      <p:sp>
        <p:nvSpPr>
          <p:cNvPr id="3" name="矩形 2"/>
          <p:cNvSpPr/>
          <p:nvPr userDrawn="1"/>
        </p:nvSpPr>
        <p:spPr>
          <a:xfrm>
            <a:off x="1991805" y="82613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4" name="矩形 3"/>
          <p:cNvSpPr/>
          <p:nvPr userDrawn="1"/>
        </p:nvSpPr>
        <p:spPr>
          <a:xfrm>
            <a:off x="1991805" y="153479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5" name="矩形 4"/>
          <p:cNvSpPr/>
          <p:nvPr userDrawn="1"/>
        </p:nvSpPr>
        <p:spPr>
          <a:xfrm>
            <a:off x="1991805" y="224345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 name="矩形 5"/>
          <p:cNvSpPr/>
          <p:nvPr userDrawn="1"/>
        </p:nvSpPr>
        <p:spPr>
          <a:xfrm>
            <a:off x="1991805" y="295211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7" name="文本类型"/>
          <p:cNvSpPr txBox="1"/>
          <p:nvPr userDrawn="1">
            <p:custDataLst>
              <p:tags r:id="rId3"/>
            </p:custDataLst>
          </p:nvPr>
        </p:nvSpPr>
        <p:spPr>
          <a:xfrm>
            <a:off x="1851470" y="377253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HarmonyOS Sans SC" panose="00000500000000000000" charset="-122"/>
                <a:ea typeface="HarmonyOS Sans SC" panose="00000500000000000000" charset="-122"/>
                <a:cs typeface="HarmonyOS Sans SC" panose="00000500000000000000" charset="-122"/>
                <a:sym typeface="+mn-ea"/>
              </a:rPr>
              <a:t>高亮</a:t>
            </a:r>
            <a:r>
              <a:rPr b="1">
                <a:solidFill>
                  <a:srgbClr val="18BCC6"/>
                </a:solidFill>
                <a:latin typeface="HarmonyOS Sans SC" panose="00000500000000000000" charset="-122"/>
                <a:ea typeface="HarmonyOS Sans SC" panose="00000500000000000000" charset="-122"/>
                <a:cs typeface="HarmonyOS Sans SC" panose="00000500000000000000" charset="-122"/>
                <a:sym typeface="+mn-ea"/>
              </a:rPr>
              <a:t>字体颜色</a:t>
            </a:r>
            <a:endParaRPr b="1">
              <a:solidFill>
                <a:srgbClr val="18BCC6"/>
              </a:solidFill>
              <a:latin typeface="HarmonyOS Sans SC" panose="00000500000000000000" charset="-122"/>
              <a:ea typeface="HarmonyOS Sans SC" panose="00000500000000000000" charset="-122"/>
              <a:cs typeface="HarmonyOS Sans SC" panose="00000500000000000000" charset="-122"/>
              <a:sym typeface="+mn-ea"/>
            </a:endParaRPr>
          </a:p>
        </p:txBody>
      </p:sp>
      <p:sp>
        <p:nvSpPr>
          <p:cNvPr id="8" name="矩形 7"/>
          <p:cNvSpPr/>
          <p:nvPr userDrawn="1"/>
        </p:nvSpPr>
        <p:spPr>
          <a:xfrm>
            <a:off x="1991805" y="436943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pic>
        <p:nvPicPr>
          <p:cNvPr id="7" name="图片 6" descr="F:/市场部/PPT模板/2024/24-09-02/底图/2.png2"/>
          <p:cNvPicPr>
            <a:picLocks noChangeAspect="1"/>
          </p:cNvPicPr>
          <p:nvPr userDrawn="1"/>
        </p:nvPicPr>
        <p:blipFill>
          <a:blip r:embed="rId2"/>
          <a:srcRect/>
          <a:stretch>
            <a:fillRect/>
          </a:stretch>
        </p:blipFill>
        <p:spPr>
          <a:xfrm>
            <a:off x="0" y="0"/>
            <a:ext cx="12192000" cy="6858000"/>
          </a:xfrm>
          <a:prstGeom prst="rect">
            <a:avLst/>
          </a:prstGeom>
        </p:spPr>
      </p:pic>
      <p:pic>
        <p:nvPicPr>
          <p:cNvPr id="2" name="图片 1" descr="F:/市场部/PPT模板/2024/24-07-31/logo2.pnglogo2"/>
          <p:cNvPicPr>
            <a:picLocks noChangeAspect="1"/>
          </p:cNvPicPr>
          <p:nvPr userDrawn="1"/>
        </p:nvPicPr>
        <p:blipFill>
          <a:blip r:embed="rId3"/>
          <a:srcRect t="829" b="829"/>
          <a:stretch>
            <a:fillRect/>
          </a:stretch>
        </p:blipFill>
        <p:spPr>
          <a:xfrm>
            <a:off x="10386060" y="332740"/>
            <a:ext cx="1493520" cy="283845"/>
          </a:xfrm>
          <a:prstGeom prst="rect">
            <a:avLst/>
          </a:prstGeom>
        </p:spPr>
      </p:pic>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HarmonyOS Sans SC" panose="00000500000000000000"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HarmonyOS Sans SC" panose="00000500000000000000"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HarmonyOS Sans SC" panose="00000500000000000000"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HarmonyOS Sans SC" panose="00000500000000000000" charset="-122"/>
              <a:ea typeface="HarmonyOS Sans SC" panose="00000500000000000000" charset="-122"/>
              <a:cs typeface="HarmonyOS Sans SC" panose="00000500000000000000" charset="-122"/>
              <a:sym typeface="+mn-ea"/>
            </a:endParaRPr>
          </a:p>
        </p:txBody>
      </p:sp>
      <p:sp>
        <p:nvSpPr>
          <p:cNvPr id="63" name="文本类型"/>
          <p:cNvSpPr txBox="1"/>
          <p:nvPr userDrawn="1">
            <p:custDataLst>
              <p:tags r:id="rId4"/>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HarmonyOS Sans SC" panose="00000500000000000000" charset="-122"/>
                <a:ea typeface="HarmonyOS Sans SC" panose="00000500000000000000" charset="-122"/>
                <a:cs typeface="HarmonyOS Sans SC" panose="00000500000000000000" charset="-122"/>
                <a:sym typeface="+mn-ea"/>
              </a:rPr>
              <a:t>常规字体颜色</a:t>
            </a:r>
            <a:endParaRPr b="1">
              <a:solidFill>
                <a:srgbClr val="18BCC6"/>
              </a:solidFill>
              <a:latin typeface="HarmonyOS Sans SC" panose="00000500000000000000" charset="-122"/>
              <a:ea typeface="HarmonyOS Sans SC" panose="00000500000000000000" charset="-122"/>
              <a:cs typeface="HarmonyOS Sans SC" panose="00000500000000000000" charset="-122"/>
              <a:sym typeface="+mn-ea"/>
            </a:endParaRPr>
          </a:p>
        </p:txBody>
      </p:sp>
      <p:sp>
        <p:nvSpPr>
          <p:cNvPr id="64" name="矩形 63"/>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5" name="矩形 64"/>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6" name="矩形 65"/>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7" name="矩形 66"/>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8" name="文本类型"/>
          <p:cNvSpPr txBox="1"/>
          <p:nvPr userDrawn="1">
            <p:custDataLst>
              <p:tags r:id="rId5"/>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HarmonyOS Sans SC" panose="00000500000000000000" charset="-122"/>
                <a:ea typeface="HarmonyOS Sans SC" panose="00000500000000000000" charset="-122"/>
                <a:cs typeface="HarmonyOS Sans SC" panose="00000500000000000000" charset="-122"/>
                <a:sym typeface="+mn-ea"/>
              </a:rPr>
              <a:t>高亮</a:t>
            </a:r>
            <a:r>
              <a:rPr b="1">
                <a:solidFill>
                  <a:srgbClr val="18BCC6"/>
                </a:solidFill>
                <a:latin typeface="HarmonyOS Sans SC" panose="00000500000000000000" charset="-122"/>
                <a:ea typeface="HarmonyOS Sans SC" panose="00000500000000000000" charset="-122"/>
                <a:cs typeface="HarmonyOS Sans SC" panose="00000500000000000000" charset="-122"/>
                <a:sym typeface="+mn-ea"/>
              </a:rPr>
              <a:t>字体颜色</a:t>
            </a:r>
            <a:endParaRPr b="1">
              <a:solidFill>
                <a:srgbClr val="18BCC6"/>
              </a:solidFill>
              <a:latin typeface="HarmonyOS Sans SC" panose="00000500000000000000" charset="-122"/>
              <a:ea typeface="HarmonyOS Sans SC" panose="00000500000000000000" charset="-122"/>
              <a:cs typeface="HarmonyOS Sans SC" panose="00000500000000000000" charset="-122"/>
              <a:sym typeface="+mn-ea"/>
            </a:endParaRPr>
          </a:p>
        </p:txBody>
      </p:sp>
      <p:sp>
        <p:nvSpPr>
          <p:cNvPr id="69" name="矩形 68"/>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7_竖排标题与文本">
    <p:spTree>
      <p:nvGrpSpPr>
        <p:cNvPr id="1" name=""/>
        <p:cNvGrpSpPr/>
        <p:nvPr/>
      </p:nvGrpSpPr>
      <p:grpSpPr>
        <a:xfrm>
          <a:off x="0" y="0"/>
          <a:ext cx="0" cy="0"/>
          <a:chOff x="0" y="0"/>
          <a:chExt cx="0" cy="0"/>
        </a:xfrm>
      </p:grpSpPr>
      <p:pic>
        <p:nvPicPr>
          <p:cNvPr id="7" name="图片 6" descr="F:/市场部/PPT模板/2024/24-09-02/底图/3.png3"/>
          <p:cNvPicPr>
            <a:picLocks noChangeAspect="1"/>
          </p:cNvPicPr>
          <p:nvPr userDrawn="1"/>
        </p:nvPicPr>
        <p:blipFill>
          <a:blip r:embed="rId2"/>
          <a:srcRect/>
          <a:stretch>
            <a:fillRect/>
          </a:stretch>
        </p:blipFill>
        <p:spPr>
          <a:xfrm>
            <a:off x="0" y="0"/>
            <a:ext cx="12192000" cy="6858000"/>
          </a:xfrm>
          <a:prstGeom prst="rect">
            <a:avLst/>
          </a:prstGeom>
        </p:spPr>
      </p:pic>
      <p:pic>
        <p:nvPicPr>
          <p:cNvPr id="3" name="图片 2" descr="logo"/>
          <p:cNvPicPr>
            <a:picLocks noChangeAspect="1"/>
          </p:cNvPicPr>
          <p:nvPr userDrawn="1"/>
        </p:nvPicPr>
        <p:blipFill>
          <a:blip r:embed="rId3"/>
          <a:stretch>
            <a:fillRect/>
          </a:stretch>
        </p:blipFill>
        <p:spPr>
          <a:xfrm>
            <a:off x="10386060" y="332740"/>
            <a:ext cx="1493520" cy="283845"/>
          </a:xfrm>
          <a:prstGeom prst="rect">
            <a:avLst/>
          </a:prstGeom>
        </p:spPr>
      </p:pic>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HarmonyOS Sans SC" panose="00000500000000000000"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HarmonyOS Sans SC" panose="00000500000000000000"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HarmonyOS Sans SC" panose="00000500000000000000"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HarmonyOS Sans SC" panose="00000500000000000000"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HarmonyOS Sans SC" panose="00000500000000000000" charset="-122"/>
              <a:ea typeface="HarmonyOS Sans SC" panose="00000500000000000000" charset="-122"/>
              <a:cs typeface="HarmonyOS Sans SC" panose="00000500000000000000" charset="-122"/>
              <a:sym typeface="+mn-ea"/>
            </a:endParaRPr>
          </a:p>
        </p:txBody>
      </p:sp>
      <p:sp>
        <p:nvSpPr>
          <p:cNvPr id="63" name="文本类型"/>
          <p:cNvSpPr txBox="1"/>
          <p:nvPr userDrawn="1">
            <p:custDataLst>
              <p:tags r:id="rId4"/>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HarmonyOS Sans SC" panose="00000500000000000000" charset="-122"/>
                <a:ea typeface="HarmonyOS Sans SC" panose="00000500000000000000" charset="-122"/>
                <a:cs typeface="HarmonyOS Sans SC" panose="00000500000000000000" charset="-122"/>
                <a:sym typeface="+mn-ea"/>
              </a:rPr>
              <a:t>常规字体颜色</a:t>
            </a:r>
            <a:endParaRPr b="1">
              <a:solidFill>
                <a:srgbClr val="18BCC6"/>
              </a:solidFill>
              <a:latin typeface="HarmonyOS Sans SC" panose="00000500000000000000" charset="-122"/>
              <a:ea typeface="HarmonyOS Sans SC" panose="00000500000000000000" charset="-122"/>
              <a:cs typeface="HarmonyOS Sans SC" panose="00000500000000000000" charset="-122"/>
              <a:sym typeface="+mn-ea"/>
            </a:endParaRPr>
          </a:p>
        </p:txBody>
      </p:sp>
      <p:sp>
        <p:nvSpPr>
          <p:cNvPr id="64" name="矩形 63"/>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5" name="矩形 64"/>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6" name="矩形 65"/>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7" name="矩形 66"/>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8" name="文本类型"/>
          <p:cNvSpPr txBox="1"/>
          <p:nvPr userDrawn="1">
            <p:custDataLst>
              <p:tags r:id="rId5"/>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HarmonyOS Sans SC" panose="00000500000000000000" charset="-122"/>
                <a:ea typeface="HarmonyOS Sans SC" panose="00000500000000000000" charset="-122"/>
                <a:cs typeface="HarmonyOS Sans SC" panose="00000500000000000000" charset="-122"/>
                <a:sym typeface="+mn-ea"/>
              </a:rPr>
              <a:t>高亮</a:t>
            </a:r>
            <a:r>
              <a:rPr b="1">
                <a:solidFill>
                  <a:srgbClr val="18BCC6"/>
                </a:solidFill>
                <a:latin typeface="HarmonyOS Sans SC" panose="00000500000000000000" charset="-122"/>
                <a:ea typeface="HarmonyOS Sans SC" panose="00000500000000000000" charset="-122"/>
                <a:cs typeface="HarmonyOS Sans SC" panose="00000500000000000000" charset="-122"/>
                <a:sym typeface="+mn-ea"/>
              </a:rPr>
              <a:t>字体颜色</a:t>
            </a:r>
            <a:endParaRPr b="1">
              <a:solidFill>
                <a:srgbClr val="18BCC6"/>
              </a:solidFill>
              <a:latin typeface="HarmonyOS Sans SC" panose="00000500000000000000" charset="-122"/>
              <a:ea typeface="HarmonyOS Sans SC" panose="00000500000000000000" charset="-122"/>
              <a:cs typeface="HarmonyOS Sans SC" panose="00000500000000000000" charset="-122"/>
              <a:sym typeface="+mn-ea"/>
            </a:endParaRPr>
          </a:p>
        </p:txBody>
      </p:sp>
      <p:sp>
        <p:nvSpPr>
          <p:cNvPr id="69" name="矩形 68"/>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0" name="矩形 9"/>
          <p:cNvSpPr/>
          <p:nvPr userDrawn="1"/>
        </p:nvSpPr>
        <p:spPr>
          <a:xfrm>
            <a:off x="0" y="0"/>
            <a:ext cx="12192635" cy="6856730"/>
          </a:xfrm>
          <a:prstGeom prst="rect">
            <a:avLst/>
          </a:prstGeom>
          <a:gradFill>
            <a:gsLst>
              <a:gs pos="0">
                <a:srgbClr val="011218"/>
              </a:gs>
              <a:gs pos="100000">
                <a:srgbClr val="002436"/>
              </a:gs>
            </a:gsLst>
            <a:lin ang="5400000" scaled="0"/>
          </a:gra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cs typeface="HarmonyOS Sans SC" panose="00000500000000000000" charset="-122"/>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pic>
        <p:nvPicPr>
          <p:cNvPr id="5" name="图片 4" descr="F:/市场部/PPT模板/2024/24-09-02/24-09-09/PPT底图2.pngPPT底图2"/>
          <p:cNvPicPr>
            <a:picLocks noChangeAspect="1"/>
          </p:cNvPicPr>
          <p:nvPr userDrawn="1"/>
        </p:nvPicPr>
        <p:blipFill>
          <a:blip r:embed="rId2"/>
          <a:srcRect/>
          <a:stretch>
            <a:fillRect/>
          </a:stretch>
        </p:blipFill>
        <p:spPr>
          <a:xfrm>
            <a:off x="0" y="0"/>
            <a:ext cx="12192000" cy="6858000"/>
          </a:xfrm>
          <a:prstGeom prst="rect">
            <a:avLst/>
          </a:prstGeom>
        </p:spPr>
      </p:pic>
      <p:pic>
        <p:nvPicPr>
          <p:cNvPr id="2" name="图片 1" descr="logo"/>
          <p:cNvPicPr>
            <a:picLocks noChangeAspect="1"/>
          </p:cNvPicPr>
          <p:nvPr userDrawn="1"/>
        </p:nvPicPr>
        <p:blipFill>
          <a:blip r:embed="rId3"/>
          <a:stretch>
            <a:fillRect/>
          </a:stretch>
        </p:blipFill>
        <p:spPr>
          <a:xfrm>
            <a:off x="544195" y="702310"/>
            <a:ext cx="1576705" cy="299720"/>
          </a:xfrm>
          <a:prstGeom prst="rect">
            <a:avLst/>
          </a:prstGeom>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7" name="图片 6" descr="F:/市场部/PPT模板/2024/24-09-02/24-09-09/PPT底图2.pngPPT底图2"/>
          <p:cNvPicPr>
            <a:picLocks noChangeAspect="1"/>
          </p:cNvPicPr>
          <p:nvPr userDrawn="1"/>
        </p:nvPicPr>
        <p:blipFill>
          <a:blip r:embed="rId2"/>
          <a:srcRect/>
          <a:stretch>
            <a:fillRect/>
          </a:stretch>
        </p:blipFill>
        <p:spPr>
          <a:xfrm>
            <a:off x="0" y="0"/>
            <a:ext cx="12192000" cy="6858000"/>
          </a:xfrm>
          <a:prstGeom prst="rect">
            <a:avLst/>
          </a:prstGeom>
        </p:spPr>
      </p:pic>
      <p:pic>
        <p:nvPicPr>
          <p:cNvPr id="8" name="图片 7" descr="logo"/>
          <p:cNvPicPr>
            <a:picLocks noChangeAspect="1"/>
          </p:cNvPicPr>
          <p:nvPr userDrawn="1"/>
        </p:nvPicPr>
        <p:blipFill>
          <a:blip r:embed="rId3"/>
          <a:stretch>
            <a:fillRect/>
          </a:stretch>
        </p:blipFill>
        <p:spPr>
          <a:xfrm>
            <a:off x="10243185" y="415290"/>
            <a:ext cx="1493520" cy="283845"/>
          </a:xfrm>
          <a:prstGeom prst="rect">
            <a:avLst/>
          </a:prstGeom>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7" name="图片 6" descr="F:/市场部/PPT模板/2024/24-09-02/底图/PPT底图33.pngPPT底图33"/>
          <p:cNvPicPr>
            <a:picLocks noChangeAspect="1"/>
          </p:cNvPicPr>
          <p:nvPr userDrawn="1"/>
        </p:nvPicPr>
        <p:blipFill>
          <a:blip r:embed="rId2"/>
          <a:srcRect/>
          <a:stretch>
            <a:fillRect/>
          </a:stretch>
        </p:blipFill>
        <p:spPr>
          <a:xfrm>
            <a:off x="0" y="0"/>
            <a:ext cx="12192000" cy="6858000"/>
          </a:xfrm>
          <a:prstGeom prst="rect">
            <a:avLst/>
          </a:prstGeom>
        </p:spPr>
      </p:pic>
      <p:pic>
        <p:nvPicPr>
          <p:cNvPr id="8" name="图片 7" descr="logo"/>
          <p:cNvPicPr>
            <a:picLocks noChangeAspect="1"/>
          </p:cNvPicPr>
          <p:nvPr userDrawn="1"/>
        </p:nvPicPr>
        <p:blipFill>
          <a:blip r:embed="rId3"/>
          <a:stretch>
            <a:fillRect/>
          </a:stretch>
        </p:blipFill>
        <p:spPr>
          <a:xfrm>
            <a:off x="10062210" y="415290"/>
            <a:ext cx="1493520" cy="283845"/>
          </a:xfrm>
          <a:prstGeom prst="rect">
            <a:avLst/>
          </a:prstGeom>
        </p:spPr>
      </p:pic>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83" name="矩形 82"/>
          <p:cNvSpPr/>
          <p:nvPr userDrawn="1"/>
        </p:nvSpPr>
        <p:spPr>
          <a:xfrm>
            <a:off x="0" y="-1905"/>
            <a:ext cx="12192000" cy="6858000"/>
          </a:xfrm>
          <a:prstGeom prst="rect">
            <a:avLst/>
          </a:prstGeom>
          <a:solidFill>
            <a:srgbClr val="F6FBFF">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cs typeface="HarmonyOS Sans" charset="0"/>
            </a:endParaRPr>
          </a:p>
        </p:txBody>
      </p:sp>
      <p:pic>
        <p:nvPicPr>
          <p:cNvPr id="8" name="图片 7" descr="logo"/>
          <p:cNvPicPr>
            <a:picLocks noChangeAspect="1"/>
          </p:cNvPicPr>
          <p:nvPr userDrawn="1"/>
        </p:nvPicPr>
        <p:blipFill>
          <a:blip r:embed="rId2"/>
          <a:stretch>
            <a:fillRect/>
          </a:stretch>
        </p:blipFill>
        <p:spPr>
          <a:xfrm>
            <a:off x="10062210" y="415290"/>
            <a:ext cx="1493520" cy="283845"/>
          </a:xfrm>
          <a:prstGeom prst="rect">
            <a:avLst/>
          </a:prstGeom>
        </p:spPr>
      </p:pic>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83" name="矩形 82"/>
          <p:cNvSpPr/>
          <p:nvPr userDrawn="1"/>
        </p:nvSpPr>
        <p:spPr>
          <a:xfrm>
            <a:off x="0" y="-1905"/>
            <a:ext cx="12192000" cy="6858000"/>
          </a:xfrm>
          <a:prstGeom prst="rect">
            <a:avLst/>
          </a:prstGeom>
          <a:solidFill>
            <a:srgbClr val="F6FBFF">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cs typeface="HarmonyOS Sans" charset="0"/>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pic>
        <p:nvPicPr>
          <p:cNvPr id="7" name="图片 6" descr="F:/市场部/PPT模板/2024/24-09-02/底图/2.png2"/>
          <p:cNvPicPr>
            <a:picLocks noChangeAspect="1"/>
          </p:cNvPicPr>
          <p:nvPr userDrawn="1"/>
        </p:nvPicPr>
        <p:blipFill>
          <a:blip r:embed="rId2"/>
          <a:srcRect/>
          <a:stretch>
            <a:fillRect/>
          </a:stretch>
        </p:blipFill>
        <p:spPr>
          <a:xfrm>
            <a:off x="0" y="0"/>
            <a:ext cx="12192000" cy="6858000"/>
          </a:xfrm>
          <a:prstGeom prst="rect">
            <a:avLst/>
          </a:prstGeom>
        </p:spPr>
      </p:pic>
      <p:pic>
        <p:nvPicPr>
          <p:cNvPr id="8" name="图片 7" descr="F:/市场部/PPT模板/2024/24-07-31/logo2.pnglogo2"/>
          <p:cNvPicPr>
            <a:picLocks noChangeAspect="1"/>
          </p:cNvPicPr>
          <p:nvPr userDrawn="1"/>
        </p:nvPicPr>
        <p:blipFill>
          <a:blip r:embed="rId3"/>
          <a:srcRect t="829" b="829"/>
          <a:stretch>
            <a:fillRect/>
          </a:stretch>
        </p:blipFill>
        <p:spPr>
          <a:xfrm>
            <a:off x="10062210" y="415290"/>
            <a:ext cx="1493520" cy="283845"/>
          </a:xfrm>
          <a:prstGeom prst="rect">
            <a:avLst/>
          </a:prstGeom>
        </p:spPr>
      </p:pic>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7_竖排标题与文本">
    <p:spTree>
      <p:nvGrpSpPr>
        <p:cNvPr id="1" name=""/>
        <p:cNvGrpSpPr/>
        <p:nvPr/>
      </p:nvGrpSpPr>
      <p:grpSpPr>
        <a:xfrm>
          <a:off x="0" y="0"/>
          <a:ext cx="0" cy="0"/>
          <a:chOff x="0" y="0"/>
          <a:chExt cx="0" cy="0"/>
        </a:xfrm>
      </p:grpSpPr>
      <p:pic>
        <p:nvPicPr>
          <p:cNvPr id="7" name="图片 6" descr="F:/市场部/PPT模板/2024/24-09-02/底图/3.png3"/>
          <p:cNvPicPr>
            <a:picLocks noChangeAspect="1"/>
          </p:cNvPicPr>
          <p:nvPr userDrawn="1"/>
        </p:nvPicPr>
        <p:blipFill>
          <a:blip r:embed="rId2"/>
          <a:srcRect/>
          <a:stretch>
            <a:fillRect/>
          </a:stretch>
        </p:blipFill>
        <p:spPr>
          <a:xfrm>
            <a:off x="0" y="0"/>
            <a:ext cx="12192000" cy="6858000"/>
          </a:xfrm>
          <a:prstGeom prst="rect">
            <a:avLst/>
          </a:prstGeom>
        </p:spPr>
      </p:pic>
      <p:pic>
        <p:nvPicPr>
          <p:cNvPr id="2" name="图片 1" descr="logo"/>
          <p:cNvPicPr>
            <a:picLocks noChangeAspect="1"/>
          </p:cNvPicPr>
          <p:nvPr userDrawn="1"/>
        </p:nvPicPr>
        <p:blipFill>
          <a:blip r:embed="rId3"/>
          <a:stretch>
            <a:fillRect/>
          </a:stretch>
        </p:blipFill>
        <p:spPr>
          <a:xfrm>
            <a:off x="10062210" y="415290"/>
            <a:ext cx="1493520" cy="283845"/>
          </a:xfrm>
          <a:prstGeom prst="rect">
            <a:avLst/>
          </a:prstGeom>
        </p:spPr>
      </p:pic>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pic>
        <p:nvPicPr>
          <p:cNvPr id="5" name="图片 4" descr="F:/市场部/PPT模板/2024/24-09-02/24-09-09/PPT底图2.pngPPT底图2"/>
          <p:cNvPicPr>
            <a:picLocks noChangeAspect="1"/>
          </p:cNvPicPr>
          <p:nvPr userDrawn="1"/>
        </p:nvPicPr>
        <p:blipFill>
          <a:blip r:embed="rId2"/>
          <a:srcRect/>
          <a:stretch>
            <a:fillRect/>
          </a:stretch>
        </p:blipFill>
        <p:spPr>
          <a:xfrm>
            <a:off x="0" y="0"/>
            <a:ext cx="12192000" cy="6858000"/>
          </a:xfrm>
          <a:prstGeom prst="rect">
            <a:avLst/>
          </a:prstGeom>
        </p:spPr>
      </p:pic>
      <p:pic>
        <p:nvPicPr>
          <p:cNvPr id="2" name="图片 1" descr="logo"/>
          <p:cNvPicPr>
            <a:picLocks noChangeAspect="1"/>
          </p:cNvPicPr>
          <p:nvPr userDrawn="1"/>
        </p:nvPicPr>
        <p:blipFill>
          <a:blip r:embed="rId3"/>
          <a:stretch>
            <a:fillRect/>
          </a:stretch>
        </p:blipFill>
        <p:spPr>
          <a:xfrm>
            <a:off x="544195" y="702310"/>
            <a:ext cx="1576705" cy="299720"/>
          </a:xfrm>
          <a:prstGeom prst="rect">
            <a:avLst/>
          </a:prstGeom>
        </p:spPr>
      </p:pic>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7" name="图片 6" descr="F:/市场部/PPT模板/2024/24-09-02/24-09-09/PPT底图2.pngPPT底图2"/>
          <p:cNvPicPr>
            <a:picLocks noChangeAspect="1"/>
          </p:cNvPicPr>
          <p:nvPr userDrawn="1"/>
        </p:nvPicPr>
        <p:blipFill>
          <a:blip r:embed="rId2"/>
          <a:srcRect/>
          <a:stretch>
            <a:fillRect/>
          </a:stretch>
        </p:blipFill>
        <p:spPr>
          <a:xfrm>
            <a:off x="0" y="0"/>
            <a:ext cx="12192000" cy="6858000"/>
          </a:xfrm>
          <a:prstGeom prst="rect">
            <a:avLst/>
          </a:prstGeom>
        </p:spPr>
      </p:pic>
      <p:pic>
        <p:nvPicPr>
          <p:cNvPr id="8" name="图片 7" descr="logo"/>
          <p:cNvPicPr>
            <a:picLocks noChangeAspect="1"/>
          </p:cNvPicPr>
          <p:nvPr userDrawn="1"/>
        </p:nvPicPr>
        <p:blipFill>
          <a:blip r:embed="rId3"/>
          <a:stretch>
            <a:fillRect/>
          </a:stretch>
        </p:blipFill>
        <p:spPr>
          <a:xfrm>
            <a:off x="10243185" y="415290"/>
            <a:ext cx="1493520" cy="283845"/>
          </a:xfrm>
          <a:prstGeom prst="rect">
            <a:avLst/>
          </a:prstGeom>
        </p:spPr>
      </p:pic>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7" name="图片 6" descr="F:/市场部/PPT模板/2024/24-09-02/底图/PPT底图33.pngPPT底图33"/>
          <p:cNvPicPr>
            <a:picLocks noChangeAspect="1"/>
          </p:cNvPicPr>
          <p:nvPr userDrawn="1"/>
        </p:nvPicPr>
        <p:blipFill>
          <a:blip r:embed="rId2"/>
          <a:srcRect/>
          <a:stretch>
            <a:fillRect/>
          </a:stretch>
        </p:blipFill>
        <p:spPr>
          <a:xfrm>
            <a:off x="0" y="0"/>
            <a:ext cx="12192000" cy="6858000"/>
          </a:xfrm>
          <a:prstGeom prst="rect">
            <a:avLst/>
          </a:prstGeom>
        </p:spPr>
      </p:pic>
      <p:pic>
        <p:nvPicPr>
          <p:cNvPr id="8" name="图片 7" descr="logo"/>
          <p:cNvPicPr>
            <a:picLocks noChangeAspect="1"/>
          </p:cNvPicPr>
          <p:nvPr userDrawn="1"/>
        </p:nvPicPr>
        <p:blipFill>
          <a:blip r:embed="rId3"/>
          <a:stretch>
            <a:fillRect/>
          </a:stretch>
        </p:blipFill>
        <p:spPr>
          <a:xfrm>
            <a:off x="10062210" y="415290"/>
            <a:ext cx="1493520" cy="283845"/>
          </a:xfrm>
          <a:prstGeom prst="rect">
            <a:avLst/>
          </a:prstGeom>
        </p:spPr>
      </p:pic>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83" name="矩形 82"/>
          <p:cNvSpPr/>
          <p:nvPr userDrawn="1"/>
        </p:nvSpPr>
        <p:spPr>
          <a:xfrm>
            <a:off x="0" y="-1905"/>
            <a:ext cx="12192000" cy="6858000"/>
          </a:xfrm>
          <a:prstGeom prst="rect">
            <a:avLst/>
          </a:prstGeom>
          <a:solidFill>
            <a:srgbClr val="F6FBFF">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cs typeface="Apple LiSung" charset="-120"/>
            </a:endParaRPr>
          </a:p>
        </p:txBody>
      </p:sp>
      <p:pic>
        <p:nvPicPr>
          <p:cNvPr id="8" name="图片 7" descr="logo"/>
          <p:cNvPicPr>
            <a:picLocks noChangeAspect="1"/>
          </p:cNvPicPr>
          <p:nvPr userDrawn="1"/>
        </p:nvPicPr>
        <p:blipFill>
          <a:blip r:embed="rId2"/>
          <a:stretch>
            <a:fillRect/>
          </a:stretch>
        </p:blipFill>
        <p:spPr>
          <a:xfrm>
            <a:off x="10062210" y="415290"/>
            <a:ext cx="1493520" cy="283845"/>
          </a:xfrm>
          <a:prstGeom prst="rect">
            <a:avLst/>
          </a:prstGeom>
        </p:spPr>
      </p:pic>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83" name="矩形 82"/>
          <p:cNvSpPr/>
          <p:nvPr userDrawn="1"/>
        </p:nvSpPr>
        <p:spPr>
          <a:xfrm>
            <a:off x="0" y="-1905"/>
            <a:ext cx="12192000" cy="6858000"/>
          </a:xfrm>
          <a:prstGeom prst="rect">
            <a:avLst/>
          </a:prstGeom>
          <a:solidFill>
            <a:srgbClr val="F6FBFF">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cs typeface="Apple LiSung" charset="-120"/>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pic>
        <p:nvPicPr>
          <p:cNvPr id="7" name="图片 6" descr="F:/市场部/PPT模板/2024/24-09-02/底图/2.png2"/>
          <p:cNvPicPr>
            <a:picLocks noChangeAspect="1"/>
          </p:cNvPicPr>
          <p:nvPr userDrawn="1"/>
        </p:nvPicPr>
        <p:blipFill>
          <a:blip r:embed="rId2"/>
          <a:srcRect/>
          <a:stretch>
            <a:fillRect/>
          </a:stretch>
        </p:blipFill>
        <p:spPr>
          <a:xfrm>
            <a:off x="0" y="0"/>
            <a:ext cx="12192000" cy="6858000"/>
          </a:xfrm>
          <a:prstGeom prst="rect">
            <a:avLst/>
          </a:prstGeom>
        </p:spPr>
      </p:pic>
      <p:pic>
        <p:nvPicPr>
          <p:cNvPr id="8" name="图片 7" descr="F:/市场部/PPT模板/2024/24-07-31/logo2.pnglogo2"/>
          <p:cNvPicPr>
            <a:picLocks noChangeAspect="1"/>
          </p:cNvPicPr>
          <p:nvPr userDrawn="1"/>
        </p:nvPicPr>
        <p:blipFill>
          <a:blip r:embed="rId3"/>
          <a:srcRect t="829" b="829"/>
          <a:stretch>
            <a:fillRect/>
          </a:stretch>
        </p:blipFill>
        <p:spPr>
          <a:xfrm>
            <a:off x="10062210" y="415290"/>
            <a:ext cx="1493520" cy="283845"/>
          </a:xfrm>
          <a:prstGeom prst="rect">
            <a:avLst/>
          </a:prstGeom>
        </p:spPr>
      </p:pic>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7_竖排标题与文本">
    <p:spTree>
      <p:nvGrpSpPr>
        <p:cNvPr id="1" name=""/>
        <p:cNvGrpSpPr/>
        <p:nvPr/>
      </p:nvGrpSpPr>
      <p:grpSpPr>
        <a:xfrm>
          <a:off x="0" y="0"/>
          <a:ext cx="0" cy="0"/>
          <a:chOff x="0" y="0"/>
          <a:chExt cx="0" cy="0"/>
        </a:xfrm>
      </p:grpSpPr>
      <p:pic>
        <p:nvPicPr>
          <p:cNvPr id="7" name="图片 6" descr="F:/市场部/PPT模板/2024/24-09-02/底图/3.png3"/>
          <p:cNvPicPr>
            <a:picLocks noChangeAspect="1"/>
          </p:cNvPicPr>
          <p:nvPr userDrawn="1"/>
        </p:nvPicPr>
        <p:blipFill>
          <a:blip r:embed="rId2"/>
          <a:srcRect/>
          <a:stretch>
            <a:fillRect/>
          </a:stretch>
        </p:blipFill>
        <p:spPr>
          <a:xfrm>
            <a:off x="0" y="0"/>
            <a:ext cx="12192000" cy="6858000"/>
          </a:xfrm>
          <a:prstGeom prst="rect">
            <a:avLst/>
          </a:prstGeom>
        </p:spPr>
      </p:pic>
      <p:pic>
        <p:nvPicPr>
          <p:cNvPr id="2" name="图片 1" descr="logo"/>
          <p:cNvPicPr>
            <a:picLocks noChangeAspect="1"/>
          </p:cNvPicPr>
          <p:nvPr userDrawn="1"/>
        </p:nvPicPr>
        <p:blipFill>
          <a:blip r:embed="rId3"/>
          <a:stretch>
            <a:fillRect/>
          </a:stretch>
        </p:blipFill>
        <p:spPr>
          <a:xfrm>
            <a:off x="10062210" y="415290"/>
            <a:ext cx="1493520" cy="283845"/>
          </a:xfrm>
          <a:prstGeom prst="rect">
            <a:avLst/>
          </a:prstGeom>
        </p:spPr>
      </p:pic>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tags" Target="../tags/tag63.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5" Type="http://schemas.openxmlformats.org/officeDocument/2006/relationships/theme" Target="../theme/theme2.xml"/><Relationship Id="rId14" Type="http://schemas.openxmlformats.org/officeDocument/2006/relationships/tags" Target="../tags/tag68.xml"/><Relationship Id="rId13" Type="http://schemas.openxmlformats.org/officeDocument/2006/relationships/tags" Target="../tags/tag67.xml"/><Relationship Id="rId12" Type="http://schemas.openxmlformats.org/officeDocument/2006/relationships/tags" Target="../tags/tag66.xml"/><Relationship Id="rId11" Type="http://schemas.openxmlformats.org/officeDocument/2006/relationships/tags" Target="../tags/tag65.xml"/><Relationship Id="rId10" Type="http://schemas.openxmlformats.org/officeDocument/2006/relationships/tags" Target="../tags/tag64.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28.xml"/><Relationship Id="rId8" Type="http://schemas.openxmlformats.org/officeDocument/2006/relationships/slideLayout" Target="../slideLayouts/slideLayout27.xml"/><Relationship Id="rId7" Type="http://schemas.openxmlformats.org/officeDocument/2006/relationships/slideLayout" Target="../slideLayouts/slideLayout26.xml"/><Relationship Id="rId6" Type="http://schemas.openxmlformats.org/officeDocument/2006/relationships/slideLayout" Target="../slideLayouts/slideLayout25.xml"/><Relationship Id="rId5" Type="http://schemas.openxmlformats.org/officeDocument/2006/relationships/slideLayout" Target="../slideLayouts/slideLayout24.xml"/><Relationship Id="rId4" Type="http://schemas.openxmlformats.org/officeDocument/2006/relationships/slideLayout" Target="../slideLayouts/slideLayout23.xml"/><Relationship Id="rId3" Type="http://schemas.openxmlformats.org/officeDocument/2006/relationships/slideLayout" Target="../slideLayouts/slideLayout22.xml"/><Relationship Id="rId2" Type="http://schemas.openxmlformats.org/officeDocument/2006/relationships/slideLayout" Target="../slideLayouts/slideLayout21.xml"/><Relationship Id="rId16" Type="http://schemas.openxmlformats.org/officeDocument/2006/relationships/theme" Target="../theme/theme3.xml"/><Relationship Id="rId15" Type="http://schemas.openxmlformats.org/officeDocument/2006/relationships/tags" Target="../tags/tag90.xml"/><Relationship Id="rId14" Type="http://schemas.openxmlformats.org/officeDocument/2006/relationships/tags" Target="../tags/tag89.xml"/><Relationship Id="rId13" Type="http://schemas.openxmlformats.org/officeDocument/2006/relationships/tags" Target="../tags/tag88.xml"/><Relationship Id="rId12" Type="http://schemas.openxmlformats.org/officeDocument/2006/relationships/tags" Target="../tags/tag87.xml"/><Relationship Id="rId11" Type="http://schemas.openxmlformats.org/officeDocument/2006/relationships/tags" Target="../tags/tag86.xml"/><Relationship Id="rId10" Type="http://schemas.openxmlformats.org/officeDocument/2006/relationships/tags" Target="../tags/tag85.xml"/><Relationship Id="rId1" Type="http://schemas.openxmlformats.org/officeDocument/2006/relationships/slideLayout" Target="../slideLayouts/slideLayout20.xml"/></Relationships>
</file>

<file path=ppt/slideMasters/_rels/slideMaster4.xml.rels><?xml version="1.0" encoding="UTF-8" standalone="yes"?>
<Relationships xmlns="http://schemas.openxmlformats.org/package/2006/relationships"><Relationship Id="rId9" Type="http://schemas.openxmlformats.org/officeDocument/2006/relationships/tags" Target="../tags/tag92.xml"/><Relationship Id="rId8" Type="http://schemas.openxmlformats.org/officeDocument/2006/relationships/tags" Target="../tags/tag91.xml"/><Relationship Id="rId7" Type="http://schemas.openxmlformats.org/officeDocument/2006/relationships/slideLayout" Target="../slideLayouts/slideLayout35.xml"/><Relationship Id="rId6" Type="http://schemas.openxmlformats.org/officeDocument/2006/relationships/slideLayout" Target="../slideLayouts/slideLayout34.xml"/><Relationship Id="rId5" Type="http://schemas.openxmlformats.org/officeDocument/2006/relationships/slideLayout" Target="../slideLayouts/slideLayout33.xml"/><Relationship Id="rId4" Type="http://schemas.openxmlformats.org/officeDocument/2006/relationships/slideLayout" Target="../slideLayouts/slideLayout32.xml"/><Relationship Id="rId3" Type="http://schemas.openxmlformats.org/officeDocument/2006/relationships/slideLayout" Target="../slideLayouts/slideLayout31.xml"/><Relationship Id="rId2" Type="http://schemas.openxmlformats.org/officeDocument/2006/relationships/slideLayout" Target="../slideLayouts/slideLayout30.xml"/><Relationship Id="rId14" Type="http://schemas.openxmlformats.org/officeDocument/2006/relationships/theme" Target="../theme/theme4.xml"/><Relationship Id="rId13" Type="http://schemas.openxmlformats.org/officeDocument/2006/relationships/tags" Target="../tags/tag96.xml"/><Relationship Id="rId12" Type="http://schemas.openxmlformats.org/officeDocument/2006/relationships/tags" Target="../tags/tag95.xml"/><Relationship Id="rId11" Type="http://schemas.openxmlformats.org/officeDocument/2006/relationships/tags" Target="../tags/tag94.xml"/><Relationship Id="rId10" Type="http://schemas.openxmlformats.org/officeDocument/2006/relationships/tags" Target="../tags/tag93.xml"/><Relationship Id="rId1" Type="http://schemas.openxmlformats.org/officeDocument/2006/relationships/slideLayout" Target="../slideLayouts/slideLayout29.xml"/></Relationships>
</file>

<file path=ppt/slideMasters/_rels/slideMaster5.xml.rels><?xml version="1.0" encoding="UTF-8" standalone="yes"?>
<Relationships xmlns="http://schemas.openxmlformats.org/package/2006/relationships"><Relationship Id="rId9" Type="http://schemas.openxmlformats.org/officeDocument/2006/relationships/tags" Target="../tags/tag98.xml"/><Relationship Id="rId8" Type="http://schemas.openxmlformats.org/officeDocument/2006/relationships/tags" Target="../tags/tag97.xml"/><Relationship Id="rId7" Type="http://schemas.openxmlformats.org/officeDocument/2006/relationships/slideLayout" Target="../slideLayouts/slideLayout42.xml"/><Relationship Id="rId6" Type="http://schemas.openxmlformats.org/officeDocument/2006/relationships/slideLayout" Target="../slideLayouts/slideLayout41.xml"/><Relationship Id="rId5" Type="http://schemas.openxmlformats.org/officeDocument/2006/relationships/slideLayout" Target="../slideLayouts/slideLayout40.xml"/><Relationship Id="rId4" Type="http://schemas.openxmlformats.org/officeDocument/2006/relationships/slideLayout" Target="../slideLayouts/slideLayout39.xml"/><Relationship Id="rId3" Type="http://schemas.openxmlformats.org/officeDocument/2006/relationships/slideLayout" Target="../slideLayouts/slideLayout38.xml"/><Relationship Id="rId2" Type="http://schemas.openxmlformats.org/officeDocument/2006/relationships/slideLayout" Target="../slideLayouts/slideLayout37.xml"/><Relationship Id="rId14" Type="http://schemas.openxmlformats.org/officeDocument/2006/relationships/theme" Target="../theme/theme5.xml"/><Relationship Id="rId13" Type="http://schemas.openxmlformats.org/officeDocument/2006/relationships/tags" Target="../tags/tag102.xml"/><Relationship Id="rId12" Type="http://schemas.openxmlformats.org/officeDocument/2006/relationships/tags" Target="../tags/tag101.xml"/><Relationship Id="rId11" Type="http://schemas.openxmlformats.org/officeDocument/2006/relationships/tags" Target="../tags/tag100.xml"/><Relationship Id="rId10" Type="http://schemas.openxmlformats.org/officeDocument/2006/relationships/tags" Target="../tags/tag99.xml"/><Relationship Id="rId1" Type="http://schemas.openxmlformats.org/officeDocument/2006/relationships/slideLayout" Target="../slideLayouts/slideLayout36.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ea typeface="HarmonyOS Sans SC" panose="00000500000000000000"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ea typeface="HarmonyOS Sans SC" panose="00000500000000000000" charset="-122"/>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ea typeface="HarmonyOS Sans SC" panose="00000500000000000000" charset="-122"/>
              </a:defRPr>
            </a:lvl1pPr>
          </a:lstStyle>
          <a:p>
            <a:fld id="{49AE70B2-8BF9-45C0-BB95-33D1B9D3A854}" type="slidenum">
              <a:rPr lang="zh-CN" altLang="en-US" smtClean="0"/>
            </a:fld>
            <a:endParaRPr lang="zh-CN" altLang="en-US" dirty="0"/>
          </a:p>
        </p:txBody>
      </p:sp>
    </p:spTree>
    <p:custDataLst>
      <p:tags r:id="rId1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0" u="none" strike="noStrike" kern="1200" cap="none" spc="300" normalizeH="0" baseline="0">
          <a:solidFill>
            <a:schemeClr val="tx1">
              <a:lumMod val="85000"/>
              <a:lumOff val="15000"/>
            </a:schemeClr>
          </a:solidFill>
          <a:uFillTx/>
          <a:latin typeface="+mj-lt"/>
          <a:ea typeface="HarmonyOS Sans SC" panose="00000500000000000000"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HarmonyOS Sans SC" panose="00000500000000000000" charset="-122"/>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HarmonyOS Sans SC" panose="00000500000000000000" charset="-122"/>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HarmonyOS Sans SC" panose="00000500000000000000" charset="-122"/>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HarmonyOS Sans SC" panose="00000500000000000000" charset="-122"/>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HarmonyOS Sans SC" panose="00000500000000000000"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9"/>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0"/>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1"/>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HarmonyOS Sans" charset="0"/>
                <a:ea typeface="HarmonyOS Sans" charset="0"/>
                <a:cs typeface="HarmonyOS Sans" charset="0"/>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2"/>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HarmonyOS Sans" charset="0"/>
                <a:ea typeface="HarmonyOS Sans" charset="0"/>
                <a:cs typeface="HarmonyOS Sans" charset="0"/>
              </a:defRPr>
            </a:lvl1pPr>
          </a:lstStyle>
          <a:p>
            <a:endParaRPr lang="zh-CN" altLang="en-US" dirty="0"/>
          </a:p>
        </p:txBody>
      </p:sp>
      <p:sp>
        <p:nvSpPr>
          <p:cNvPr id="6" name="灯片编号占位符 5"/>
          <p:cNvSpPr>
            <a:spLocks noGrp="1"/>
          </p:cNvSpPr>
          <p:nvPr>
            <p:ph type="sldNum" sz="quarter" idx="4"/>
            <p:custDataLst>
              <p:tags r:id="rId13"/>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HarmonyOS Sans" charset="0"/>
                <a:ea typeface="HarmonyOS Sans" charset="0"/>
                <a:cs typeface="HarmonyOS Sans" charset="0"/>
              </a:defRPr>
            </a:lvl1pPr>
          </a:lstStyle>
          <a:p>
            <a:fld id="{49AE70B2-8BF9-45C0-BB95-33D1B9D3A854}" type="slidenum">
              <a:rPr lang="zh-CN" altLang="en-US" smtClean="0"/>
            </a:fld>
            <a:endParaRPr lang="zh-CN" altLang="en-US" dirty="0"/>
          </a:p>
        </p:txBody>
      </p:sp>
    </p:spTree>
    <p:custDataLst>
      <p:tags r:id="rId14"/>
    </p:custData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Lst>
  <p:txStyles>
    <p:titleStyle>
      <a:lvl1pPr algn="l" defTabSz="914400" rtl="0" eaLnBrk="1" fontAlgn="auto" latinLnBrk="0" hangingPunct="1">
        <a:lnSpc>
          <a:spcPct val="100000"/>
        </a:lnSpc>
        <a:spcBef>
          <a:spcPct val="0"/>
        </a:spcBef>
        <a:buNone/>
        <a:defRPr sz="3600" b="0" u="none" strike="noStrike" kern="1200" cap="none" spc="300" normalizeH="0" baseline="0">
          <a:solidFill>
            <a:schemeClr val="tx1">
              <a:lumMod val="85000"/>
              <a:lumOff val="15000"/>
            </a:schemeClr>
          </a:solidFill>
          <a:uFillTx/>
          <a:latin typeface="HarmonyOS Sans" charset="0"/>
          <a:ea typeface="HarmonyOS Sans" charset="0"/>
          <a:cs typeface="HarmonyOS Sans" charset="0"/>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HarmonyOS Sans" charset="0"/>
          <a:ea typeface="HarmonyOS Sans" charset="0"/>
          <a:cs typeface="HarmonyOS Sans" charset="0"/>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HarmonyOS Sans" charset="0"/>
          <a:ea typeface="HarmonyOS Sans" charset="0"/>
          <a:cs typeface="HarmonyOS Sans" charset="0"/>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HarmonyOS Sans" charset="0"/>
          <a:ea typeface="HarmonyOS Sans" charset="0"/>
          <a:cs typeface="HarmonyOS Sans" charset="0"/>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HarmonyOS Sans" charset="0"/>
          <a:ea typeface="HarmonyOS Sans" charset="0"/>
          <a:cs typeface="HarmonyOS Sans" charset="0"/>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HarmonyOS Sans" charset="0"/>
          <a:ea typeface="HarmonyOS Sans" charset="0"/>
          <a:cs typeface="HarmonyOS Sans"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10"/>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1"/>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2"/>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HarmonyOS Sans SC" panose="00000500000000000000" charset="-122"/>
                <a:ea typeface="HarmonyOS Sans SC" panose="00000500000000000000" charset="-122"/>
                <a:cs typeface="HarmonyOS Sans SC" panose="00000500000000000000"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3"/>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HarmonyOS Sans SC" panose="00000500000000000000" charset="-122"/>
                <a:ea typeface="HarmonyOS Sans SC" panose="00000500000000000000" charset="-122"/>
                <a:cs typeface="HarmonyOS Sans SC" panose="00000500000000000000" charset="-122"/>
              </a:defRPr>
            </a:lvl1pPr>
          </a:lstStyle>
          <a:p>
            <a:endParaRPr lang="zh-CN" altLang="en-US" dirty="0"/>
          </a:p>
        </p:txBody>
      </p:sp>
      <p:sp>
        <p:nvSpPr>
          <p:cNvPr id="6" name="灯片编号占位符 5"/>
          <p:cNvSpPr>
            <a:spLocks noGrp="1"/>
          </p:cNvSpPr>
          <p:nvPr>
            <p:ph type="sldNum" sz="quarter" idx="4"/>
            <p:custDataLst>
              <p:tags r:id="rId14"/>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HarmonyOS Sans SC" panose="00000500000000000000" charset="-122"/>
                <a:ea typeface="HarmonyOS Sans SC" panose="00000500000000000000" charset="-122"/>
                <a:cs typeface="HarmonyOS Sans SC" panose="00000500000000000000" charset="-122"/>
              </a:defRPr>
            </a:lvl1pPr>
          </a:lstStyle>
          <a:p>
            <a:fld id="{49AE70B2-8BF9-45C0-BB95-33D1B9D3A854}" type="slidenum">
              <a:rPr lang="zh-CN" altLang="en-US" smtClean="0"/>
            </a:fld>
            <a:endParaRPr lang="zh-CN" altLang="en-US" dirty="0"/>
          </a:p>
        </p:txBody>
      </p:sp>
    </p:spTree>
    <p:custDataLst>
      <p:tags r:id="rId15"/>
    </p:custData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Lst>
  <p:txStyles>
    <p:titleStyle>
      <a:lvl1pPr algn="l" defTabSz="914400" rtl="0" eaLnBrk="1" fontAlgn="auto" latinLnBrk="0" hangingPunct="1">
        <a:lnSpc>
          <a:spcPct val="100000"/>
        </a:lnSpc>
        <a:spcBef>
          <a:spcPct val="0"/>
        </a:spcBef>
        <a:buNone/>
        <a:defRPr sz="3600" b="0" u="none" strike="noStrike" kern="1200" cap="none" spc="300" normalizeH="0" baseline="0">
          <a:solidFill>
            <a:schemeClr val="tx1">
              <a:lumMod val="85000"/>
              <a:lumOff val="15000"/>
            </a:schemeClr>
          </a:solidFill>
          <a:uFillTx/>
          <a:latin typeface="HarmonyOS Sans SC" panose="00000500000000000000" charset="-122"/>
          <a:ea typeface="HarmonyOS Sans SC" panose="00000500000000000000" charset="-122"/>
          <a:cs typeface="HarmonyOS Sans SC" panose="00000500000000000000" charset="-122"/>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HarmonyOS Sans SC" panose="00000500000000000000" charset="-122"/>
          <a:ea typeface="HarmonyOS Sans SC" panose="00000500000000000000" charset="-122"/>
          <a:cs typeface="HarmonyOS Sans SC" panose="00000500000000000000" charset="-122"/>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HarmonyOS Sans SC" panose="00000500000000000000" charset="-122"/>
          <a:ea typeface="HarmonyOS Sans SC" panose="00000500000000000000" charset="-122"/>
          <a:cs typeface="HarmonyOS Sans SC" panose="00000500000000000000" charset="-122"/>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HarmonyOS Sans SC" panose="00000500000000000000" charset="-122"/>
          <a:ea typeface="HarmonyOS Sans SC" panose="00000500000000000000" charset="-122"/>
          <a:cs typeface="HarmonyOS Sans SC" panose="00000500000000000000" charset="-122"/>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HarmonyOS Sans SC" panose="00000500000000000000" charset="-122"/>
          <a:ea typeface="HarmonyOS Sans SC" panose="00000500000000000000" charset="-122"/>
          <a:cs typeface="HarmonyOS Sans SC" panose="00000500000000000000" charset="-122"/>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HarmonyOS Sans SC" panose="00000500000000000000" charset="-122"/>
          <a:ea typeface="HarmonyOS Sans SC" panose="00000500000000000000" charset="-122"/>
          <a:cs typeface="HarmonyOS Sans SC" panose="00000500000000000000" charset="-122"/>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8"/>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9"/>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0"/>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HarmonyOS Sans" charset="0"/>
                <a:ea typeface="HarmonyOS Sans" charset="0"/>
                <a:cs typeface="HarmonyOS Sans" charset="0"/>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1"/>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HarmonyOS Sans" charset="0"/>
                <a:ea typeface="HarmonyOS Sans" charset="0"/>
                <a:cs typeface="HarmonyOS Sans" charset="0"/>
              </a:defRPr>
            </a:lvl1pPr>
          </a:lstStyle>
          <a:p>
            <a:endParaRPr lang="zh-CN" altLang="en-US" dirty="0"/>
          </a:p>
        </p:txBody>
      </p:sp>
      <p:sp>
        <p:nvSpPr>
          <p:cNvPr id="6" name="灯片编号占位符 5"/>
          <p:cNvSpPr>
            <a:spLocks noGrp="1"/>
          </p:cNvSpPr>
          <p:nvPr>
            <p:ph type="sldNum" sz="quarter" idx="4"/>
            <p:custDataLst>
              <p:tags r:id="rId12"/>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HarmonyOS Sans" charset="0"/>
                <a:ea typeface="HarmonyOS Sans" charset="0"/>
                <a:cs typeface="HarmonyOS Sans" charset="0"/>
              </a:defRPr>
            </a:lvl1pPr>
          </a:lstStyle>
          <a:p>
            <a:fld id="{49AE70B2-8BF9-45C0-BB95-33D1B9D3A854}" type="slidenum">
              <a:rPr lang="zh-CN" altLang="en-US" smtClean="0"/>
            </a:fld>
            <a:endParaRPr lang="zh-CN" altLang="en-US" dirty="0"/>
          </a:p>
        </p:txBody>
      </p:sp>
    </p:spTree>
    <p:custDataLst>
      <p:tags r:id="rId13"/>
    </p:custData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Lst>
  <p:txStyles>
    <p:titleStyle>
      <a:lvl1pPr algn="l" defTabSz="914400" rtl="0" eaLnBrk="1" fontAlgn="auto" latinLnBrk="0" hangingPunct="1">
        <a:lnSpc>
          <a:spcPct val="100000"/>
        </a:lnSpc>
        <a:spcBef>
          <a:spcPct val="0"/>
        </a:spcBef>
        <a:buNone/>
        <a:defRPr sz="3600" b="0" u="none" strike="noStrike" kern="1200" cap="none" spc="300" normalizeH="0" baseline="0">
          <a:solidFill>
            <a:schemeClr val="tx1">
              <a:lumMod val="85000"/>
              <a:lumOff val="15000"/>
            </a:schemeClr>
          </a:solidFill>
          <a:uFillTx/>
          <a:latin typeface="HarmonyOS Sans" charset="0"/>
          <a:ea typeface="HarmonyOS Sans" charset="0"/>
          <a:cs typeface="HarmonyOS Sans" charset="0"/>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HarmonyOS Sans" charset="0"/>
          <a:ea typeface="HarmonyOS Sans" charset="0"/>
          <a:cs typeface="HarmonyOS Sans" charset="0"/>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HarmonyOS Sans" charset="0"/>
          <a:ea typeface="HarmonyOS Sans" charset="0"/>
          <a:cs typeface="HarmonyOS Sans" charset="0"/>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HarmonyOS Sans" charset="0"/>
          <a:ea typeface="HarmonyOS Sans" charset="0"/>
          <a:cs typeface="HarmonyOS Sans" charset="0"/>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HarmonyOS Sans" charset="0"/>
          <a:ea typeface="HarmonyOS Sans" charset="0"/>
          <a:cs typeface="HarmonyOS Sans" charset="0"/>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HarmonyOS Sans" charset="0"/>
          <a:ea typeface="HarmonyOS Sans" charset="0"/>
          <a:cs typeface="HarmonyOS Sans"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8"/>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9"/>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0"/>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pple LiSung" charset="-120"/>
                <a:ea typeface="Apple LiSung" charset="-120"/>
                <a:cs typeface="Apple LiSung" charset="-120"/>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1"/>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pple LiSung" charset="-120"/>
                <a:ea typeface="Apple LiSung" charset="-120"/>
                <a:cs typeface="Apple LiSung" charset="-120"/>
              </a:defRPr>
            </a:lvl1pPr>
          </a:lstStyle>
          <a:p>
            <a:endParaRPr lang="zh-CN" altLang="en-US" dirty="0"/>
          </a:p>
        </p:txBody>
      </p:sp>
      <p:sp>
        <p:nvSpPr>
          <p:cNvPr id="6" name="灯片编号占位符 5"/>
          <p:cNvSpPr>
            <a:spLocks noGrp="1"/>
          </p:cNvSpPr>
          <p:nvPr>
            <p:ph type="sldNum" sz="quarter" idx="4"/>
            <p:custDataLst>
              <p:tags r:id="rId12"/>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pple LiSung" charset="-120"/>
                <a:ea typeface="Apple LiSung" charset="-120"/>
                <a:cs typeface="Apple LiSung" charset="-120"/>
              </a:defRPr>
            </a:lvl1pPr>
          </a:lstStyle>
          <a:p>
            <a:fld id="{49AE70B2-8BF9-45C0-BB95-33D1B9D3A854}" type="slidenum">
              <a:rPr lang="zh-CN" altLang="en-US" smtClean="0"/>
            </a:fld>
            <a:endParaRPr lang="zh-CN" altLang="en-US" dirty="0"/>
          </a:p>
        </p:txBody>
      </p:sp>
    </p:spTree>
    <p:custDataLst>
      <p:tags r:id="rId13"/>
    </p:custData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Lst>
  <p:txStyles>
    <p:titleStyle>
      <a:lvl1pPr algn="l" defTabSz="914400" rtl="0" eaLnBrk="1" fontAlgn="auto" latinLnBrk="0" hangingPunct="1">
        <a:lnSpc>
          <a:spcPct val="100000"/>
        </a:lnSpc>
        <a:spcBef>
          <a:spcPct val="0"/>
        </a:spcBef>
        <a:buNone/>
        <a:defRPr sz="3600" b="0" u="none" strike="noStrike" kern="1200" cap="none" spc="300" normalizeH="0" baseline="0">
          <a:solidFill>
            <a:schemeClr val="tx1">
              <a:lumMod val="85000"/>
              <a:lumOff val="15000"/>
            </a:schemeClr>
          </a:solidFill>
          <a:uFillTx/>
          <a:latin typeface="Apple LiSung" charset="-120"/>
          <a:ea typeface="Apple LiSung" charset="-120"/>
          <a:cs typeface="Apple LiSung" charset="-120"/>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pple LiSung" charset="-120"/>
          <a:ea typeface="Apple LiSung" charset="-120"/>
          <a:cs typeface="Apple LiSung" charset="-120"/>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pple LiSung" charset="-120"/>
          <a:ea typeface="Apple LiSung" charset="-120"/>
          <a:cs typeface="Apple LiSung" charset="-120"/>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pple LiSung" charset="-120"/>
          <a:ea typeface="Apple LiSung" charset="-120"/>
          <a:cs typeface="Apple LiSung" charset="-120"/>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pple LiSung" charset="-120"/>
          <a:ea typeface="Apple LiSung" charset="-120"/>
          <a:cs typeface="Apple LiSung" charset="-120"/>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pple LiSung" charset="-120"/>
          <a:ea typeface="Apple LiSung" charset="-120"/>
          <a:cs typeface="Apple LiSung" charset="-12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tags" Target="../tags/tag103.xml"/></Relationships>
</file>

<file path=ppt/slides/_rels/slide2.xml.rels><?xml version="1.0" encoding="UTF-8" standalone="yes"?>
<Relationships xmlns="http://schemas.openxmlformats.org/package/2006/relationships"><Relationship Id="rId9" Type="http://schemas.openxmlformats.org/officeDocument/2006/relationships/tags" Target="../tags/tag112.xml"/><Relationship Id="rId8" Type="http://schemas.openxmlformats.org/officeDocument/2006/relationships/tags" Target="../tags/tag111.xml"/><Relationship Id="rId7" Type="http://schemas.openxmlformats.org/officeDocument/2006/relationships/tags" Target="../tags/tag110.xml"/><Relationship Id="rId6" Type="http://schemas.openxmlformats.org/officeDocument/2006/relationships/tags" Target="../tags/tag109.xml"/><Relationship Id="rId5" Type="http://schemas.openxmlformats.org/officeDocument/2006/relationships/tags" Target="../tags/tag108.xml"/><Relationship Id="rId4" Type="http://schemas.openxmlformats.org/officeDocument/2006/relationships/tags" Target="../tags/tag107.xml"/><Relationship Id="rId3" Type="http://schemas.openxmlformats.org/officeDocument/2006/relationships/tags" Target="../tags/tag106.xml"/><Relationship Id="rId2" Type="http://schemas.openxmlformats.org/officeDocument/2006/relationships/tags" Target="../tags/tag105.xml"/><Relationship Id="rId11" Type="http://schemas.openxmlformats.org/officeDocument/2006/relationships/notesSlide" Target="../notesSlides/notesSlide2.xml"/><Relationship Id="rId10" Type="http://schemas.openxmlformats.org/officeDocument/2006/relationships/slideLayout" Target="../slideLayouts/slideLayout14.xml"/><Relationship Id="rId1" Type="http://schemas.openxmlformats.org/officeDocument/2006/relationships/tags" Target="../tags/tag104.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113.xml"/></Relationships>
</file>

<file path=ppt/slides/_rels/slide4.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23.xml"/><Relationship Id="rId2" Type="http://schemas.openxmlformats.org/officeDocument/2006/relationships/tags" Target="../tags/tag114.xml"/><Relationship Id="rId1" Type="http://schemas.openxmlformats.org/officeDocument/2006/relationships/image" Target="../media/image7.png"/></Relationships>
</file>

<file path=ppt/slides/_rels/slide5.xml.rels><?xml version="1.0" encoding="UTF-8" standalone="yes"?>
<Relationships xmlns="http://schemas.openxmlformats.org/package/2006/relationships"><Relationship Id="rId9" Type="http://schemas.openxmlformats.org/officeDocument/2006/relationships/notesSlide" Target="../notesSlides/notesSlide5.xml"/><Relationship Id="rId8" Type="http://schemas.openxmlformats.org/officeDocument/2006/relationships/slideLayout" Target="../slideLayouts/slideLayout23.xml"/><Relationship Id="rId7" Type="http://schemas.openxmlformats.org/officeDocument/2006/relationships/tags" Target="../tags/tag115.xml"/><Relationship Id="rId6" Type="http://schemas.openxmlformats.org/officeDocument/2006/relationships/image" Target="../media/image13.png"/><Relationship Id="rId5" Type="http://schemas.microsoft.com/office/2007/relationships/hdphoto" Target="../media/image12.wdp"/><Relationship Id="rId4" Type="http://schemas.openxmlformats.org/officeDocument/2006/relationships/image" Target="../media/image11.png"/><Relationship Id="rId3" Type="http://schemas.microsoft.com/office/2007/relationships/hdphoto" Target="../media/image10.wdp"/><Relationship Id="rId2" Type="http://schemas.openxmlformats.org/officeDocument/2006/relationships/image" Target="../media/image9.png"/><Relationship Id="rId1" Type="http://schemas.openxmlformats.org/officeDocument/2006/relationships/image" Target="../media/image8.pn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23.xml"/><Relationship Id="rId2" Type="http://schemas.openxmlformats.org/officeDocument/2006/relationships/tags" Target="../tags/tag116.xml"/><Relationship Id="rId1" Type="http://schemas.openxmlformats.org/officeDocument/2006/relationships/image" Target="../media/image14.jpeg"/></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23.xml"/><Relationship Id="rId2" Type="http://schemas.openxmlformats.org/officeDocument/2006/relationships/tags" Target="../tags/tag117.xml"/><Relationship Id="rId1" Type="http://schemas.openxmlformats.org/officeDocument/2006/relationships/image" Target="../media/image15.png"/></Relationships>
</file>

<file path=ppt/slides/_rels/slide8.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23.xml"/><Relationship Id="rId2" Type="http://schemas.openxmlformats.org/officeDocument/2006/relationships/tags" Target="../tags/tag119.xml"/><Relationship Id="rId1"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3.xml"/><Relationship Id="rId1" Type="http://schemas.openxmlformats.org/officeDocument/2006/relationships/tags" Target="../tags/tag120.xml"/></Relationships>
</file>

<file path=ppt/slides/_rels/slide10.xml.rels><?xml version="1.0" encoding="UTF-8" standalone="yes"?>
<Relationships xmlns="http://schemas.openxmlformats.org/package/2006/relationships"><Relationship Id="rId9" Type="http://schemas.openxmlformats.org/officeDocument/2006/relationships/notesSlide" Target="../notesSlides/notesSlide10.xml"/><Relationship Id="rId8" Type="http://schemas.openxmlformats.org/officeDocument/2006/relationships/slideLayout" Target="../slideLayouts/slideLayout15.xml"/><Relationship Id="rId7" Type="http://schemas.openxmlformats.org/officeDocument/2006/relationships/tags" Target="../tags/tag128.xml"/><Relationship Id="rId6" Type="http://schemas.openxmlformats.org/officeDocument/2006/relationships/tags" Target="../tags/tag127.xml"/><Relationship Id="rId5" Type="http://schemas.openxmlformats.org/officeDocument/2006/relationships/tags" Target="../tags/tag126.xml"/><Relationship Id="rId4" Type="http://schemas.openxmlformats.org/officeDocument/2006/relationships/tags" Target="../tags/tag125.xml"/><Relationship Id="rId3" Type="http://schemas.openxmlformats.org/officeDocument/2006/relationships/tags" Target="../tags/tag124.xml"/><Relationship Id="rId2" Type="http://schemas.openxmlformats.org/officeDocument/2006/relationships/tags" Target="../tags/tag123.xml"/><Relationship Id="rId1" Type="http://schemas.openxmlformats.org/officeDocument/2006/relationships/tags" Target="../tags/tag122.xml"/></Relationships>
</file>

<file path=ppt/slides/_rels/slide11.xml.rels><?xml version="1.0" encoding="UTF-8" standalone="yes"?>
<Relationships xmlns="http://schemas.openxmlformats.org/package/2006/relationships"><Relationship Id="rId9" Type="http://schemas.openxmlformats.org/officeDocument/2006/relationships/tags" Target="../tags/tag138.xml"/><Relationship Id="rId8" Type="http://schemas.openxmlformats.org/officeDocument/2006/relationships/tags" Target="../tags/tag137.xml"/><Relationship Id="rId7" Type="http://schemas.openxmlformats.org/officeDocument/2006/relationships/tags" Target="../tags/tag136.xml"/><Relationship Id="rId6" Type="http://schemas.openxmlformats.org/officeDocument/2006/relationships/tags" Target="../tags/tag135.xml"/><Relationship Id="rId5" Type="http://schemas.openxmlformats.org/officeDocument/2006/relationships/tags" Target="../tags/tag134.xml"/><Relationship Id="rId43" Type="http://schemas.openxmlformats.org/officeDocument/2006/relationships/notesSlide" Target="../notesSlides/notesSlide11.xml"/><Relationship Id="rId42" Type="http://schemas.openxmlformats.org/officeDocument/2006/relationships/slideLayout" Target="../slideLayouts/slideLayout15.xml"/><Relationship Id="rId41" Type="http://schemas.openxmlformats.org/officeDocument/2006/relationships/tags" Target="../tags/tag162.xml"/><Relationship Id="rId40" Type="http://schemas.openxmlformats.org/officeDocument/2006/relationships/image" Target="../media/image24.svg"/><Relationship Id="rId4" Type="http://schemas.openxmlformats.org/officeDocument/2006/relationships/tags" Target="../tags/tag133.xml"/><Relationship Id="rId39" Type="http://schemas.openxmlformats.org/officeDocument/2006/relationships/image" Target="../media/image23.png"/><Relationship Id="rId38" Type="http://schemas.openxmlformats.org/officeDocument/2006/relationships/tags" Target="../tags/tag161.xml"/><Relationship Id="rId37" Type="http://schemas.openxmlformats.org/officeDocument/2006/relationships/tags" Target="../tags/tag160.xml"/><Relationship Id="rId36" Type="http://schemas.openxmlformats.org/officeDocument/2006/relationships/tags" Target="../tags/tag159.xml"/><Relationship Id="rId35" Type="http://schemas.openxmlformats.org/officeDocument/2006/relationships/tags" Target="../tags/tag158.xml"/><Relationship Id="rId34" Type="http://schemas.openxmlformats.org/officeDocument/2006/relationships/image" Target="../media/image22.svg"/><Relationship Id="rId33" Type="http://schemas.openxmlformats.org/officeDocument/2006/relationships/image" Target="../media/image21.png"/><Relationship Id="rId32" Type="http://schemas.openxmlformats.org/officeDocument/2006/relationships/tags" Target="../tags/tag157.xml"/><Relationship Id="rId31" Type="http://schemas.openxmlformats.org/officeDocument/2006/relationships/tags" Target="../tags/tag156.xml"/><Relationship Id="rId30" Type="http://schemas.openxmlformats.org/officeDocument/2006/relationships/tags" Target="../tags/tag155.xml"/><Relationship Id="rId3" Type="http://schemas.openxmlformats.org/officeDocument/2006/relationships/tags" Target="../tags/tag132.xml"/><Relationship Id="rId29" Type="http://schemas.openxmlformats.org/officeDocument/2006/relationships/tags" Target="../tags/tag154.xml"/><Relationship Id="rId28" Type="http://schemas.openxmlformats.org/officeDocument/2006/relationships/image" Target="../media/image20.svg"/><Relationship Id="rId27" Type="http://schemas.openxmlformats.org/officeDocument/2006/relationships/image" Target="../media/image19.png"/><Relationship Id="rId26" Type="http://schemas.openxmlformats.org/officeDocument/2006/relationships/tags" Target="../tags/tag153.xml"/><Relationship Id="rId25" Type="http://schemas.openxmlformats.org/officeDocument/2006/relationships/tags" Target="../tags/tag152.xml"/><Relationship Id="rId24" Type="http://schemas.openxmlformats.org/officeDocument/2006/relationships/tags" Target="../tags/tag151.xml"/><Relationship Id="rId23" Type="http://schemas.openxmlformats.org/officeDocument/2006/relationships/tags" Target="../tags/tag150.xml"/><Relationship Id="rId22" Type="http://schemas.openxmlformats.org/officeDocument/2006/relationships/image" Target="../media/image18.svg"/><Relationship Id="rId21" Type="http://schemas.openxmlformats.org/officeDocument/2006/relationships/image" Target="../media/image17.png"/><Relationship Id="rId20" Type="http://schemas.openxmlformats.org/officeDocument/2006/relationships/tags" Target="../tags/tag149.xml"/><Relationship Id="rId2" Type="http://schemas.openxmlformats.org/officeDocument/2006/relationships/tags" Target="../tags/tag131.xml"/><Relationship Id="rId19" Type="http://schemas.openxmlformats.org/officeDocument/2006/relationships/tags" Target="../tags/tag148.xml"/><Relationship Id="rId18" Type="http://schemas.openxmlformats.org/officeDocument/2006/relationships/tags" Target="../tags/tag147.xml"/><Relationship Id="rId17" Type="http://schemas.openxmlformats.org/officeDocument/2006/relationships/tags" Target="../tags/tag146.xml"/><Relationship Id="rId16" Type="http://schemas.openxmlformats.org/officeDocument/2006/relationships/tags" Target="../tags/tag145.xml"/><Relationship Id="rId15" Type="http://schemas.openxmlformats.org/officeDocument/2006/relationships/tags" Target="../tags/tag144.xml"/><Relationship Id="rId14" Type="http://schemas.openxmlformats.org/officeDocument/2006/relationships/tags" Target="../tags/tag143.xml"/><Relationship Id="rId13" Type="http://schemas.openxmlformats.org/officeDocument/2006/relationships/tags" Target="../tags/tag142.xml"/><Relationship Id="rId12" Type="http://schemas.openxmlformats.org/officeDocument/2006/relationships/tags" Target="../tags/tag141.xml"/><Relationship Id="rId11" Type="http://schemas.openxmlformats.org/officeDocument/2006/relationships/tags" Target="../tags/tag140.xml"/><Relationship Id="rId10" Type="http://schemas.openxmlformats.org/officeDocument/2006/relationships/tags" Target="../tags/tag139.xml"/><Relationship Id="rId1" Type="http://schemas.openxmlformats.org/officeDocument/2006/relationships/tags" Target="../tags/tag130.xml"/></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12.xml"/><Relationship Id="rId3" Type="http://schemas.openxmlformats.org/officeDocument/2006/relationships/slideLayout" Target="../slideLayouts/slideLayout32.xml"/><Relationship Id="rId2" Type="http://schemas.microsoft.com/office/2007/relationships/hdphoto" Target="../media/image26.wdp"/><Relationship Id="rId1" Type="http://schemas.openxmlformats.org/officeDocument/2006/relationships/image" Target="../media/image25.png"/></Relationships>
</file>

<file path=ppt/slides/_rels/slide13.xml.rels><?xml version="1.0" encoding="UTF-8" standalone="yes"?>
<Relationships xmlns="http://schemas.openxmlformats.org/package/2006/relationships"><Relationship Id="rId9" Type="http://schemas.openxmlformats.org/officeDocument/2006/relationships/image" Target="../media/image35.png"/><Relationship Id="rId8" Type="http://schemas.openxmlformats.org/officeDocument/2006/relationships/image" Target="../media/image34.svg"/><Relationship Id="rId7" Type="http://schemas.openxmlformats.org/officeDocument/2006/relationships/image" Target="../media/image33.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 Id="rId3" Type="http://schemas.openxmlformats.org/officeDocument/2006/relationships/image" Target="../media/image29.png"/><Relationship Id="rId22" Type="http://schemas.openxmlformats.org/officeDocument/2006/relationships/notesSlide" Target="../notesSlides/notesSlide13.xml"/><Relationship Id="rId21" Type="http://schemas.openxmlformats.org/officeDocument/2006/relationships/slideLayout" Target="../slideLayouts/slideLayout32.xml"/><Relationship Id="rId20" Type="http://schemas.openxmlformats.org/officeDocument/2006/relationships/image" Target="../media/image46.emf"/><Relationship Id="rId2" Type="http://schemas.openxmlformats.org/officeDocument/2006/relationships/image" Target="../media/image28.svg"/><Relationship Id="rId19" Type="http://schemas.openxmlformats.org/officeDocument/2006/relationships/image" Target="../media/image45.emf"/><Relationship Id="rId18" Type="http://schemas.openxmlformats.org/officeDocument/2006/relationships/image" Target="../media/image44.emf"/><Relationship Id="rId17" Type="http://schemas.openxmlformats.org/officeDocument/2006/relationships/image" Target="../media/image43.emf"/><Relationship Id="rId16" Type="http://schemas.openxmlformats.org/officeDocument/2006/relationships/image" Target="../media/image42.svg"/><Relationship Id="rId15" Type="http://schemas.openxmlformats.org/officeDocument/2006/relationships/image" Target="../media/image41.png"/><Relationship Id="rId14" Type="http://schemas.openxmlformats.org/officeDocument/2006/relationships/image" Target="../media/image40.svg"/><Relationship Id="rId13" Type="http://schemas.openxmlformats.org/officeDocument/2006/relationships/image" Target="../media/image39.png"/><Relationship Id="rId12" Type="http://schemas.openxmlformats.org/officeDocument/2006/relationships/image" Target="../media/image38.svg"/><Relationship Id="rId11" Type="http://schemas.openxmlformats.org/officeDocument/2006/relationships/image" Target="../media/image37.png"/><Relationship Id="rId10" Type="http://schemas.openxmlformats.org/officeDocument/2006/relationships/image" Target="../media/image36.svg"/><Relationship Id="rId1"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3.xml"/><Relationship Id="rId1" Type="http://schemas.openxmlformats.org/officeDocument/2006/relationships/tags" Target="../tags/tag165.xml"/></Relationships>
</file>

<file path=ppt/slides/_rels/slide15.xml.rels><?xml version="1.0" encoding="UTF-8" standalone="yes"?>
<Relationships xmlns="http://schemas.openxmlformats.org/package/2006/relationships"><Relationship Id="rId9" Type="http://schemas.openxmlformats.org/officeDocument/2006/relationships/tags" Target="../tags/tag174.xml"/><Relationship Id="rId8" Type="http://schemas.openxmlformats.org/officeDocument/2006/relationships/tags" Target="../tags/tag173.xml"/><Relationship Id="rId7" Type="http://schemas.openxmlformats.org/officeDocument/2006/relationships/tags" Target="../tags/tag172.xml"/><Relationship Id="rId6" Type="http://schemas.openxmlformats.org/officeDocument/2006/relationships/tags" Target="../tags/tag171.xml"/><Relationship Id="rId5" Type="http://schemas.openxmlformats.org/officeDocument/2006/relationships/tags" Target="../tags/tag170.xml"/><Relationship Id="rId4" Type="http://schemas.openxmlformats.org/officeDocument/2006/relationships/tags" Target="../tags/tag169.xml"/><Relationship Id="rId31" Type="http://schemas.openxmlformats.org/officeDocument/2006/relationships/notesSlide" Target="../notesSlides/notesSlide15.xml"/><Relationship Id="rId30" Type="http://schemas.openxmlformats.org/officeDocument/2006/relationships/slideLayout" Target="../slideLayouts/slideLayout15.xml"/><Relationship Id="rId3" Type="http://schemas.openxmlformats.org/officeDocument/2006/relationships/tags" Target="../tags/tag168.xml"/><Relationship Id="rId29" Type="http://schemas.openxmlformats.org/officeDocument/2006/relationships/tags" Target="../tags/tag187.xml"/><Relationship Id="rId28" Type="http://schemas.openxmlformats.org/officeDocument/2006/relationships/tags" Target="../tags/tag186.xml"/><Relationship Id="rId27" Type="http://schemas.openxmlformats.org/officeDocument/2006/relationships/image" Target="../media/image53.png"/><Relationship Id="rId26" Type="http://schemas.openxmlformats.org/officeDocument/2006/relationships/tags" Target="../tags/tag185.xml"/><Relationship Id="rId25" Type="http://schemas.openxmlformats.org/officeDocument/2006/relationships/tags" Target="../tags/tag184.xml"/><Relationship Id="rId24" Type="http://schemas.openxmlformats.org/officeDocument/2006/relationships/tags" Target="../tags/tag183.xml"/><Relationship Id="rId23" Type="http://schemas.openxmlformats.org/officeDocument/2006/relationships/tags" Target="../tags/tag182.xml"/><Relationship Id="rId22" Type="http://schemas.openxmlformats.org/officeDocument/2006/relationships/tags" Target="../tags/tag181.xml"/><Relationship Id="rId21" Type="http://schemas.openxmlformats.org/officeDocument/2006/relationships/image" Target="../media/image52.emf"/><Relationship Id="rId20" Type="http://schemas.openxmlformats.org/officeDocument/2006/relationships/image" Target="../media/image51.emf"/><Relationship Id="rId2" Type="http://schemas.openxmlformats.org/officeDocument/2006/relationships/tags" Target="../tags/tag167.xml"/><Relationship Id="rId19" Type="http://schemas.openxmlformats.org/officeDocument/2006/relationships/image" Target="../media/image50.emf"/><Relationship Id="rId18" Type="http://schemas.openxmlformats.org/officeDocument/2006/relationships/image" Target="../media/image49.emf"/><Relationship Id="rId17" Type="http://schemas.openxmlformats.org/officeDocument/2006/relationships/image" Target="../media/image48.emf"/><Relationship Id="rId16" Type="http://schemas.openxmlformats.org/officeDocument/2006/relationships/image" Target="../media/image47.emf"/><Relationship Id="rId15" Type="http://schemas.openxmlformats.org/officeDocument/2006/relationships/tags" Target="../tags/tag180.xml"/><Relationship Id="rId14" Type="http://schemas.openxmlformats.org/officeDocument/2006/relationships/tags" Target="../tags/tag179.xml"/><Relationship Id="rId13" Type="http://schemas.openxmlformats.org/officeDocument/2006/relationships/tags" Target="../tags/tag178.xml"/><Relationship Id="rId12" Type="http://schemas.openxmlformats.org/officeDocument/2006/relationships/tags" Target="../tags/tag177.xml"/><Relationship Id="rId11" Type="http://schemas.openxmlformats.org/officeDocument/2006/relationships/tags" Target="../tags/tag176.xml"/><Relationship Id="rId10" Type="http://schemas.openxmlformats.org/officeDocument/2006/relationships/tags" Target="../tags/tag175.xml"/><Relationship Id="rId1" Type="http://schemas.openxmlformats.org/officeDocument/2006/relationships/tags" Target="../tags/tag166.xml"/></Relationships>
</file>

<file path=ppt/slides/_rels/slide16.xml.rels><?xml version="1.0" encoding="UTF-8" standalone="yes"?>
<Relationships xmlns="http://schemas.openxmlformats.org/package/2006/relationships"><Relationship Id="rId9" Type="http://schemas.openxmlformats.org/officeDocument/2006/relationships/image" Target="../media/image62.png"/><Relationship Id="rId8" Type="http://schemas.openxmlformats.org/officeDocument/2006/relationships/image" Target="../media/image61.svg"/><Relationship Id="rId7" Type="http://schemas.openxmlformats.org/officeDocument/2006/relationships/image" Target="../media/image60.png"/><Relationship Id="rId6" Type="http://schemas.openxmlformats.org/officeDocument/2006/relationships/image" Target="../media/image59.emf"/><Relationship Id="rId5" Type="http://schemas.openxmlformats.org/officeDocument/2006/relationships/image" Target="../media/image58.png"/><Relationship Id="rId4" Type="http://schemas.openxmlformats.org/officeDocument/2006/relationships/image" Target="../media/image57.svg"/><Relationship Id="rId3" Type="http://schemas.openxmlformats.org/officeDocument/2006/relationships/image" Target="../media/image56.png"/><Relationship Id="rId2" Type="http://schemas.openxmlformats.org/officeDocument/2006/relationships/image" Target="../media/image55.svg"/><Relationship Id="rId17" Type="http://schemas.openxmlformats.org/officeDocument/2006/relationships/notesSlide" Target="../notesSlides/notesSlide16.xml"/><Relationship Id="rId16" Type="http://schemas.openxmlformats.org/officeDocument/2006/relationships/slideLayout" Target="../slideLayouts/slideLayout39.xml"/><Relationship Id="rId15" Type="http://schemas.openxmlformats.org/officeDocument/2006/relationships/tags" Target="../tags/tag188.xml"/><Relationship Id="rId14" Type="http://schemas.openxmlformats.org/officeDocument/2006/relationships/image" Target="../media/image66.jpeg"/><Relationship Id="rId13" Type="http://schemas.microsoft.com/office/2007/relationships/hdphoto" Target="../media/image65.wdp"/><Relationship Id="rId12" Type="http://schemas.openxmlformats.org/officeDocument/2006/relationships/image" Target="../media/image64.png"/><Relationship Id="rId11" Type="http://schemas.openxmlformats.org/officeDocument/2006/relationships/image" Target="../media/image63.png"/><Relationship Id="rId10" Type="http://schemas.openxmlformats.org/officeDocument/2006/relationships/image" Target="../media/image32.svg"/><Relationship Id="rId1" Type="http://schemas.openxmlformats.org/officeDocument/2006/relationships/image" Target="../media/image54.png"/></Relationships>
</file>

<file path=ppt/slides/_rels/slide17.xml.rels><?xml version="1.0" encoding="UTF-8" standalone="yes"?>
<Relationships xmlns="http://schemas.openxmlformats.org/package/2006/relationships"><Relationship Id="rId9" Type="http://schemas.openxmlformats.org/officeDocument/2006/relationships/image" Target="../media/image69.png"/><Relationship Id="rId8" Type="http://schemas.openxmlformats.org/officeDocument/2006/relationships/tags" Target="../tags/tag194.xml"/><Relationship Id="rId7" Type="http://schemas.openxmlformats.org/officeDocument/2006/relationships/tags" Target="../tags/tag193.xml"/><Relationship Id="rId6" Type="http://schemas.openxmlformats.org/officeDocument/2006/relationships/image" Target="../media/image68.jpeg"/><Relationship Id="rId5" Type="http://schemas.openxmlformats.org/officeDocument/2006/relationships/tags" Target="../tags/tag192.xml"/><Relationship Id="rId4" Type="http://schemas.openxmlformats.org/officeDocument/2006/relationships/tags" Target="../tags/tag191.xml"/><Relationship Id="rId3" Type="http://schemas.openxmlformats.org/officeDocument/2006/relationships/tags" Target="../tags/tag190.xml"/><Relationship Id="rId27" Type="http://schemas.openxmlformats.org/officeDocument/2006/relationships/notesSlide" Target="../notesSlides/notesSlide17.xml"/><Relationship Id="rId26" Type="http://schemas.openxmlformats.org/officeDocument/2006/relationships/slideLayout" Target="../slideLayouts/slideLayout43.xml"/><Relationship Id="rId25" Type="http://schemas.openxmlformats.org/officeDocument/2006/relationships/image" Target="../media/image75.png"/><Relationship Id="rId24" Type="http://schemas.openxmlformats.org/officeDocument/2006/relationships/image" Target="../media/image74.png"/><Relationship Id="rId23" Type="http://schemas.openxmlformats.org/officeDocument/2006/relationships/image" Target="../media/image73.png"/><Relationship Id="rId22" Type="http://schemas.openxmlformats.org/officeDocument/2006/relationships/tags" Target="../tags/tag204.xml"/><Relationship Id="rId21" Type="http://schemas.openxmlformats.org/officeDocument/2006/relationships/image" Target="../media/image72.png"/><Relationship Id="rId20" Type="http://schemas.openxmlformats.org/officeDocument/2006/relationships/tags" Target="../tags/tag203.xml"/><Relationship Id="rId2" Type="http://schemas.openxmlformats.org/officeDocument/2006/relationships/tags" Target="../tags/tag189.xml"/><Relationship Id="rId19" Type="http://schemas.openxmlformats.org/officeDocument/2006/relationships/tags" Target="../tags/tag202.xml"/><Relationship Id="rId18" Type="http://schemas.openxmlformats.org/officeDocument/2006/relationships/tags" Target="../tags/tag201.xml"/><Relationship Id="rId17" Type="http://schemas.openxmlformats.org/officeDocument/2006/relationships/image" Target="../media/image71.png"/><Relationship Id="rId16" Type="http://schemas.openxmlformats.org/officeDocument/2006/relationships/tags" Target="../tags/tag200.xml"/><Relationship Id="rId15" Type="http://schemas.openxmlformats.org/officeDocument/2006/relationships/tags" Target="../tags/tag199.xml"/><Relationship Id="rId14" Type="http://schemas.openxmlformats.org/officeDocument/2006/relationships/tags" Target="../tags/tag198.xml"/><Relationship Id="rId13" Type="http://schemas.openxmlformats.org/officeDocument/2006/relationships/image" Target="../media/image70.png"/><Relationship Id="rId12" Type="http://schemas.openxmlformats.org/officeDocument/2006/relationships/tags" Target="../tags/tag197.xml"/><Relationship Id="rId11" Type="http://schemas.openxmlformats.org/officeDocument/2006/relationships/tags" Target="../tags/tag196.xml"/><Relationship Id="rId10" Type="http://schemas.openxmlformats.org/officeDocument/2006/relationships/tags" Target="../tags/tag195.xml"/><Relationship Id="rId1" Type="http://schemas.openxmlformats.org/officeDocument/2006/relationships/image" Target="../media/image67.png"/></Relationships>
</file>

<file path=ppt/slides/_rels/slide18.xml.rels><?xml version="1.0" encoding="UTF-8" standalone="yes"?>
<Relationships xmlns="http://schemas.openxmlformats.org/package/2006/relationships"><Relationship Id="rId9" Type="http://schemas.openxmlformats.org/officeDocument/2006/relationships/tags" Target="../tags/tag207.xml"/><Relationship Id="rId8" Type="http://schemas.openxmlformats.org/officeDocument/2006/relationships/tags" Target="../tags/tag206.xml"/><Relationship Id="rId7" Type="http://schemas.openxmlformats.org/officeDocument/2006/relationships/tags" Target="../tags/tag205.xml"/><Relationship Id="rId6" Type="http://schemas.openxmlformats.org/officeDocument/2006/relationships/image" Target="../media/image81.png"/><Relationship Id="rId5" Type="http://schemas.openxmlformats.org/officeDocument/2006/relationships/image" Target="../media/image80.png"/><Relationship Id="rId41" Type="http://schemas.openxmlformats.org/officeDocument/2006/relationships/notesSlide" Target="../notesSlides/notesSlide18.xml"/><Relationship Id="rId40" Type="http://schemas.openxmlformats.org/officeDocument/2006/relationships/slideLayout" Target="../slideLayouts/slideLayout43.xml"/><Relationship Id="rId4" Type="http://schemas.openxmlformats.org/officeDocument/2006/relationships/image" Target="../media/image79.png"/><Relationship Id="rId39" Type="http://schemas.openxmlformats.org/officeDocument/2006/relationships/image" Target="../media/image99.png"/><Relationship Id="rId38" Type="http://schemas.openxmlformats.org/officeDocument/2006/relationships/image" Target="../media/image98.png"/><Relationship Id="rId37" Type="http://schemas.openxmlformats.org/officeDocument/2006/relationships/image" Target="../media/image97.png"/><Relationship Id="rId36" Type="http://schemas.openxmlformats.org/officeDocument/2006/relationships/image" Target="../media/image96.png"/><Relationship Id="rId35" Type="http://schemas.openxmlformats.org/officeDocument/2006/relationships/image" Target="../media/image95.png"/><Relationship Id="rId34" Type="http://schemas.openxmlformats.org/officeDocument/2006/relationships/image" Target="../media/image94.png"/><Relationship Id="rId33" Type="http://schemas.openxmlformats.org/officeDocument/2006/relationships/image" Target="../media/image93.png"/><Relationship Id="rId32" Type="http://schemas.openxmlformats.org/officeDocument/2006/relationships/image" Target="../media/image92.png"/><Relationship Id="rId31" Type="http://schemas.openxmlformats.org/officeDocument/2006/relationships/image" Target="../media/image91.png"/><Relationship Id="rId30" Type="http://schemas.openxmlformats.org/officeDocument/2006/relationships/image" Target="../media/image90.png"/><Relationship Id="rId3" Type="http://schemas.openxmlformats.org/officeDocument/2006/relationships/image" Target="../media/image78.png"/><Relationship Id="rId29" Type="http://schemas.openxmlformats.org/officeDocument/2006/relationships/image" Target="../media/image89.png"/><Relationship Id="rId28" Type="http://schemas.openxmlformats.org/officeDocument/2006/relationships/image" Target="../media/image88.png"/><Relationship Id="rId27" Type="http://schemas.openxmlformats.org/officeDocument/2006/relationships/image" Target="../media/image87.png"/><Relationship Id="rId26" Type="http://schemas.openxmlformats.org/officeDocument/2006/relationships/image" Target="../media/image73.png"/><Relationship Id="rId25" Type="http://schemas.openxmlformats.org/officeDocument/2006/relationships/image" Target="../media/image86.jpeg"/><Relationship Id="rId24" Type="http://schemas.openxmlformats.org/officeDocument/2006/relationships/tags" Target="../tags/tag216.xml"/><Relationship Id="rId23" Type="http://schemas.openxmlformats.org/officeDocument/2006/relationships/image" Target="../media/image85.png"/><Relationship Id="rId22" Type="http://schemas.openxmlformats.org/officeDocument/2006/relationships/tags" Target="../tags/tag215.xml"/><Relationship Id="rId21" Type="http://schemas.openxmlformats.org/officeDocument/2006/relationships/tags" Target="../tags/tag214.xml"/><Relationship Id="rId20" Type="http://schemas.openxmlformats.org/officeDocument/2006/relationships/tags" Target="../tags/tag213.xml"/><Relationship Id="rId2" Type="http://schemas.openxmlformats.org/officeDocument/2006/relationships/image" Target="../media/image77.png"/><Relationship Id="rId19" Type="http://schemas.openxmlformats.org/officeDocument/2006/relationships/image" Target="../media/image84.png"/><Relationship Id="rId18" Type="http://schemas.openxmlformats.org/officeDocument/2006/relationships/tags" Target="../tags/tag212.xml"/><Relationship Id="rId17" Type="http://schemas.openxmlformats.org/officeDocument/2006/relationships/tags" Target="../tags/tag211.xml"/><Relationship Id="rId16" Type="http://schemas.openxmlformats.org/officeDocument/2006/relationships/tags" Target="../tags/tag210.xml"/><Relationship Id="rId15" Type="http://schemas.openxmlformats.org/officeDocument/2006/relationships/image" Target="../media/image72.png"/><Relationship Id="rId14" Type="http://schemas.openxmlformats.org/officeDocument/2006/relationships/tags" Target="../tags/tag209.xml"/><Relationship Id="rId13" Type="http://schemas.openxmlformats.org/officeDocument/2006/relationships/tags" Target="../tags/tag208.xml"/><Relationship Id="rId12" Type="http://schemas.openxmlformats.org/officeDocument/2006/relationships/image" Target="../media/image83.jpeg"/><Relationship Id="rId11" Type="http://schemas.openxmlformats.org/officeDocument/2006/relationships/image" Target="../media/image68.jpeg"/><Relationship Id="rId10" Type="http://schemas.openxmlformats.org/officeDocument/2006/relationships/image" Target="../media/image82.png"/><Relationship Id="rId1" Type="http://schemas.openxmlformats.org/officeDocument/2006/relationships/image" Target="../media/image76.png"/></Relationships>
</file>

<file path=ppt/slides/_rels/slide19.xml.rels><?xml version="1.0" encoding="UTF-8" standalone="yes"?>
<Relationships xmlns="http://schemas.openxmlformats.org/package/2006/relationships"><Relationship Id="rId8" Type="http://schemas.openxmlformats.org/officeDocument/2006/relationships/notesSlide" Target="../notesSlides/notesSlide19.xml"/><Relationship Id="rId7" Type="http://schemas.openxmlformats.org/officeDocument/2006/relationships/slideLayout" Target="../slideLayouts/slideLayout43.xml"/><Relationship Id="rId6" Type="http://schemas.openxmlformats.org/officeDocument/2006/relationships/image" Target="../media/image102.png"/><Relationship Id="rId5" Type="http://schemas.openxmlformats.org/officeDocument/2006/relationships/image" Target="../media/image101.png"/><Relationship Id="rId4" Type="http://schemas.openxmlformats.org/officeDocument/2006/relationships/image" Target="../media/image72.png"/><Relationship Id="rId3" Type="http://schemas.openxmlformats.org/officeDocument/2006/relationships/image" Target="../media/image68.jpeg"/><Relationship Id="rId2" Type="http://schemas.openxmlformats.org/officeDocument/2006/relationships/image" Target="../media/image73.png"/><Relationship Id="rId1" Type="http://schemas.openxmlformats.org/officeDocument/2006/relationships/image" Target="../media/image100.png"/></Relationships>
</file>

<file path=ppt/slides/_rels/slide20.xml.rels><?xml version="1.0" encoding="UTF-8" standalone="yes"?>
<Relationships xmlns="http://schemas.openxmlformats.org/package/2006/relationships"><Relationship Id="rId9" Type="http://schemas.openxmlformats.org/officeDocument/2006/relationships/slideLayout" Target="../slideLayouts/slideLayout43.xml"/><Relationship Id="rId8" Type="http://schemas.openxmlformats.org/officeDocument/2006/relationships/image" Target="../media/image73.png"/><Relationship Id="rId7" Type="http://schemas.openxmlformats.org/officeDocument/2006/relationships/image" Target="../media/image108.png"/><Relationship Id="rId6" Type="http://schemas.openxmlformats.org/officeDocument/2006/relationships/image" Target="../media/image107.png"/><Relationship Id="rId5" Type="http://schemas.openxmlformats.org/officeDocument/2006/relationships/image" Target="../media/image68.jpeg"/><Relationship Id="rId4" Type="http://schemas.openxmlformats.org/officeDocument/2006/relationships/image" Target="../media/image106.png"/><Relationship Id="rId3" Type="http://schemas.openxmlformats.org/officeDocument/2006/relationships/image" Target="../media/image105.png"/><Relationship Id="rId2" Type="http://schemas.openxmlformats.org/officeDocument/2006/relationships/image" Target="../media/image104.png"/><Relationship Id="rId10" Type="http://schemas.openxmlformats.org/officeDocument/2006/relationships/notesSlide" Target="../notesSlides/notesSlide20.xml"/><Relationship Id="rId1" Type="http://schemas.openxmlformats.org/officeDocument/2006/relationships/image" Target="../media/image103.png"/></Relationships>
</file>

<file path=ppt/slides/_rels/slide21.xml.rels><?xml version="1.0" encoding="UTF-8" standalone="yes"?>
<Relationships xmlns="http://schemas.openxmlformats.org/package/2006/relationships"><Relationship Id="rId6" Type="http://schemas.openxmlformats.org/officeDocument/2006/relationships/notesSlide" Target="../notesSlides/notesSlide21.xml"/><Relationship Id="rId5" Type="http://schemas.openxmlformats.org/officeDocument/2006/relationships/slideLayout" Target="../slideLayouts/slideLayout15.xml"/><Relationship Id="rId4" Type="http://schemas.openxmlformats.org/officeDocument/2006/relationships/tags" Target="../tags/tag220.xml"/><Relationship Id="rId3" Type="http://schemas.openxmlformats.org/officeDocument/2006/relationships/tags" Target="../tags/tag219.xml"/><Relationship Id="rId2" Type="http://schemas.openxmlformats.org/officeDocument/2006/relationships/tags" Target="../tags/tag218.xml"/><Relationship Id="rId1" Type="http://schemas.openxmlformats.org/officeDocument/2006/relationships/tags" Target="../tags/tag217.xml"/></Relationships>
</file>

<file path=ppt/slides/_rels/slide22.xml.rels><?xml version="1.0" encoding="UTF-8" standalone="yes"?>
<Relationships xmlns="http://schemas.openxmlformats.org/package/2006/relationships"><Relationship Id="rId9" Type="http://schemas.openxmlformats.org/officeDocument/2006/relationships/image" Target="../media/image113.emf"/><Relationship Id="rId8" Type="http://schemas.openxmlformats.org/officeDocument/2006/relationships/image" Target="../media/image112.svg"/><Relationship Id="rId7" Type="http://schemas.openxmlformats.org/officeDocument/2006/relationships/image" Target="../media/image56.png"/><Relationship Id="rId6" Type="http://schemas.openxmlformats.org/officeDocument/2006/relationships/image" Target="../media/image111.svg"/><Relationship Id="rId5" Type="http://schemas.openxmlformats.org/officeDocument/2006/relationships/image" Target="../media/image54.png"/><Relationship Id="rId4" Type="http://schemas.openxmlformats.org/officeDocument/2006/relationships/image" Target="../media/image59.emf"/><Relationship Id="rId3" Type="http://schemas.openxmlformats.org/officeDocument/2006/relationships/image" Target="../media/image58.png"/><Relationship Id="rId2" Type="http://schemas.openxmlformats.org/officeDocument/2006/relationships/image" Target="../media/image110.svg"/><Relationship Id="rId17" Type="http://schemas.openxmlformats.org/officeDocument/2006/relationships/notesSlide" Target="../notesSlides/notesSlide22.xml"/><Relationship Id="rId16" Type="http://schemas.openxmlformats.org/officeDocument/2006/relationships/slideLayout" Target="../slideLayouts/slideLayout15.xml"/><Relationship Id="rId15" Type="http://schemas.openxmlformats.org/officeDocument/2006/relationships/tags" Target="../tags/tag221.xml"/><Relationship Id="rId14" Type="http://schemas.microsoft.com/office/2007/relationships/hdphoto" Target="../media/image65.wdp"/><Relationship Id="rId13" Type="http://schemas.openxmlformats.org/officeDocument/2006/relationships/image" Target="../media/image64.png"/><Relationship Id="rId12" Type="http://schemas.openxmlformats.org/officeDocument/2006/relationships/image" Target="../media/image63.png"/><Relationship Id="rId11" Type="http://schemas.openxmlformats.org/officeDocument/2006/relationships/image" Target="../media/image115.png"/><Relationship Id="rId10" Type="http://schemas.openxmlformats.org/officeDocument/2006/relationships/image" Target="../media/image114.emf"/><Relationship Id="rId1" Type="http://schemas.openxmlformats.org/officeDocument/2006/relationships/image" Target="../media/image109.png"/></Relationships>
</file>

<file path=ppt/slides/_rels/slide23.xml.rels><?xml version="1.0" encoding="UTF-8" standalone="yes"?>
<Relationships xmlns="http://schemas.openxmlformats.org/package/2006/relationships"><Relationship Id="rId9" Type="http://schemas.openxmlformats.org/officeDocument/2006/relationships/notesSlide" Target="../notesSlides/notesSlide23.xml"/><Relationship Id="rId8" Type="http://schemas.openxmlformats.org/officeDocument/2006/relationships/slideLayout" Target="../slideLayouts/slideLayout15.xml"/><Relationship Id="rId7" Type="http://schemas.openxmlformats.org/officeDocument/2006/relationships/tags" Target="../tags/tag226.xml"/><Relationship Id="rId6" Type="http://schemas.openxmlformats.org/officeDocument/2006/relationships/tags" Target="../tags/tag225.xml"/><Relationship Id="rId5" Type="http://schemas.openxmlformats.org/officeDocument/2006/relationships/tags" Target="../tags/tag224.xml"/><Relationship Id="rId4" Type="http://schemas.openxmlformats.org/officeDocument/2006/relationships/image" Target="../media/image117.png"/><Relationship Id="rId3" Type="http://schemas.openxmlformats.org/officeDocument/2006/relationships/image" Target="../media/image116.png"/><Relationship Id="rId2" Type="http://schemas.openxmlformats.org/officeDocument/2006/relationships/tags" Target="../tags/tag223.xml"/><Relationship Id="rId1" Type="http://schemas.openxmlformats.org/officeDocument/2006/relationships/tags" Target="../tags/tag22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3.xml"/><Relationship Id="rId1" Type="http://schemas.openxmlformats.org/officeDocument/2006/relationships/tags" Target="../tags/tag227.xml"/></Relationships>
</file>

<file path=ppt/slides/_rels/slide25.xml.rels><?xml version="1.0" encoding="UTF-8" standalone="yes"?>
<Relationships xmlns="http://schemas.openxmlformats.org/package/2006/relationships"><Relationship Id="rId8" Type="http://schemas.openxmlformats.org/officeDocument/2006/relationships/notesSlide" Target="../notesSlides/notesSlide25.xml"/><Relationship Id="rId7" Type="http://schemas.openxmlformats.org/officeDocument/2006/relationships/slideLayout" Target="../slideLayouts/slideLayout12.xml"/><Relationship Id="rId6" Type="http://schemas.openxmlformats.org/officeDocument/2006/relationships/tags" Target="../tags/tag231.xml"/><Relationship Id="rId5" Type="http://schemas.openxmlformats.org/officeDocument/2006/relationships/tags" Target="../tags/tag230.xml"/><Relationship Id="rId4" Type="http://schemas.openxmlformats.org/officeDocument/2006/relationships/tags" Target="../tags/tag229.xml"/><Relationship Id="rId3" Type="http://schemas.openxmlformats.org/officeDocument/2006/relationships/image" Target="../media/image119.jpeg"/><Relationship Id="rId2" Type="http://schemas.openxmlformats.org/officeDocument/2006/relationships/image" Target="../media/image118.jpeg"/><Relationship Id="rId1" Type="http://schemas.openxmlformats.org/officeDocument/2006/relationships/tags" Target="../tags/tag2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680085" y="2998788"/>
            <a:ext cx="8098155" cy="1630045"/>
          </a:xfrm>
          <a:prstGeom prst="rect">
            <a:avLst/>
          </a:prstGeom>
          <a:noFill/>
        </p:spPr>
        <p:txBody>
          <a:bodyPr wrap="square" rtlCol="0">
            <a:spAutoFit/>
          </a:bodyPr>
          <a:lstStyle/>
          <a:p>
            <a:r>
              <a:rPr lang="zh-CN" altLang="en-US" sz="5000" b="1" spc="-100" dirty="0">
                <a:solidFill>
                  <a:srgbClr val="1E4156"/>
                </a:solidFill>
                <a:uFillTx/>
                <a:latin typeface="HarmonyOS Sans SC" panose="00000500000000000000" charset="-122"/>
                <a:ea typeface="HarmonyOS Sans SC" panose="00000500000000000000" charset="-122"/>
                <a:cs typeface="HarmonyOS Sans" charset="0"/>
              </a:rPr>
              <a:t>复工容灾</a:t>
            </a:r>
            <a:r>
              <a:rPr lang="zh-CN" altLang="en-US" sz="5000" b="1" spc="-100" dirty="0">
                <a:solidFill>
                  <a:srgbClr val="1E4156"/>
                </a:solidFill>
                <a:uFillTx/>
                <a:latin typeface="HarmonyOS Sans SC" panose="00000500000000000000" charset="-122"/>
                <a:ea typeface="HarmonyOS Sans SC" panose="00000500000000000000" charset="-122"/>
                <a:cs typeface="HarmonyOS Sans" charset="0"/>
              </a:rPr>
              <a:t>备份</a:t>
            </a:r>
            <a:endParaRPr lang="zh-CN" altLang="en-US" sz="5000" b="1" spc="-100" dirty="0">
              <a:solidFill>
                <a:srgbClr val="1E4156"/>
              </a:solidFill>
              <a:uFillTx/>
              <a:latin typeface="HarmonyOS Sans SC" panose="00000500000000000000" charset="-122"/>
              <a:ea typeface="HarmonyOS Sans SC" panose="00000500000000000000" charset="-122"/>
              <a:cs typeface="HarmonyOS Sans" charset="0"/>
            </a:endParaRPr>
          </a:p>
          <a:p>
            <a:r>
              <a:rPr lang="zh-CN" altLang="en-US" sz="5000" b="1" spc="-100" dirty="0">
                <a:solidFill>
                  <a:srgbClr val="1E4156"/>
                </a:solidFill>
                <a:uFillTx/>
                <a:latin typeface="HarmonyOS Sans SC" panose="00000500000000000000" charset="-122"/>
                <a:ea typeface="HarmonyOS Sans SC" panose="00000500000000000000" charset="-122"/>
                <a:cs typeface="HarmonyOS Sans" charset="0"/>
              </a:rPr>
              <a:t>数据验证全</a:t>
            </a:r>
            <a:r>
              <a:rPr lang="zh-CN" altLang="en-US" sz="5000" b="1" spc="-100" dirty="0">
                <a:solidFill>
                  <a:srgbClr val="1E4156"/>
                </a:solidFill>
                <a:uFillTx/>
                <a:latin typeface="HarmonyOS Sans SC" panose="00000500000000000000" charset="-122"/>
                <a:ea typeface="HarmonyOS Sans SC" panose="00000500000000000000" charset="-122"/>
                <a:cs typeface="HarmonyOS Sans" charset="0"/>
              </a:rPr>
              <a:t>护航</a:t>
            </a:r>
            <a:endParaRPr lang="zh-CN" altLang="en-US" sz="5000" b="1" spc="-100" dirty="0">
              <a:solidFill>
                <a:srgbClr val="1E4156"/>
              </a:solidFill>
              <a:uFillTx/>
              <a:latin typeface="HarmonyOS Sans SC" panose="00000500000000000000" charset="-122"/>
              <a:ea typeface="HarmonyOS Sans SC" panose="00000500000000000000" charset="-122"/>
              <a:cs typeface="HarmonyOS Sans" charset="0"/>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文本框 30"/>
          <p:cNvSpPr txBox="1"/>
          <p:nvPr>
            <p:custDataLst>
              <p:tags r:id="rId1"/>
            </p:custDataLst>
          </p:nvPr>
        </p:nvSpPr>
        <p:spPr>
          <a:xfrm>
            <a:off x="1407160" y="2198370"/>
            <a:ext cx="1638935" cy="460375"/>
          </a:xfrm>
          <a:prstGeom prst="rect">
            <a:avLst/>
          </a:prstGeom>
          <a:noFill/>
        </p:spPr>
        <p:txBody>
          <a:bodyPr wrap="square" rtlCol="0">
            <a:spAutoFit/>
          </a:bodyPr>
          <a:lstStyle/>
          <a:p>
            <a:pPr lvl="0" algn="l">
              <a:buClrTx/>
              <a:buSzTx/>
              <a:buFontTx/>
            </a:pPr>
            <a:r>
              <a:rPr lang="en-US" sz="2400" b="1" spc="100">
                <a:solidFill>
                  <a:srgbClr val="1E4156"/>
                </a:solidFill>
                <a:uFillTx/>
                <a:latin typeface="HarmonyOS Sans SC" panose="00000500000000000000" charset="-122"/>
                <a:ea typeface="HarmonyOS Sans SC" panose="00000500000000000000" charset="-122"/>
                <a:cs typeface="HarmonyOS Sans" charset="0"/>
                <a:sym typeface="+mn-ea"/>
              </a:rPr>
              <a:t>PART 01</a:t>
            </a:r>
            <a:endParaRPr lang="en-US" sz="2400" b="1" spc="100">
              <a:solidFill>
                <a:srgbClr val="1E4156"/>
              </a:solidFill>
              <a:uFillTx/>
              <a:latin typeface="HarmonyOS Sans SC" panose="00000500000000000000" charset="-122"/>
              <a:ea typeface="HarmonyOS Sans SC" panose="00000500000000000000" charset="-122"/>
              <a:cs typeface="HarmonyOS Sans" charset="0"/>
              <a:sym typeface="+mn-ea"/>
            </a:endParaRPr>
          </a:p>
        </p:txBody>
      </p:sp>
      <p:sp>
        <p:nvSpPr>
          <p:cNvPr id="32" name="文本框 31"/>
          <p:cNvSpPr txBox="1"/>
          <p:nvPr>
            <p:custDataLst>
              <p:tags r:id="rId2"/>
            </p:custDataLst>
          </p:nvPr>
        </p:nvSpPr>
        <p:spPr>
          <a:xfrm>
            <a:off x="3136900" y="2198370"/>
            <a:ext cx="3302000" cy="460375"/>
          </a:xfrm>
          <a:prstGeom prst="rect">
            <a:avLst/>
          </a:prstGeom>
          <a:noFill/>
        </p:spPr>
        <p:txBody>
          <a:bodyPr wrap="square" rtlCol="0">
            <a:spAutoFit/>
          </a:bodyPr>
          <a:lstStyle/>
          <a:p>
            <a:r>
              <a:rPr lang="zh-CN" altLang="en-US" sz="2400" b="1" spc="100" dirty="0">
                <a:solidFill>
                  <a:srgbClr val="1E4156"/>
                </a:solidFill>
                <a:uFillTx/>
                <a:latin typeface="HarmonyOS Sans SC" panose="00000500000000000000" charset="-122"/>
                <a:ea typeface="HarmonyOS Sans SC" panose="00000500000000000000" charset="-122"/>
                <a:cs typeface="HarmonyOS Sans" charset="0"/>
              </a:rPr>
              <a:t>全域</a:t>
            </a:r>
            <a:r>
              <a:rPr lang="zh-CN" altLang="en-US" sz="2400" b="1" spc="100" dirty="0">
                <a:solidFill>
                  <a:srgbClr val="1E4156"/>
                </a:solidFill>
                <a:uFillTx/>
                <a:latin typeface="HarmonyOS Sans SC" panose="00000500000000000000" charset="-122"/>
                <a:ea typeface="HarmonyOS Sans SC" panose="00000500000000000000" charset="-122"/>
                <a:cs typeface="HarmonyOS Sans" charset="0"/>
              </a:rPr>
              <a:t>复工检查项</a:t>
            </a:r>
            <a:endParaRPr lang="en-US" sz="2400" b="1" spc="100" dirty="0">
              <a:solidFill>
                <a:srgbClr val="1E4156"/>
              </a:solidFill>
              <a:uFillTx/>
              <a:latin typeface="HarmonyOS Sans SC" panose="00000500000000000000" charset="-122"/>
              <a:ea typeface="HarmonyOS Sans SC" panose="00000500000000000000" charset="-122"/>
              <a:cs typeface="HarmonyOS Sans" charset="0"/>
            </a:endParaRPr>
          </a:p>
        </p:txBody>
      </p:sp>
      <p:sp>
        <p:nvSpPr>
          <p:cNvPr id="33" name="文本框 32"/>
          <p:cNvSpPr txBox="1"/>
          <p:nvPr>
            <p:custDataLst>
              <p:tags r:id="rId3"/>
            </p:custDataLst>
          </p:nvPr>
        </p:nvSpPr>
        <p:spPr>
          <a:xfrm>
            <a:off x="1407160" y="2947035"/>
            <a:ext cx="1638935" cy="460375"/>
          </a:xfrm>
          <a:prstGeom prst="rect">
            <a:avLst/>
          </a:prstGeom>
          <a:noFill/>
        </p:spPr>
        <p:txBody>
          <a:bodyPr wrap="square" rtlCol="0">
            <a:spAutoFit/>
          </a:bodyPr>
          <a:lstStyle/>
          <a:p>
            <a:pPr lvl="0" algn="l">
              <a:buClrTx/>
              <a:buSzTx/>
              <a:buFontTx/>
            </a:pPr>
            <a:r>
              <a:rPr lang="en-US" sz="2400" b="1" spc="100">
                <a:solidFill>
                  <a:srgbClr val="1E4156"/>
                </a:solidFill>
                <a:uFillTx/>
                <a:latin typeface="HarmonyOS Sans SC" panose="00000500000000000000" charset="-122"/>
                <a:ea typeface="HarmonyOS Sans SC" panose="00000500000000000000" charset="-122"/>
                <a:cs typeface="HarmonyOS Sans" charset="0"/>
                <a:sym typeface="+mn-ea"/>
              </a:rPr>
              <a:t>PART 02</a:t>
            </a:r>
            <a:endParaRPr lang="en-US" sz="2400" b="1" spc="100">
              <a:solidFill>
                <a:srgbClr val="1E4156"/>
              </a:solidFill>
              <a:uFillTx/>
              <a:latin typeface="HarmonyOS Sans SC" panose="00000500000000000000" charset="-122"/>
              <a:ea typeface="HarmonyOS Sans SC" panose="00000500000000000000" charset="-122"/>
              <a:cs typeface="HarmonyOS Sans" charset="0"/>
              <a:sym typeface="+mn-ea"/>
            </a:endParaRPr>
          </a:p>
        </p:txBody>
      </p:sp>
      <p:sp>
        <p:nvSpPr>
          <p:cNvPr id="34" name="文本框 33"/>
          <p:cNvSpPr txBox="1"/>
          <p:nvPr>
            <p:custDataLst>
              <p:tags r:id="rId4"/>
            </p:custDataLst>
          </p:nvPr>
        </p:nvSpPr>
        <p:spPr>
          <a:xfrm>
            <a:off x="3136900" y="2947035"/>
            <a:ext cx="4673600" cy="460375"/>
          </a:xfrm>
          <a:prstGeom prst="rect">
            <a:avLst/>
          </a:prstGeom>
          <a:noFill/>
        </p:spPr>
        <p:txBody>
          <a:bodyPr wrap="square" rtlCol="0">
            <a:spAutoFit/>
          </a:bodyPr>
          <a:lstStyle/>
          <a:p>
            <a:r>
              <a:rPr lang="zh-CN" altLang="en-US" sz="2400" b="1" spc="100" dirty="0">
                <a:solidFill>
                  <a:srgbClr val="1E4156"/>
                </a:solidFill>
                <a:uFillTx/>
                <a:latin typeface="HarmonyOS Sans SC" panose="00000500000000000000" charset="-122"/>
                <a:ea typeface="HarmonyOS Sans SC" panose="00000500000000000000" charset="-122"/>
                <a:cs typeface="HarmonyOS Sans SC" panose="00000500000000000000" charset="-122"/>
              </a:rPr>
              <a:t>数据验证双</a:t>
            </a:r>
            <a:r>
              <a:rPr lang="zh-CN" altLang="en-US" sz="2400" b="1" spc="100" dirty="0">
                <a:solidFill>
                  <a:srgbClr val="1E4156"/>
                </a:solidFill>
                <a:uFillTx/>
                <a:latin typeface="HarmonyOS Sans SC" panose="00000500000000000000" charset="-122"/>
                <a:ea typeface="HarmonyOS Sans SC" panose="00000500000000000000" charset="-122"/>
                <a:cs typeface="HarmonyOS Sans SC" panose="00000500000000000000" charset="-122"/>
              </a:rPr>
              <a:t>保障</a:t>
            </a:r>
            <a:endParaRPr lang="zh-CN" altLang="en-US" sz="2400" b="1" spc="100" dirty="0">
              <a:solidFill>
                <a:srgbClr val="1E4156"/>
              </a:solidFill>
              <a:uFillTx/>
              <a:latin typeface="HarmonyOS Sans SC" panose="00000500000000000000" charset="-122"/>
              <a:ea typeface="HarmonyOS Sans SC" panose="00000500000000000000" charset="-122"/>
              <a:cs typeface="HarmonyOS Sans SC" panose="00000500000000000000" charset="-122"/>
            </a:endParaRPr>
          </a:p>
        </p:txBody>
      </p:sp>
      <p:sp>
        <p:nvSpPr>
          <p:cNvPr id="35" name="文本框 34"/>
          <p:cNvSpPr txBox="1"/>
          <p:nvPr>
            <p:custDataLst>
              <p:tags r:id="rId5"/>
            </p:custDataLst>
          </p:nvPr>
        </p:nvSpPr>
        <p:spPr>
          <a:xfrm>
            <a:off x="1407160" y="3695700"/>
            <a:ext cx="1638935" cy="460375"/>
          </a:xfrm>
          <a:prstGeom prst="rect">
            <a:avLst/>
          </a:prstGeom>
          <a:noFill/>
        </p:spPr>
        <p:txBody>
          <a:bodyPr wrap="square" rtlCol="0">
            <a:spAutoFit/>
          </a:bodyPr>
          <a:lstStyle/>
          <a:p>
            <a:r>
              <a:rPr lang="en-US" sz="2400" b="1" spc="100">
                <a:solidFill>
                  <a:srgbClr val="1E4156"/>
                </a:solidFill>
                <a:uFillTx/>
                <a:latin typeface="HarmonyOS Sans SC" panose="00000500000000000000" charset="-122"/>
                <a:ea typeface="HarmonyOS Sans SC" panose="00000500000000000000" charset="-122"/>
                <a:cs typeface="HarmonyOS Sans" charset="0"/>
              </a:rPr>
              <a:t>PART 03</a:t>
            </a:r>
            <a:endParaRPr lang="en-US" sz="2400" b="1" spc="100">
              <a:solidFill>
                <a:srgbClr val="1E4156"/>
              </a:solidFill>
              <a:uFillTx/>
              <a:latin typeface="HarmonyOS Sans SC" panose="00000500000000000000" charset="-122"/>
              <a:ea typeface="HarmonyOS Sans SC" panose="00000500000000000000" charset="-122"/>
              <a:cs typeface="HarmonyOS Sans" charset="0"/>
            </a:endParaRPr>
          </a:p>
        </p:txBody>
      </p:sp>
      <p:sp>
        <p:nvSpPr>
          <p:cNvPr id="36" name="文本框 35"/>
          <p:cNvSpPr txBox="1"/>
          <p:nvPr>
            <p:custDataLst>
              <p:tags r:id="rId6"/>
            </p:custDataLst>
          </p:nvPr>
        </p:nvSpPr>
        <p:spPr>
          <a:xfrm>
            <a:off x="3136900" y="3695700"/>
            <a:ext cx="4445000" cy="460375"/>
          </a:xfrm>
          <a:prstGeom prst="rect">
            <a:avLst/>
          </a:prstGeom>
          <a:noFill/>
        </p:spPr>
        <p:txBody>
          <a:bodyPr wrap="square" rtlCol="0">
            <a:spAutoFit/>
          </a:bodyPr>
          <a:lstStyle/>
          <a:p>
            <a:r>
              <a:rPr lang="zh-CN" altLang="en-US" sz="2400" b="1" dirty="0">
                <a:solidFill>
                  <a:srgbClr val="1E4156"/>
                </a:solidFill>
                <a:latin typeface="HarmonyOS Sans SC" panose="00000500000000000000" charset="-122"/>
                <a:ea typeface="HarmonyOS Sans SC" panose="00000500000000000000" charset="-122"/>
                <a:cs typeface="HarmonyOS Sans" charset="0"/>
                <a:sym typeface="+mn-ea"/>
              </a:rPr>
              <a:t>云祺多维数据验证方案</a:t>
            </a:r>
            <a:endParaRPr lang="en-US" sz="2400" b="1" spc="100" dirty="0">
              <a:solidFill>
                <a:srgbClr val="1E4156"/>
              </a:solidFill>
              <a:uFillTx/>
              <a:latin typeface="HarmonyOS Sans SC" panose="00000500000000000000" charset="-122"/>
              <a:ea typeface="HarmonyOS Sans SC" panose="00000500000000000000" charset="-122"/>
              <a:cs typeface="HarmonyOS Sans" charset="0"/>
            </a:endParaRPr>
          </a:p>
        </p:txBody>
      </p:sp>
      <p:sp>
        <p:nvSpPr>
          <p:cNvPr id="37" name="文本框 36"/>
          <p:cNvSpPr txBox="1"/>
          <p:nvPr>
            <p:custDataLst>
              <p:tags r:id="rId7"/>
            </p:custDataLst>
          </p:nvPr>
        </p:nvSpPr>
        <p:spPr>
          <a:xfrm>
            <a:off x="1407160" y="4444365"/>
            <a:ext cx="1638935" cy="460375"/>
          </a:xfrm>
          <a:prstGeom prst="rect">
            <a:avLst/>
          </a:prstGeom>
          <a:noFill/>
        </p:spPr>
        <p:txBody>
          <a:bodyPr wrap="square" rtlCol="0">
            <a:spAutoFit/>
          </a:bodyPr>
          <a:lstStyle/>
          <a:p>
            <a:pPr lvl="0" algn="l">
              <a:buClrTx/>
              <a:buSzTx/>
              <a:buFontTx/>
            </a:pPr>
            <a:r>
              <a:rPr lang="en-US" sz="2400" b="1" spc="100">
                <a:solidFill>
                  <a:srgbClr val="1E4156"/>
                </a:solidFill>
                <a:uFillTx/>
                <a:latin typeface="HarmonyOS Sans SC" panose="00000500000000000000" charset="-122"/>
                <a:ea typeface="HarmonyOS Sans SC" panose="00000500000000000000" charset="-122"/>
                <a:cs typeface="HarmonyOS Sans" charset="0"/>
                <a:sym typeface="+mn-ea"/>
              </a:rPr>
              <a:t>PART 04</a:t>
            </a:r>
            <a:endParaRPr lang="en-US" sz="2400" b="1" spc="100">
              <a:solidFill>
                <a:srgbClr val="1E4156"/>
              </a:solidFill>
              <a:uFillTx/>
              <a:latin typeface="HarmonyOS Sans SC" panose="00000500000000000000" charset="-122"/>
              <a:ea typeface="HarmonyOS Sans SC" panose="00000500000000000000" charset="-122"/>
              <a:cs typeface="HarmonyOS Sans" charset="0"/>
              <a:sym typeface="+mn-ea"/>
            </a:endParaRPr>
          </a:p>
        </p:txBody>
      </p:sp>
      <p:sp>
        <p:nvSpPr>
          <p:cNvPr id="38" name="文本框 37"/>
          <p:cNvSpPr txBox="1"/>
          <p:nvPr>
            <p:custDataLst>
              <p:tags r:id="rId8"/>
            </p:custDataLst>
          </p:nvPr>
        </p:nvSpPr>
        <p:spPr>
          <a:xfrm>
            <a:off x="3136900" y="4444365"/>
            <a:ext cx="2240915" cy="461665"/>
          </a:xfrm>
          <a:prstGeom prst="rect">
            <a:avLst/>
          </a:prstGeom>
          <a:noFill/>
        </p:spPr>
        <p:txBody>
          <a:bodyPr wrap="square" rtlCol="0">
            <a:spAutoFit/>
          </a:bodyPr>
          <a:lstStyle/>
          <a:p>
            <a:r>
              <a:rPr lang="zh-CN" altLang="en-US" sz="2400" b="1" spc="100" dirty="0">
                <a:solidFill>
                  <a:srgbClr val="1E4156"/>
                </a:solidFill>
                <a:uFillTx/>
                <a:latin typeface="HarmonyOS Sans SC" panose="00000500000000000000" charset="-122"/>
                <a:ea typeface="HarmonyOS Sans SC" panose="00000500000000000000" charset="-122"/>
                <a:cs typeface="HarmonyOS Sans" charset="0"/>
              </a:rPr>
              <a:t>实操演示</a:t>
            </a:r>
            <a:endParaRPr lang="en-US" sz="2400" b="1" spc="100" dirty="0">
              <a:solidFill>
                <a:srgbClr val="1E4156"/>
              </a:solidFill>
              <a:uFillTx/>
              <a:latin typeface="HarmonyOS Sans SC" panose="00000500000000000000" charset="-122"/>
              <a:ea typeface="HarmonyOS Sans SC" panose="00000500000000000000" charset="-122"/>
              <a:cs typeface="HarmonyOS Sans" charset="0"/>
            </a:endParaRPr>
          </a:p>
        </p:txBody>
      </p:sp>
      <p:sp>
        <p:nvSpPr>
          <p:cNvPr id="42" name="文本框 41"/>
          <p:cNvSpPr txBox="1"/>
          <p:nvPr/>
        </p:nvSpPr>
        <p:spPr>
          <a:xfrm>
            <a:off x="1313180" y="948690"/>
            <a:ext cx="1779905" cy="706755"/>
          </a:xfrm>
          <a:prstGeom prst="rect">
            <a:avLst/>
          </a:prstGeom>
          <a:noFill/>
        </p:spPr>
        <p:txBody>
          <a:bodyPr wrap="square" rtlCol="0">
            <a:spAutoFit/>
          </a:bodyPr>
          <a:lstStyle/>
          <a:p>
            <a:r>
              <a:rPr lang="zh-CN" altLang="en-US" sz="4000" b="1">
                <a:solidFill>
                  <a:srgbClr val="1E4156"/>
                </a:solidFill>
                <a:latin typeface="HarmonyOS Sans SC" panose="00000500000000000000" charset="-122"/>
                <a:ea typeface="HarmonyOS Sans SC" panose="00000500000000000000" charset="-122"/>
                <a:cs typeface="HarmonyOS Sans SC" panose="00000500000000000000" charset="-122"/>
              </a:rPr>
              <a:t>目</a:t>
            </a:r>
            <a:r>
              <a:rPr lang="en-US" altLang="zh-CN" sz="4000" b="1">
                <a:solidFill>
                  <a:srgbClr val="1E4156"/>
                </a:solidFill>
                <a:latin typeface="HarmonyOS Sans SC" panose="00000500000000000000" charset="-122"/>
                <a:ea typeface="HarmonyOS Sans SC" panose="00000500000000000000" charset="-122"/>
                <a:cs typeface="HarmonyOS Sans SC" panose="00000500000000000000" charset="-122"/>
              </a:rPr>
              <a:t>  </a:t>
            </a:r>
            <a:r>
              <a:rPr lang="zh-CN" altLang="en-US" sz="4000" b="1">
                <a:solidFill>
                  <a:srgbClr val="1E4156"/>
                </a:solidFill>
                <a:latin typeface="HarmonyOS Sans SC" panose="00000500000000000000" charset="-122"/>
                <a:ea typeface="HarmonyOS Sans SC" panose="00000500000000000000" charset="-122"/>
                <a:cs typeface="HarmonyOS Sans SC" panose="00000500000000000000" charset="-122"/>
              </a:rPr>
              <a:t>录</a:t>
            </a:r>
            <a:endParaRPr lang="zh-CN" altLang="en-US" sz="4000" b="1">
              <a:solidFill>
                <a:srgbClr val="1E4156"/>
              </a:solidFill>
              <a:latin typeface="HarmonyOS Sans SC" panose="00000500000000000000" charset="-122"/>
              <a:ea typeface="HarmonyOS Sans SC" panose="00000500000000000000" charset="-122"/>
              <a:cs typeface="HarmonyOS Sans SC" panose="00000500000000000000" charset="-122"/>
            </a:endParaRPr>
          </a:p>
        </p:txBody>
      </p:sp>
      <p:sp>
        <p:nvSpPr>
          <p:cNvPr id="2" name="矩形 1"/>
          <p:cNvSpPr/>
          <p:nvPr/>
        </p:nvSpPr>
        <p:spPr>
          <a:xfrm>
            <a:off x="1435100" y="1779240"/>
            <a:ext cx="1728000" cy="64800"/>
          </a:xfrm>
          <a:prstGeom prst="rect">
            <a:avLst/>
          </a:prstGeom>
          <a:gradFill>
            <a:gsLst>
              <a:gs pos="40000">
                <a:srgbClr val="24BBE5">
                  <a:alpha val="59000"/>
                </a:srgbClr>
              </a:gs>
              <a:gs pos="0">
                <a:srgbClr val="2CB1F0">
                  <a:alpha val="0"/>
                </a:srgbClr>
              </a:gs>
              <a:gs pos="71000">
                <a:srgbClr val="5FE4EB"/>
              </a:gs>
              <a:gs pos="100000">
                <a:srgbClr val="1CC5DA"/>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HarmonyOS Sans" charset="0"/>
            </a:endParaRPr>
          </a:p>
        </p:txBody>
      </p:sp>
    </p:spTree>
    <p:custDataLst>
      <p:tags r:id="rId9"/>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4"/>
          <p:cNvSpPr txBox="1"/>
          <p:nvPr/>
        </p:nvSpPr>
        <p:spPr>
          <a:xfrm>
            <a:off x="1630680" y="2233295"/>
            <a:ext cx="4203065" cy="1106805"/>
          </a:xfrm>
          <a:prstGeom prst="rect">
            <a:avLst/>
          </a:prstGeom>
          <a:noFill/>
        </p:spPr>
        <p:txBody>
          <a:bodyPr wrap="square" rtlCol="0">
            <a:spAutoFit/>
          </a:bodyPr>
          <a:lstStyle/>
          <a:p>
            <a:r>
              <a:rPr lang="en-US" sz="6600" b="1">
                <a:gradFill>
                  <a:gsLst>
                    <a:gs pos="0">
                      <a:srgbClr val="1BD7D5"/>
                    </a:gs>
                    <a:gs pos="88000">
                      <a:srgbClr val="14C6EC"/>
                    </a:gs>
                  </a:gsLst>
                  <a:lin ang="0" scaled="0"/>
                </a:gradFill>
                <a:latin typeface="HarmonyOS Sans SC" panose="00000500000000000000" charset="-122"/>
                <a:ea typeface="HarmonyOS Sans SC" panose="00000500000000000000" charset="-122"/>
                <a:cs typeface="HarmonyOS Sans" charset="0"/>
              </a:rPr>
              <a:t>PART 01</a:t>
            </a:r>
            <a:endParaRPr lang="en-US" sz="6600" b="1">
              <a:gradFill>
                <a:gsLst>
                  <a:gs pos="0">
                    <a:srgbClr val="1BD7D5"/>
                  </a:gs>
                  <a:gs pos="88000">
                    <a:srgbClr val="14C6EC"/>
                  </a:gs>
                </a:gsLst>
                <a:lin ang="0" scaled="0"/>
              </a:gradFill>
              <a:latin typeface="HarmonyOS Sans SC" panose="00000500000000000000" charset="-122"/>
              <a:ea typeface="HarmonyOS Sans SC" panose="00000500000000000000" charset="-122"/>
              <a:cs typeface="HarmonyOS Sans" charset="0"/>
            </a:endParaRPr>
          </a:p>
        </p:txBody>
      </p:sp>
      <p:sp>
        <p:nvSpPr>
          <p:cNvPr id="26" name="文本框 25"/>
          <p:cNvSpPr txBox="1"/>
          <p:nvPr/>
        </p:nvSpPr>
        <p:spPr>
          <a:xfrm>
            <a:off x="1630680" y="3368040"/>
            <a:ext cx="5411958" cy="768350"/>
          </a:xfrm>
          <a:prstGeom prst="rect">
            <a:avLst/>
          </a:prstGeom>
          <a:noFill/>
        </p:spPr>
        <p:txBody>
          <a:bodyPr wrap="square" rtlCol="0">
            <a:spAutoFit/>
          </a:bodyPr>
          <a:lstStyle/>
          <a:p>
            <a:r>
              <a:rPr lang="zh-CN" altLang="en-US" sz="4400" b="1" dirty="0">
                <a:solidFill>
                  <a:srgbClr val="1E4156"/>
                </a:solidFill>
                <a:latin typeface="HarmonyOS Sans SC" panose="00000500000000000000" charset="-122"/>
                <a:ea typeface="HarmonyOS Sans SC" panose="00000500000000000000" charset="-122"/>
                <a:cs typeface="HarmonyOS Sans" charset="0"/>
              </a:rPr>
              <a:t>全域</a:t>
            </a:r>
            <a:r>
              <a:rPr lang="zh-CN" altLang="en-US" sz="4400" b="1" dirty="0">
                <a:solidFill>
                  <a:srgbClr val="1E4156"/>
                </a:solidFill>
                <a:latin typeface="HarmonyOS Sans SC" panose="00000500000000000000" charset="-122"/>
                <a:ea typeface="HarmonyOS Sans SC" panose="00000500000000000000" charset="-122"/>
                <a:cs typeface="HarmonyOS Sans" charset="0"/>
              </a:rPr>
              <a:t>复工检查项</a:t>
            </a:r>
            <a:endParaRPr lang="en-US" sz="4400" b="1" dirty="0">
              <a:solidFill>
                <a:srgbClr val="1E4156"/>
              </a:solidFill>
              <a:latin typeface="HarmonyOS Sans SC" panose="00000500000000000000" charset="-122"/>
              <a:ea typeface="HarmonyOS Sans SC" panose="00000500000000000000" charset="-122"/>
              <a:cs typeface="HarmonyOS Sans" charset="0"/>
            </a:endParaRPr>
          </a:p>
        </p:txBody>
      </p:sp>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568135" y="242875"/>
            <a:ext cx="4715383" cy="49149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600" b="1" i="0" u="none" strike="noStrike" kern="1200" cap="none" spc="0" normalizeH="0" noProof="0" dirty="0">
                <a:ln>
                  <a:noFill/>
                </a:ln>
                <a:solidFill>
                  <a:srgbClr val="0D0D0D"/>
                </a:solidFill>
                <a:effectLst/>
                <a:uLnTx/>
                <a:uFillTx/>
                <a:cs typeface="HarmonyOS Sans SC" panose="00000500000000000000" charset="-122"/>
                <a:sym typeface="HarmonyOS Sans SC" panose="00000500000000000000" charset="-122"/>
              </a:rPr>
              <a:t>物理环境检查</a:t>
            </a:r>
            <a:endParaRPr kumimoji="0" lang="zh-CN" altLang="en-US" sz="2600" b="1" i="0" u="none" strike="noStrike" kern="1200" cap="none" spc="0" normalizeH="0" noProof="0" dirty="0">
              <a:ln>
                <a:noFill/>
              </a:ln>
              <a:solidFill>
                <a:srgbClr val="0D0D0D"/>
              </a:solidFill>
              <a:effectLst/>
              <a:uLnTx/>
              <a:uFillTx/>
              <a:cs typeface="HarmonyOS Sans SC" panose="00000500000000000000" charset="-122"/>
              <a:sym typeface="HarmonyOS Sans SC" panose="00000500000000000000" charset="-122"/>
            </a:endParaRPr>
          </a:p>
        </p:txBody>
      </p:sp>
      <p:sp>
        <p:nvSpPr>
          <p:cNvPr id="10" name="矩形 9"/>
          <p:cNvSpPr/>
          <p:nvPr/>
        </p:nvSpPr>
        <p:spPr>
          <a:xfrm>
            <a:off x="412561" y="338125"/>
            <a:ext cx="57600" cy="324000"/>
          </a:xfrm>
          <a:prstGeom prst="rect">
            <a:avLst/>
          </a:prstGeom>
          <a:gradFill>
            <a:gsLst>
              <a:gs pos="0">
                <a:srgbClr val="47BFFD"/>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HarmonyOS Sans SC" panose="00000500000000000000" charset="-122"/>
              <a:ea typeface="HarmonyOS Sans SC" panose="00000500000000000000" charset="-122"/>
              <a:cs typeface="HarmonyOS Sans SC" panose="00000500000000000000" charset="-122"/>
              <a:sym typeface="HarmonyOS Sans SC" panose="00000500000000000000" charset="-122"/>
            </a:endParaRPr>
          </a:p>
        </p:txBody>
      </p:sp>
      <p:sp>
        <p:nvSpPr>
          <p:cNvPr id="127" name="矩形 126"/>
          <p:cNvSpPr/>
          <p:nvPr/>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mn-cs"/>
            </a:endParaRPr>
          </a:p>
        </p:txBody>
      </p:sp>
      <p:sp>
        <p:nvSpPr>
          <p:cNvPr id="3" name="矩形 2"/>
          <p:cNvSpPr/>
          <p:nvPr/>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5" name="矩形 4"/>
          <p:cNvSpPr/>
          <p:nvPr/>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1"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38" name="矩形 37"/>
          <p:cNvSpPr/>
          <p:nvPr/>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mn-cs"/>
              <a:sym typeface="+mn-ea"/>
            </a:endParaRPr>
          </a:p>
        </p:txBody>
      </p:sp>
      <p:sp>
        <p:nvSpPr>
          <p:cNvPr id="43" name="矩形 42"/>
          <p:cNvSpPr/>
          <p:nvPr/>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mn-cs"/>
              <a:sym typeface="+mn-ea"/>
            </a:endParaRPr>
          </a:p>
        </p:txBody>
      </p:sp>
      <p:sp>
        <p:nvSpPr>
          <p:cNvPr id="44" name="矩形 43"/>
          <p:cNvSpPr/>
          <p:nvPr/>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45" name="矩形 44"/>
          <p:cNvSpPr/>
          <p:nvPr/>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46" name="矩形 45"/>
          <p:cNvSpPr/>
          <p:nvPr/>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1"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49" name="矩形 48"/>
          <p:cNvSpPr/>
          <p:nvPr/>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gradFill>
                <a:gsLst>
                  <a:gs pos="0">
                    <a:srgbClr val="1AC5D7"/>
                  </a:gs>
                  <a:gs pos="100000">
                    <a:srgbClr val="2CAFF1"/>
                  </a:gs>
                </a:gsLst>
                <a:lin ang="0" scaled="0"/>
              </a:gra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50" name="矩形 49"/>
          <p:cNvSpPr/>
          <p:nvPr/>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pic>
        <p:nvPicPr>
          <p:cNvPr id="16" name="图片 1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89770" y="2264470"/>
            <a:ext cx="4339678" cy="3038990"/>
          </a:xfrm>
          <a:prstGeom prst="rect">
            <a:avLst/>
          </a:prstGeom>
        </p:spPr>
      </p:pic>
      <p:sp>
        <p:nvSpPr>
          <p:cNvPr id="17" name="文本框 16"/>
          <p:cNvSpPr txBox="1"/>
          <p:nvPr/>
        </p:nvSpPr>
        <p:spPr>
          <a:xfrm>
            <a:off x="5575484" y="1427692"/>
            <a:ext cx="5855151" cy="4482253"/>
          </a:xfrm>
          <a:prstGeom prst="rect">
            <a:avLst/>
          </a:prstGeom>
          <a:noFill/>
        </p:spPr>
        <p:txBody>
          <a:bodyPr wrap="square" rtlCol="0">
            <a:spAutoFit/>
          </a:bodyPr>
          <a:lstStyle/>
          <a:p>
            <a:pPr algn="just">
              <a:lnSpc>
                <a:spcPct val="150000"/>
              </a:lnSpc>
            </a:pPr>
            <a:r>
              <a:rPr lang="en-US" altLang="zh-CN" sz="1600" dirty="0">
                <a:solidFill>
                  <a:prstClr val="black">
                    <a:lumMod val="75000"/>
                    <a:lumOff val="25000"/>
                  </a:prstClr>
                </a:solidFill>
              </a:rPr>
              <a:t>1</a:t>
            </a:r>
            <a:r>
              <a:rPr lang="zh-CN" altLang="en-US" sz="1600" dirty="0">
                <a:solidFill>
                  <a:prstClr val="black">
                    <a:lumMod val="75000"/>
                    <a:lumOff val="25000"/>
                  </a:prstClr>
                </a:solidFill>
              </a:rPr>
              <a:t>、</a:t>
            </a:r>
            <a:r>
              <a:rPr lang="zh-CN" altLang="en-US" sz="1600" b="1" dirty="0">
                <a:solidFill>
                  <a:srgbClr val="18BCC6"/>
                </a:solidFill>
              </a:rPr>
              <a:t>温度和湿度</a:t>
            </a:r>
            <a:r>
              <a:rPr lang="zh-CN" altLang="en-US" sz="1600" dirty="0">
                <a:solidFill>
                  <a:prstClr val="black">
                    <a:lumMod val="75000"/>
                    <a:lumOff val="25000"/>
                  </a:prstClr>
                </a:solidFill>
              </a:rPr>
              <a:t>：确保机房的温度和湿度处于适宜的范围内，符合设备制造商的规定。</a:t>
            </a:r>
            <a:endParaRPr lang="en-US" altLang="zh-CN" sz="1600" dirty="0">
              <a:solidFill>
                <a:prstClr val="black">
                  <a:lumMod val="75000"/>
                  <a:lumOff val="25000"/>
                </a:prstClr>
              </a:solidFill>
            </a:endParaRPr>
          </a:p>
          <a:p>
            <a:pPr algn="just">
              <a:lnSpc>
                <a:spcPct val="150000"/>
              </a:lnSpc>
            </a:pPr>
            <a:r>
              <a:rPr lang="en-US" altLang="zh-CN" sz="1600" dirty="0">
                <a:solidFill>
                  <a:prstClr val="black">
                    <a:lumMod val="75000"/>
                    <a:lumOff val="25000"/>
                  </a:prstClr>
                </a:solidFill>
              </a:rPr>
              <a:t>2</a:t>
            </a:r>
            <a:r>
              <a:rPr lang="zh-CN" altLang="en-US" sz="1600" dirty="0">
                <a:solidFill>
                  <a:prstClr val="black">
                    <a:lumMod val="75000"/>
                    <a:lumOff val="25000"/>
                  </a:prstClr>
                </a:solidFill>
              </a:rPr>
              <a:t>、</a:t>
            </a:r>
            <a:r>
              <a:rPr lang="zh-CN" altLang="en-US" sz="1600" b="1" dirty="0">
                <a:solidFill>
                  <a:srgbClr val="18BCC6"/>
                </a:solidFill>
              </a:rPr>
              <a:t>清洁和无尘</a:t>
            </a:r>
            <a:r>
              <a:rPr lang="zh-CN" altLang="en-US" sz="1600" dirty="0">
                <a:solidFill>
                  <a:prstClr val="black">
                    <a:lumMod val="75000"/>
                    <a:lumOff val="25000"/>
                  </a:prstClr>
                </a:solidFill>
              </a:rPr>
              <a:t>：检查机房内是否有灰尘积累或杂物，确保有良好的空气流通。</a:t>
            </a:r>
            <a:endParaRPr lang="en-US" altLang="zh-CN" sz="1600" dirty="0">
              <a:solidFill>
                <a:prstClr val="black">
                  <a:lumMod val="75000"/>
                  <a:lumOff val="25000"/>
                </a:prstClr>
              </a:solidFill>
            </a:endParaRPr>
          </a:p>
          <a:p>
            <a:pPr algn="just">
              <a:lnSpc>
                <a:spcPct val="150000"/>
              </a:lnSpc>
            </a:pPr>
            <a:r>
              <a:rPr lang="en-US" altLang="zh-CN" sz="1600" dirty="0">
                <a:solidFill>
                  <a:prstClr val="black">
                    <a:lumMod val="75000"/>
                    <a:lumOff val="25000"/>
                  </a:prstClr>
                </a:solidFill>
              </a:rPr>
              <a:t>3</a:t>
            </a:r>
            <a:r>
              <a:rPr lang="zh-CN" altLang="en-US" sz="1600" dirty="0">
                <a:solidFill>
                  <a:prstClr val="black">
                    <a:lumMod val="75000"/>
                    <a:lumOff val="25000"/>
                  </a:prstClr>
                </a:solidFill>
              </a:rPr>
              <a:t>、</a:t>
            </a:r>
            <a:r>
              <a:rPr lang="zh-CN" altLang="en-US" sz="1600" b="1" dirty="0">
                <a:solidFill>
                  <a:srgbClr val="18BCC6"/>
                </a:solidFill>
              </a:rPr>
              <a:t>水侵检查</a:t>
            </a:r>
            <a:r>
              <a:rPr lang="zh-CN" altLang="en-US" sz="1600" dirty="0">
                <a:solidFill>
                  <a:prstClr val="black">
                    <a:lumMod val="75000"/>
                    <a:lumOff val="25000"/>
                  </a:prstClr>
                </a:solidFill>
              </a:rPr>
              <a:t>：检查机房内有无水渍或泄漏迹象，特别是在空调系统和管道附近。</a:t>
            </a:r>
            <a:endParaRPr lang="en-US" altLang="zh-CN" sz="1600" dirty="0">
              <a:solidFill>
                <a:prstClr val="black">
                  <a:lumMod val="75000"/>
                  <a:lumOff val="25000"/>
                </a:prstClr>
              </a:solidFill>
            </a:endParaRPr>
          </a:p>
          <a:p>
            <a:pPr algn="just">
              <a:lnSpc>
                <a:spcPct val="150000"/>
              </a:lnSpc>
            </a:pPr>
            <a:r>
              <a:rPr lang="en-US" altLang="zh-CN" sz="1600" dirty="0">
                <a:solidFill>
                  <a:prstClr val="black">
                    <a:lumMod val="75000"/>
                    <a:lumOff val="25000"/>
                  </a:prstClr>
                </a:solidFill>
              </a:rPr>
              <a:t>4</a:t>
            </a:r>
            <a:r>
              <a:rPr lang="zh-CN" altLang="en-US" sz="1600" dirty="0">
                <a:solidFill>
                  <a:prstClr val="black">
                    <a:lumMod val="75000"/>
                    <a:lumOff val="25000"/>
                  </a:prstClr>
                </a:solidFill>
              </a:rPr>
              <a:t>、</a:t>
            </a:r>
            <a:r>
              <a:rPr lang="en-US" altLang="zh-CN" sz="1600" b="1" dirty="0">
                <a:solidFill>
                  <a:srgbClr val="18BCC6"/>
                </a:solidFill>
              </a:rPr>
              <a:t>UPS</a:t>
            </a:r>
            <a:r>
              <a:rPr lang="zh-CN" altLang="en-US" sz="1600" dirty="0">
                <a:solidFill>
                  <a:prstClr val="black">
                    <a:lumMod val="75000"/>
                    <a:lumOff val="25000"/>
                  </a:prstClr>
                </a:solidFill>
              </a:rPr>
              <a:t>（不间断电源）：检查</a:t>
            </a:r>
            <a:r>
              <a:rPr lang="en-US" altLang="zh-CN" sz="1600" dirty="0">
                <a:solidFill>
                  <a:prstClr val="black">
                    <a:lumMod val="75000"/>
                    <a:lumOff val="25000"/>
                  </a:prstClr>
                </a:solidFill>
              </a:rPr>
              <a:t>UPS</a:t>
            </a:r>
            <a:r>
              <a:rPr lang="zh-CN" altLang="en-US" sz="1600" dirty="0">
                <a:solidFill>
                  <a:prstClr val="black">
                    <a:lumMod val="75000"/>
                    <a:lumOff val="25000"/>
                  </a:prstClr>
                </a:solidFill>
              </a:rPr>
              <a:t>的状态，确保电池充电，并且运行正常。</a:t>
            </a:r>
            <a:endParaRPr lang="en-US" altLang="zh-CN" sz="1600" dirty="0">
              <a:solidFill>
                <a:prstClr val="black">
                  <a:lumMod val="75000"/>
                  <a:lumOff val="25000"/>
                </a:prstClr>
              </a:solidFill>
            </a:endParaRPr>
          </a:p>
          <a:p>
            <a:pPr algn="just">
              <a:lnSpc>
                <a:spcPct val="150000"/>
              </a:lnSpc>
            </a:pPr>
            <a:r>
              <a:rPr lang="en-US" altLang="zh-CN" sz="1600" dirty="0">
                <a:solidFill>
                  <a:prstClr val="black">
                    <a:lumMod val="75000"/>
                    <a:lumOff val="25000"/>
                  </a:prstClr>
                </a:solidFill>
              </a:rPr>
              <a:t>5</a:t>
            </a:r>
            <a:r>
              <a:rPr lang="zh-CN" altLang="en-US" sz="1600" dirty="0">
                <a:solidFill>
                  <a:prstClr val="black">
                    <a:lumMod val="75000"/>
                    <a:lumOff val="25000"/>
                  </a:prstClr>
                </a:solidFill>
              </a:rPr>
              <a:t>、</a:t>
            </a:r>
            <a:r>
              <a:rPr lang="zh-CN" altLang="en-US" sz="1600" b="1" dirty="0">
                <a:solidFill>
                  <a:srgbClr val="18BCC6"/>
                </a:solidFill>
              </a:rPr>
              <a:t>电源分配</a:t>
            </a:r>
            <a:r>
              <a:rPr lang="zh-CN" altLang="en-US" sz="1600" dirty="0">
                <a:solidFill>
                  <a:prstClr val="black">
                    <a:lumMod val="75000"/>
                    <a:lumOff val="25000"/>
                  </a:prstClr>
                </a:solidFill>
              </a:rPr>
              <a:t>：检查</a:t>
            </a:r>
            <a:r>
              <a:rPr lang="en-US" altLang="zh-CN" sz="1600" dirty="0">
                <a:solidFill>
                  <a:prstClr val="black">
                    <a:lumMod val="75000"/>
                    <a:lumOff val="25000"/>
                  </a:prstClr>
                </a:solidFill>
              </a:rPr>
              <a:t>PDU</a:t>
            </a:r>
            <a:r>
              <a:rPr lang="zh-CN" altLang="en-US" sz="1600" dirty="0">
                <a:solidFill>
                  <a:prstClr val="black">
                    <a:lumMod val="75000"/>
                    <a:lumOff val="25000"/>
                  </a:prstClr>
                </a:solidFill>
              </a:rPr>
              <a:t>（电源分配单元）和电源线路是否稳定，无损坏或过载迹象。</a:t>
            </a:r>
            <a:endParaRPr lang="en-US" altLang="zh-CN" sz="1600" dirty="0">
              <a:solidFill>
                <a:prstClr val="black">
                  <a:lumMod val="75000"/>
                  <a:lumOff val="25000"/>
                </a:prstClr>
              </a:solidFill>
            </a:endParaRPr>
          </a:p>
          <a:p>
            <a:pPr algn="just">
              <a:lnSpc>
                <a:spcPct val="150000"/>
              </a:lnSpc>
            </a:pPr>
            <a:r>
              <a:rPr lang="en-US" altLang="zh-CN" sz="1600" dirty="0">
                <a:solidFill>
                  <a:prstClr val="black">
                    <a:lumMod val="75000"/>
                    <a:lumOff val="25000"/>
                  </a:prstClr>
                </a:solidFill>
              </a:rPr>
              <a:t>6</a:t>
            </a:r>
            <a:r>
              <a:rPr lang="zh-CN" altLang="en-US" sz="1600" dirty="0">
                <a:solidFill>
                  <a:prstClr val="black">
                    <a:lumMod val="75000"/>
                    <a:lumOff val="25000"/>
                  </a:prstClr>
                </a:solidFill>
              </a:rPr>
              <a:t>、</a:t>
            </a:r>
            <a:r>
              <a:rPr lang="zh-CN" altLang="en-US" sz="1600" b="1" dirty="0">
                <a:solidFill>
                  <a:srgbClr val="18BCC6"/>
                </a:solidFill>
              </a:rPr>
              <a:t>发电机</a:t>
            </a:r>
            <a:r>
              <a:rPr lang="zh-CN" altLang="en-US" sz="1600" dirty="0">
                <a:solidFill>
                  <a:prstClr val="black">
                    <a:lumMod val="75000"/>
                    <a:lumOff val="25000"/>
                  </a:prstClr>
                </a:solidFill>
              </a:rPr>
              <a:t>：如果有备用发电机，确保它的燃料充足，定期启动无异常。</a:t>
            </a:r>
            <a:endParaRPr lang="zh-CN" altLang="en-US" sz="1600" dirty="0">
              <a:solidFill>
                <a:prstClr val="black">
                  <a:lumMod val="75000"/>
                  <a:lumOff val="25000"/>
                </a:prstClr>
              </a:solidFill>
            </a:endParaRPr>
          </a:p>
        </p:txBody>
      </p:sp>
    </p:spTree>
    <p:custDataLst>
      <p:tags r:id="rId2"/>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568135" y="242875"/>
            <a:ext cx="4715383" cy="49149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600" b="1" i="0" u="none" strike="noStrike" kern="1200" cap="none" spc="0" normalizeH="0" noProof="0" dirty="0">
                <a:ln>
                  <a:noFill/>
                </a:ln>
                <a:solidFill>
                  <a:srgbClr val="0D0D0D"/>
                </a:solidFill>
                <a:effectLst/>
                <a:uLnTx/>
                <a:uFillTx/>
                <a:cs typeface="HarmonyOS Sans SC" panose="00000500000000000000" charset="-122"/>
                <a:sym typeface="HarmonyOS Sans SC" panose="00000500000000000000" charset="-122"/>
              </a:rPr>
              <a:t>硬件检查</a:t>
            </a:r>
            <a:endParaRPr kumimoji="0" lang="zh-CN" altLang="en-US" sz="2600" b="1" i="0" u="none" strike="noStrike" kern="1200" cap="none" spc="0" normalizeH="0" noProof="0" dirty="0">
              <a:ln>
                <a:noFill/>
              </a:ln>
              <a:solidFill>
                <a:srgbClr val="0D0D0D"/>
              </a:solidFill>
              <a:effectLst/>
              <a:uLnTx/>
              <a:uFillTx/>
              <a:cs typeface="HarmonyOS Sans SC" panose="00000500000000000000" charset="-122"/>
              <a:sym typeface="HarmonyOS Sans SC" panose="00000500000000000000" charset="-122"/>
            </a:endParaRPr>
          </a:p>
        </p:txBody>
      </p:sp>
      <p:sp>
        <p:nvSpPr>
          <p:cNvPr id="10" name="矩形 9"/>
          <p:cNvSpPr/>
          <p:nvPr/>
        </p:nvSpPr>
        <p:spPr>
          <a:xfrm>
            <a:off x="412561" y="338125"/>
            <a:ext cx="57600" cy="324000"/>
          </a:xfrm>
          <a:prstGeom prst="rect">
            <a:avLst/>
          </a:prstGeom>
          <a:gradFill>
            <a:gsLst>
              <a:gs pos="0">
                <a:srgbClr val="47BFFD"/>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HarmonyOS Sans SC" panose="00000500000000000000" charset="-122"/>
              <a:ea typeface="HarmonyOS Sans SC" panose="00000500000000000000" charset="-122"/>
              <a:cs typeface="HarmonyOS Sans SC" panose="00000500000000000000" charset="-122"/>
              <a:sym typeface="HarmonyOS Sans SC" panose="00000500000000000000" charset="-122"/>
            </a:endParaRPr>
          </a:p>
        </p:txBody>
      </p:sp>
      <p:sp>
        <p:nvSpPr>
          <p:cNvPr id="127" name="矩形 126"/>
          <p:cNvSpPr/>
          <p:nvPr/>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mn-cs"/>
            </a:endParaRPr>
          </a:p>
        </p:txBody>
      </p:sp>
      <p:sp>
        <p:nvSpPr>
          <p:cNvPr id="3" name="矩形 2"/>
          <p:cNvSpPr/>
          <p:nvPr/>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5" name="矩形 4"/>
          <p:cNvSpPr/>
          <p:nvPr/>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1"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38" name="矩形 37"/>
          <p:cNvSpPr/>
          <p:nvPr/>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mn-cs"/>
              <a:sym typeface="+mn-ea"/>
            </a:endParaRPr>
          </a:p>
        </p:txBody>
      </p:sp>
      <p:sp>
        <p:nvSpPr>
          <p:cNvPr id="43" name="矩形 42"/>
          <p:cNvSpPr/>
          <p:nvPr/>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mn-cs"/>
              <a:sym typeface="+mn-ea"/>
            </a:endParaRPr>
          </a:p>
        </p:txBody>
      </p:sp>
      <p:sp>
        <p:nvSpPr>
          <p:cNvPr id="44" name="矩形 43"/>
          <p:cNvSpPr/>
          <p:nvPr/>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45" name="矩形 44"/>
          <p:cNvSpPr/>
          <p:nvPr/>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46" name="矩形 45"/>
          <p:cNvSpPr/>
          <p:nvPr/>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1"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49" name="矩形 48"/>
          <p:cNvSpPr/>
          <p:nvPr/>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gradFill>
                <a:gsLst>
                  <a:gs pos="0">
                    <a:srgbClr val="1AC5D7"/>
                  </a:gs>
                  <a:gs pos="100000">
                    <a:srgbClr val="2CAFF1"/>
                  </a:gs>
                </a:gsLst>
                <a:lin ang="0" scaled="0"/>
              </a:gra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50" name="矩形 49"/>
          <p:cNvSpPr/>
          <p:nvPr/>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18" name="文本框 17"/>
          <p:cNvSpPr txBox="1"/>
          <p:nvPr/>
        </p:nvSpPr>
        <p:spPr>
          <a:xfrm>
            <a:off x="852056" y="1067558"/>
            <a:ext cx="10487140" cy="5082417"/>
          </a:xfrm>
          <a:prstGeom prst="rect">
            <a:avLst/>
          </a:prstGeom>
          <a:noFill/>
        </p:spPr>
        <p:txBody>
          <a:bodyPr wrap="square" rtlCol="0">
            <a:spAutoFit/>
          </a:bodyPr>
          <a:lstStyle/>
          <a:p>
            <a:pPr algn="just">
              <a:lnSpc>
                <a:spcPct val="150000"/>
              </a:lnSpc>
            </a:pPr>
            <a:r>
              <a:rPr lang="zh-CN" altLang="en-US" sz="1600" dirty="0">
                <a:solidFill>
                  <a:prstClr val="black">
                    <a:lumMod val="75000"/>
                    <a:lumOff val="25000"/>
                  </a:prstClr>
                </a:solidFill>
              </a:rPr>
              <a:t>服务器和存储设备</a:t>
            </a:r>
            <a:endParaRPr lang="zh-CN" altLang="en-US" sz="1600" dirty="0">
              <a:solidFill>
                <a:prstClr val="black">
                  <a:lumMod val="75000"/>
                  <a:lumOff val="25000"/>
                </a:prstClr>
              </a:solidFill>
            </a:endParaRPr>
          </a:p>
          <a:p>
            <a:pPr algn="just">
              <a:lnSpc>
                <a:spcPct val="150000"/>
              </a:lnSpc>
            </a:pPr>
            <a:r>
              <a:rPr lang="zh-CN" altLang="en-US" sz="1600" b="1" dirty="0">
                <a:solidFill>
                  <a:srgbClr val="18BCC6"/>
                </a:solidFill>
              </a:rPr>
              <a:t>硬件状态</a:t>
            </a:r>
            <a:r>
              <a:rPr lang="zh-CN" altLang="en-US" sz="1600" dirty="0">
                <a:solidFill>
                  <a:prstClr val="black">
                    <a:lumMod val="75000"/>
                    <a:lumOff val="25000"/>
                  </a:prstClr>
                </a:solidFill>
              </a:rPr>
              <a:t>：检查服务器硬件状态，如电源指示灯、风扇运行等。</a:t>
            </a:r>
            <a:endParaRPr lang="zh-CN" altLang="en-US" sz="1600" dirty="0">
              <a:solidFill>
                <a:prstClr val="black">
                  <a:lumMod val="75000"/>
                  <a:lumOff val="25000"/>
                </a:prstClr>
              </a:solidFill>
            </a:endParaRPr>
          </a:p>
          <a:p>
            <a:pPr algn="just">
              <a:lnSpc>
                <a:spcPct val="150000"/>
              </a:lnSpc>
            </a:pPr>
            <a:r>
              <a:rPr lang="zh-CN" altLang="en-US" sz="1600" b="1" dirty="0">
                <a:solidFill>
                  <a:srgbClr val="18BCC6"/>
                </a:solidFill>
              </a:rPr>
              <a:t>系统日志</a:t>
            </a:r>
            <a:r>
              <a:rPr lang="zh-CN" altLang="en-US" sz="1600" dirty="0">
                <a:solidFill>
                  <a:prstClr val="black">
                    <a:lumMod val="75000"/>
                    <a:lumOff val="25000"/>
                  </a:prstClr>
                </a:solidFill>
              </a:rPr>
              <a:t>：查看系统日志，检查有无异常报告或错误信息。</a:t>
            </a:r>
            <a:endParaRPr lang="zh-CN" altLang="en-US" sz="1600" dirty="0">
              <a:solidFill>
                <a:prstClr val="black">
                  <a:lumMod val="75000"/>
                  <a:lumOff val="25000"/>
                </a:prstClr>
              </a:solidFill>
            </a:endParaRPr>
          </a:p>
          <a:p>
            <a:pPr algn="just">
              <a:lnSpc>
                <a:spcPct val="150000"/>
              </a:lnSpc>
            </a:pPr>
            <a:r>
              <a:rPr lang="zh-CN" altLang="en-US" sz="1600" b="1" dirty="0">
                <a:solidFill>
                  <a:srgbClr val="18BCC6"/>
                </a:solidFill>
              </a:rPr>
              <a:t>存储系统</a:t>
            </a:r>
            <a:r>
              <a:rPr lang="zh-CN" altLang="en-US" sz="1600" dirty="0">
                <a:solidFill>
                  <a:prstClr val="black">
                    <a:lumMod val="75000"/>
                    <a:lumOff val="25000"/>
                  </a:prstClr>
                </a:solidFill>
              </a:rPr>
              <a:t>：确认存储设备运行正常，硬盘无故障，</a:t>
            </a:r>
            <a:r>
              <a:rPr lang="en-US" altLang="zh-CN" sz="1600" dirty="0">
                <a:solidFill>
                  <a:prstClr val="black">
                    <a:lumMod val="75000"/>
                    <a:lumOff val="25000"/>
                  </a:prstClr>
                </a:solidFill>
              </a:rPr>
              <a:t>RAID</a:t>
            </a:r>
            <a:r>
              <a:rPr lang="zh-CN" altLang="en-US" sz="1600" dirty="0">
                <a:solidFill>
                  <a:prstClr val="black">
                    <a:lumMod val="75000"/>
                    <a:lumOff val="25000"/>
                  </a:prstClr>
                </a:solidFill>
              </a:rPr>
              <a:t>状态良好。</a:t>
            </a:r>
            <a:endParaRPr lang="en-US" altLang="zh-CN" sz="1600" dirty="0">
              <a:solidFill>
                <a:prstClr val="black">
                  <a:lumMod val="75000"/>
                  <a:lumOff val="25000"/>
                </a:prstClr>
              </a:solidFill>
            </a:endParaRPr>
          </a:p>
          <a:p>
            <a:pPr algn="just">
              <a:lnSpc>
                <a:spcPct val="150000"/>
              </a:lnSpc>
            </a:pPr>
            <a:endParaRPr lang="en-US" altLang="zh-CN" dirty="0">
              <a:solidFill>
                <a:srgbClr val="304E74"/>
              </a:solidFill>
              <a:latin typeface="+mn-ea"/>
            </a:endParaRPr>
          </a:p>
          <a:p>
            <a:pPr algn="just">
              <a:lnSpc>
                <a:spcPct val="150000"/>
              </a:lnSpc>
            </a:pPr>
            <a:endParaRPr lang="en-US" altLang="zh-CN" dirty="0">
              <a:solidFill>
                <a:srgbClr val="304E74"/>
              </a:solidFill>
              <a:latin typeface="+mn-ea"/>
            </a:endParaRPr>
          </a:p>
          <a:p>
            <a:pPr algn="just">
              <a:lnSpc>
                <a:spcPct val="150000"/>
              </a:lnSpc>
            </a:pPr>
            <a:endParaRPr lang="en-US" altLang="zh-CN" dirty="0">
              <a:solidFill>
                <a:srgbClr val="304E74"/>
              </a:solidFill>
              <a:latin typeface="+mn-ea"/>
            </a:endParaRPr>
          </a:p>
          <a:p>
            <a:pPr algn="just">
              <a:lnSpc>
                <a:spcPct val="150000"/>
              </a:lnSpc>
            </a:pPr>
            <a:endParaRPr lang="en-US" altLang="zh-CN" dirty="0">
              <a:solidFill>
                <a:srgbClr val="304E74"/>
              </a:solidFill>
              <a:latin typeface="+mn-ea"/>
            </a:endParaRPr>
          </a:p>
          <a:p>
            <a:pPr algn="just">
              <a:lnSpc>
                <a:spcPct val="150000"/>
              </a:lnSpc>
            </a:pPr>
            <a:endParaRPr lang="en-US" altLang="zh-CN" dirty="0">
              <a:solidFill>
                <a:srgbClr val="304E74"/>
              </a:solidFill>
              <a:latin typeface="+mn-ea"/>
            </a:endParaRPr>
          </a:p>
          <a:p>
            <a:pPr algn="just">
              <a:lnSpc>
                <a:spcPct val="150000"/>
              </a:lnSpc>
            </a:pPr>
            <a:endParaRPr lang="en-US" altLang="zh-CN" sz="1600" dirty="0">
              <a:solidFill>
                <a:prstClr val="black">
                  <a:lumMod val="75000"/>
                  <a:lumOff val="25000"/>
                </a:prstClr>
              </a:solidFill>
            </a:endParaRPr>
          </a:p>
          <a:p>
            <a:pPr algn="just">
              <a:lnSpc>
                <a:spcPct val="150000"/>
              </a:lnSpc>
            </a:pPr>
            <a:r>
              <a:rPr lang="zh-CN" altLang="en-US" sz="1600" dirty="0">
                <a:solidFill>
                  <a:prstClr val="black">
                    <a:lumMod val="75000"/>
                    <a:lumOff val="25000"/>
                  </a:prstClr>
                </a:solidFill>
              </a:rPr>
              <a:t>网络设备</a:t>
            </a:r>
            <a:endParaRPr lang="zh-CN" altLang="en-US" sz="1600" dirty="0">
              <a:solidFill>
                <a:prstClr val="black">
                  <a:lumMod val="75000"/>
                  <a:lumOff val="25000"/>
                </a:prstClr>
              </a:solidFill>
            </a:endParaRPr>
          </a:p>
          <a:p>
            <a:pPr algn="just">
              <a:lnSpc>
                <a:spcPct val="150000"/>
              </a:lnSpc>
            </a:pPr>
            <a:r>
              <a:rPr lang="zh-CN" altLang="en-US" sz="1600" b="1" dirty="0">
                <a:solidFill>
                  <a:srgbClr val="18BCC6"/>
                </a:solidFill>
              </a:rPr>
              <a:t>路由器、交换机和防火墙</a:t>
            </a:r>
            <a:r>
              <a:rPr lang="zh-CN" altLang="en-US" sz="1600" dirty="0">
                <a:solidFill>
                  <a:prstClr val="black">
                    <a:lumMod val="75000"/>
                    <a:lumOff val="25000"/>
                  </a:prstClr>
                </a:solidFill>
              </a:rPr>
              <a:t>：检查所有网络设备的运行状态，确保没有故障指示灯。</a:t>
            </a:r>
            <a:endParaRPr lang="zh-CN" altLang="en-US" sz="1600" dirty="0">
              <a:solidFill>
                <a:prstClr val="black">
                  <a:lumMod val="75000"/>
                  <a:lumOff val="25000"/>
                </a:prstClr>
              </a:solidFill>
            </a:endParaRPr>
          </a:p>
          <a:p>
            <a:pPr algn="just">
              <a:lnSpc>
                <a:spcPct val="150000"/>
              </a:lnSpc>
            </a:pPr>
            <a:r>
              <a:rPr lang="zh-CN" altLang="en-US" sz="1600" b="1" dirty="0">
                <a:solidFill>
                  <a:srgbClr val="18BCC6"/>
                </a:solidFill>
              </a:rPr>
              <a:t>网络连接</a:t>
            </a:r>
            <a:r>
              <a:rPr lang="zh-CN" altLang="en-US" sz="1600" dirty="0">
                <a:solidFill>
                  <a:prstClr val="black">
                    <a:lumMod val="75000"/>
                    <a:lumOff val="25000"/>
                  </a:prstClr>
                </a:solidFill>
              </a:rPr>
              <a:t>：验证网络连接的完整性，包括物理连接和逻辑连接。</a:t>
            </a:r>
            <a:endParaRPr lang="zh-CN" altLang="en-US" sz="1600" dirty="0">
              <a:solidFill>
                <a:prstClr val="black">
                  <a:lumMod val="75000"/>
                  <a:lumOff val="25000"/>
                </a:prstClr>
              </a:solidFill>
            </a:endParaRPr>
          </a:p>
        </p:txBody>
      </p:sp>
      <p:pic>
        <p:nvPicPr>
          <p:cNvPr id="19" name="图片 18"/>
          <p:cNvPicPr>
            <a:picLocks noChangeAspect="1"/>
          </p:cNvPicPr>
          <p:nvPr/>
        </p:nvPicPr>
        <p:blipFill>
          <a:blip r:embed="rId1"/>
          <a:stretch>
            <a:fillRect/>
          </a:stretch>
        </p:blipFill>
        <p:spPr>
          <a:xfrm>
            <a:off x="852056" y="3585202"/>
            <a:ext cx="3228562" cy="1025183"/>
          </a:xfrm>
          <a:prstGeom prst="rect">
            <a:avLst/>
          </a:prstGeom>
        </p:spPr>
      </p:pic>
      <p:pic>
        <p:nvPicPr>
          <p:cNvPr id="20" name="图片 19"/>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p:blipFill>
        <p:spPr>
          <a:xfrm>
            <a:off x="5187434" y="3348533"/>
            <a:ext cx="1473139" cy="1261852"/>
          </a:xfrm>
          <a:prstGeom prst="rect">
            <a:avLst/>
          </a:prstGeom>
        </p:spPr>
      </p:pic>
      <p:pic>
        <p:nvPicPr>
          <p:cNvPr id="21" name="图片 20"/>
          <p:cNvPicPr>
            <a:picLocks noChangeAspect="1"/>
          </p:cNvPicPr>
          <p:nvPr/>
        </p:nvPicPr>
        <p:blipFill>
          <a:blip r:embed="rId4">
            <a:extLst>
              <a:ext uri="{BEBA8EAE-BF5A-486C-A8C5-ECC9F3942E4B}">
                <a14:imgProps xmlns:a14="http://schemas.microsoft.com/office/drawing/2010/main">
                  <a14:imgLayer r:embed="rId5">
                    <a14:imgEffect>
                      <a14:backgroundRemoval t="0" b="97080" l="3158" r="98596">
                        <a14:foregroundMark x1="6941" y1="44251" x2="2105" y2="57664"/>
                        <a14:foregroundMark x1="2105" y1="57664" x2="9126" y2="70266"/>
                        <a14:foregroundMark x1="87594" y1="6025" x2="87150" y2="5846"/>
                        <a14:foregroundMark x1="2580" y1="67160" x2="3158" y2="36496"/>
                        <a14:foregroundMark x1="3158" y1="36496" x2="3158" y2="36496"/>
                        <a14:foregroundMark x1="61053" y1="70073" x2="55789" y2="65693"/>
                        <a14:foregroundMark x1="66316" y1="67883" x2="58246" y2="69343"/>
                        <a14:foregroundMark x1="82105" y1="14599" x2="99649" y2="24818"/>
                        <a14:foregroundMark x1="99649" y1="24818" x2="89825" y2="48175"/>
                        <a14:foregroundMark x1="60000" y1="60584" x2="53333" y2="58394"/>
                        <a14:foregroundMark x1="61053" y1="67153" x2="61053" y2="66423"/>
                        <a14:foregroundMark x1="48070" y1="13869" x2="56491" y2="12409"/>
                        <a14:foregroundMark x1="56842" y1="59124" x2="51579" y2="96350"/>
                        <a14:foregroundMark x1="51579" y1="96350" x2="65614" y2="67883"/>
                        <a14:foregroundMark x1="65614" y1="67883" x2="60702" y2="56934"/>
                        <a14:foregroundMark x1="62105" y1="75182" x2="59649" y2="63504"/>
                        <a14:foregroundMark x1="62456" y1="77372" x2="61404" y2="77372"/>
                        <a14:foregroundMark x1="64912" y1="75912" x2="55439" y2="96350"/>
                        <a14:foregroundMark x1="58596" y1="78832" x2="64912" y2="97080"/>
                        <a14:foregroundMark x1="47018" y1="12409" x2="64211" y2="16058"/>
                        <a14:foregroundMark x1="10877" y1="41606" x2="8421" y2="77372"/>
                        <a14:foregroundMark x1="8421" y1="77372" x2="8070" y2="39416"/>
                        <a14:backgroundMark x1="94968" y1="55866" x2="67719" y2="98540"/>
                        <a14:backgroundMark x1="67719" y1="98540" x2="99649" y2="91971"/>
                        <a14:backgroundMark x1="99649" y1="91971" x2="98596" y2="51825"/>
                        <a14:backgroundMark x1="10175" y1="31387" x2="47719" y2="3650"/>
                        <a14:backgroundMark x1="64509" y1="2402" x2="67368" y2="2190"/>
                        <a14:backgroundMark x1="47719" y1="3650" x2="49937" y2="3485"/>
                        <a14:backgroundMark x1="67368" y1="2190" x2="84975" y2="6851"/>
                        <a14:backgroundMark x1="95770" y1="57065" x2="90175" y2="86861"/>
                        <a14:backgroundMark x1="49686" y1="95224" x2="40702" y2="97080"/>
                        <a14:backgroundMark x1="90175" y1="86861" x2="69494" y2="91133"/>
                        <a14:backgroundMark x1="9150" y1="82110" x2="702" y2="78102"/>
                        <a14:backgroundMark x1="40702" y1="97080" x2="10610" y2="82803"/>
                      </a14:backgroundRemoval>
                    </a14:imgEffect>
                  </a14:imgLayer>
                </a14:imgProps>
              </a:ext>
            </a:extLst>
          </a:blip>
          <a:stretch>
            <a:fillRect/>
          </a:stretch>
        </p:blipFill>
        <p:spPr>
          <a:xfrm>
            <a:off x="8089495" y="1380262"/>
            <a:ext cx="2714625" cy="1304925"/>
          </a:xfrm>
          <a:prstGeom prst="rect">
            <a:avLst/>
          </a:prstGeom>
        </p:spPr>
      </p:pic>
      <p:pic>
        <p:nvPicPr>
          <p:cNvPr id="22" name="图片 2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60205" y="3127192"/>
            <a:ext cx="3143915" cy="1704533"/>
          </a:xfrm>
          <a:prstGeom prst="rect">
            <a:avLst/>
          </a:prstGeom>
        </p:spPr>
      </p:pic>
    </p:spTree>
    <p:custDataLst>
      <p:tags r:id="rId7"/>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568135" y="242875"/>
            <a:ext cx="4715383" cy="49149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600" b="1" i="0" u="none" strike="noStrike" kern="1200" cap="none" spc="0" normalizeH="0" noProof="0" dirty="0">
                <a:ln>
                  <a:noFill/>
                </a:ln>
                <a:solidFill>
                  <a:srgbClr val="0D0D0D"/>
                </a:solidFill>
                <a:effectLst/>
                <a:uLnTx/>
                <a:uFillTx/>
                <a:cs typeface="HarmonyOS Sans SC" panose="00000500000000000000" charset="-122"/>
                <a:sym typeface="HarmonyOS Sans SC" panose="00000500000000000000" charset="-122"/>
              </a:rPr>
              <a:t>软件检查</a:t>
            </a:r>
            <a:endParaRPr kumimoji="0" lang="zh-CN" altLang="en-US" sz="2600" b="1" i="0" u="none" strike="noStrike" kern="1200" cap="none" spc="0" normalizeH="0" noProof="0" dirty="0">
              <a:ln>
                <a:noFill/>
              </a:ln>
              <a:solidFill>
                <a:srgbClr val="0D0D0D"/>
              </a:solidFill>
              <a:effectLst/>
              <a:uLnTx/>
              <a:uFillTx/>
              <a:cs typeface="HarmonyOS Sans SC" panose="00000500000000000000" charset="-122"/>
              <a:sym typeface="HarmonyOS Sans SC" panose="00000500000000000000" charset="-122"/>
            </a:endParaRPr>
          </a:p>
        </p:txBody>
      </p:sp>
      <p:sp>
        <p:nvSpPr>
          <p:cNvPr id="10" name="矩形 9"/>
          <p:cNvSpPr/>
          <p:nvPr/>
        </p:nvSpPr>
        <p:spPr>
          <a:xfrm>
            <a:off x="412561" y="338125"/>
            <a:ext cx="57600" cy="324000"/>
          </a:xfrm>
          <a:prstGeom prst="rect">
            <a:avLst/>
          </a:prstGeom>
          <a:gradFill>
            <a:gsLst>
              <a:gs pos="0">
                <a:srgbClr val="47BFFD"/>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HarmonyOS Sans SC" panose="00000500000000000000" charset="-122"/>
              <a:ea typeface="HarmonyOS Sans SC" panose="00000500000000000000" charset="-122"/>
              <a:cs typeface="HarmonyOS Sans SC" panose="00000500000000000000" charset="-122"/>
              <a:sym typeface="HarmonyOS Sans SC" panose="00000500000000000000" charset="-122"/>
            </a:endParaRPr>
          </a:p>
        </p:txBody>
      </p:sp>
      <p:sp>
        <p:nvSpPr>
          <p:cNvPr id="127" name="矩形 126"/>
          <p:cNvSpPr/>
          <p:nvPr/>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mn-cs"/>
            </a:endParaRPr>
          </a:p>
        </p:txBody>
      </p:sp>
      <p:sp>
        <p:nvSpPr>
          <p:cNvPr id="3" name="矩形 2"/>
          <p:cNvSpPr/>
          <p:nvPr/>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5" name="矩形 4"/>
          <p:cNvSpPr/>
          <p:nvPr/>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1"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38" name="矩形 37"/>
          <p:cNvSpPr/>
          <p:nvPr/>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mn-cs"/>
              <a:sym typeface="+mn-ea"/>
            </a:endParaRPr>
          </a:p>
        </p:txBody>
      </p:sp>
      <p:sp>
        <p:nvSpPr>
          <p:cNvPr id="43" name="矩形 42"/>
          <p:cNvSpPr/>
          <p:nvPr/>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mn-cs"/>
              <a:sym typeface="+mn-ea"/>
            </a:endParaRPr>
          </a:p>
        </p:txBody>
      </p:sp>
      <p:sp>
        <p:nvSpPr>
          <p:cNvPr id="44" name="矩形 43"/>
          <p:cNvSpPr/>
          <p:nvPr/>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45" name="矩形 44"/>
          <p:cNvSpPr/>
          <p:nvPr/>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46" name="矩形 45"/>
          <p:cNvSpPr/>
          <p:nvPr/>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1"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49" name="矩形 48"/>
          <p:cNvSpPr/>
          <p:nvPr/>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gradFill>
                <a:gsLst>
                  <a:gs pos="0">
                    <a:srgbClr val="1AC5D7"/>
                  </a:gs>
                  <a:gs pos="100000">
                    <a:srgbClr val="2CAFF1"/>
                  </a:gs>
                </a:gsLst>
                <a:lin ang="0" scaled="0"/>
              </a:gra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50" name="矩形 49"/>
          <p:cNvSpPr/>
          <p:nvPr/>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23" name="文本框 22"/>
          <p:cNvSpPr txBox="1"/>
          <p:nvPr/>
        </p:nvSpPr>
        <p:spPr>
          <a:xfrm>
            <a:off x="5670409" y="1000482"/>
            <a:ext cx="5665646" cy="4574586"/>
          </a:xfrm>
          <a:prstGeom prst="rect">
            <a:avLst/>
          </a:prstGeom>
          <a:noFill/>
        </p:spPr>
        <p:txBody>
          <a:bodyPr wrap="square" rtlCol="0">
            <a:spAutoFit/>
          </a:bodyPr>
          <a:lstStyle/>
          <a:p>
            <a:pPr algn="just">
              <a:lnSpc>
                <a:spcPct val="150000"/>
              </a:lnSpc>
            </a:pPr>
            <a:r>
              <a:rPr lang="zh-CN" altLang="en-US" sz="1600" dirty="0">
                <a:solidFill>
                  <a:prstClr val="black">
                    <a:lumMod val="75000"/>
                    <a:lumOff val="25000"/>
                  </a:prstClr>
                </a:solidFill>
              </a:rPr>
              <a:t>企业</a:t>
            </a:r>
            <a:r>
              <a:rPr lang="en-US" altLang="zh-CN" sz="1600" dirty="0">
                <a:solidFill>
                  <a:prstClr val="black">
                    <a:lumMod val="75000"/>
                    <a:lumOff val="25000"/>
                  </a:prstClr>
                </a:solidFill>
              </a:rPr>
              <a:t>IT</a:t>
            </a:r>
            <a:r>
              <a:rPr lang="zh-CN" altLang="en-US" sz="1600" dirty="0">
                <a:solidFill>
                  <a:prstClr val="black">
                    <a:lumMod val="75000"/>
                    <a:lumOff val="25000"/>
                  </a:prstClr>
                </a:solidFill>
              </a:rPr>
              <a:t>环境中的软件检查是确保系统安全、高效运行的关键环节。以下是进行软件检查的一些主要步骤：</a:t>
            </a:r>
            <a:endParaRPr lang="en-US" altLang="zh-CN" sz="1600" dirty="0">
              <a:solidFill>
                <a:prstClr val="black">
                  <a:lumMod val="75000"/>
                  <a:lumOff val="25000"/>
                </a:prstClr>
              </a:solidFill>
            </a:endParaRPr>
          </a:p>
          <a:p>
            <a:pPr algn="just">
              <a:lnSpc>
                <a:spcPct val="150000"/>
              </a:lnSpc>
            </a:pPr>
            <a:endParaRPr lang="en-US" altLang="zh-CN" sz="1600" dirty="0">
              <a:solidFill>
                <a:prstClr val="black">
                  <a:lumMod val="75000"/>
                  <a:lumOff val="25000"/>
                </a:prstClr>
              </a:solidFill>
            </a:endParaRPr>
          </a:p>
          <a:p>
            <a:pPr algn="just">
              <a:lnSpc>
                <a:spcPct val="150000"/>
              </a:lnSpc>
            </a:pPr>
            <a:r>
              <a:rPr lang="en-US" altLang="zh-CN" b="1" dirty="0">
                <a:solidFill>
                  <a:srgbClr val="333F50"/>
                </a:solidFill>
              </a:rPr>
              <a:t>1</a:t>
            </a:r>
            <a:r>
              <a:rPr lang="zh-CN" altLang="en-US" b="1" dirty="0">
                <a:solidFill>
                  <a:srgbClr val="333F50"/>
                </a:solidFill>
              </a:rPr>
              <a:t>、软件清单和授权审查</a:t>
            </a:r>
            <a:endParaRPr lang="zh-CN" altLang="en-US" b="1" dirty="0">
              <a:solidFill>
                <a:srgbClr val="333F50"/>
              </a:solidFill>
            </a:endParaRPr>
          </a:p>
          <a:p>
            <a:pPr algn="just">
              <a:lnSpc>
                <a:spcPct val="150000"/>
              </a:lnSpc>
            </a:pPr>
            <a:r>
              <a:rPr lang="zh-CN" altLang="en-US" sz="1600" dirty="0">
                <a:solidFill>
                  <a:prstClr val="black">
                    <a:lumMod val="75000"/>
                    <a:lumOff val="25000"/>
                  </a:prstClr>
                </a:solidFill>
              </a:rPr>
              <a:t>维护一个最新的软件清单，包括所有已安装的应用程序和操作系统。确保所有软件都有合法的许可证，并且遵守许可协议。</a:t>
            </a:r>
            <a:endParaRPr lang="en-US" altLang="zh-CN" sz="1600" dirty="0">
              <a:solidFill>
                <a:prstClr val="black">
                  <a:lumMod val="75000"/>
                  <a:lumOff val="25000"/>
                </a:prstClr>
              </a:solidFill>
            </a:endParaRPr>
          </a:p>
          <a:p>
            <a:pPr algn="just">
              <a:lnSpc>
                <a:spcPct val="150000"/>
              </a:lnSpc>
            </a:pPr>
            <a:endParaRPr lang="en-US" altLang="zh-CN" sz="1600" dirty="0">
              <a:solidFill>
                <a:prstClr val="black">
                  <a:lumMod val="75000"/>
                  <a:lumOff val="25000"/>
                </a:prstClr>
              </a:solidFill>
            </a:endParaRPr>
          </a:p>
          <a:p>
            <a:pPr algn="just">
              <a:lnSpc>
                <a:spcPct val="150000"/>
              </a:lnSpc>
            </a:pPr>
            <a:r>
              <a:rPr lang="en-US" altLang="zh-CN" b="1" dirty="0">
                <a:solidFill>
                  <a:srgbClr val="333F50"/>
                </a:solidFill>
              </a:rPr>
              <a:t>2</a:t>
            </a:r>
            <a:r>
              <a:rPr lang="zh-CN" altLang="en-US" b="1" dirty="0">
                <a:solidFill>
                  <a:srgbClr val="333F50"/>
                </a:solidFill>
              </a:rPr>
              <a:t>、补丁和更新管理</a:t>
            </a:r>
            <a:endParaRPr lang="zh-CN" altLang="en-US" b="1" dirty="0">
              <a:solidFill>
                <a:srgbClr val="333F50"/>
              </a:solidFill>
            </a:endParaRPr>
          </a:p>
          <a:p>
            <a:pPr algn="just">
              <a:lnSpc>
                <a:spcPct val="150000"/>
              </a:lnSpc>
            </a:pPr>
            <a:r>
              <a:rPr lang="zh-CN" altLang="en-US" sz="1600" dirty="0">
                <a:solidFill>
                  <a:prstClr val="black">
                    <a:lumMod val="75000"/>
                    <a:lumOff val="25000"/>
                  </a:prstClr>
                </a:solidFill>
              </a:rPr>
              <a:t>定期检查并应用软件安全补丁和更新，以修复已知漏洞。确保自动更新功能（如果可用）被激活，或者有一个流程来手动管理更新。</a:t>
            </a:r>
            <a:endParaRPr lang="zh-CN" altLang="en-US" sz="1600" dirty="0">
              <a:solidFill>
                <a:prstClr val="black">
                  <a:lumMod val="75000"/>
                  <a:lumOff val="25000"/>
                </a:prstClr>
              </a:solidFill>
            </a:endParaRPr>
          </a:p>
        </p:txBody>
      </p:sp>
      <p:pic>
        <p:nvPicPr>
          <p:cNvPr id="24" name="图片 2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017493" y="1133199"/>
            <a:ext cx="4247615" cy="4809994"/>
          </a:xfrm>
          <a:prstGeom prst="rect">
            <a:avLst/>
          </a:prstGeom>
        </p:spPr>
      </p:pic>
    </p:spTree>
    <p:custDataLst>
      <p:tags r:id="rId2"/>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568135" y="242875"/>
            <a:ext cx="4715383" cy="49149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600" b="1" i="0" u="none" strike="noStrike" kern="1200" cap="none" spc="0" normalizeH="0" noProof="0" dirty="0">
                <a:ln>
                  <a:noFill/>
                </a:ln>
                <a:solidFill>
                  <a:srgbClr val="0D0D0D"/>
                </a:solidFill>
                <a:effectLst/>
                <a:uLnTx/>
                <a:uFillTx/>
                <a:cs typeface="HarmonyOS Sans SC" panose="00000500000000000000" charset="-122"/>
                <a:sym typeface="HarmonyOS Sans SC" panose="00000500000000000000" charset="-122"/>
              </a:rPr>
              <a:t>可疑进程检查</a:t>
            </a:r>
            <a:endParaRPr kumimoji="0" lang="zh-CN" altLang="en-US" sz="2600" b="1" i="0" u="none" strike="noStrike" kern="1200" cap="none" spc="0" normalizeH="0" noProof="0" dirty="0">
              <a:ln>
                <a:noFill/>
              </a:ln>
              <a:solidFill>
                <a:srgbClr val="0D0D0D"/>
              </a:solidFill>
              <a:effectLst/>
              <a:uLnTx/>
              <a:uFillTx/>
              <a:cs typeface="HarmonyOS Sans SC" panose="00000500000000000000" charset="-122"/>
              <a:sym typeface="HarmonyOS Sans SC" panose="00000500000000000000" charset="-122"/>
            </a:endParaRPr>
          </a:p>
        </p:txBody>
      </p:sp>
      <p:sp>
        <p:nvSpPr>
          <p:cNvPr id="10" name="矩形 9"/>
          <p:cNvSpPr/>
          <p:nvPr/>
        </p:nvSpPr>
        <p:spPr>
          <a:xfrm>
            <a:off x="412561" y="338125"/>
            <a:ext cx="57600" cy="324000"/>
          </a:xfrm>
          <a:prstGeom prst="rect">
            <a:avLst/>
          </a:prstGeom>
          <a:gradFill>
            <a:gsLst>
              <a:gs pos="0">
                <a:srgbClr val="47BFFD"/>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HarmonyOS Sans SC" panose="00000500000000000000" charset="-122"/>
              <a:ea typeface="HarmonyOS Sans SC" panose="00000500000000000000" charset="-122"/>
              <a:cs typeface="HarmonyOS Sans SC" panose="00000500000000000000" charset="-122"/>
              <a:sym typeface="HarmonyOS Sans SC" panose="00000500000000000000" charset="-122"/>
            </a:endParaRPr>
          </a:p>
        </p:txBody>
      </p:sp>
      <p:sp>
        <p:nvSpPr>
          <p:cNvPr id="127" name="矩形 126"/>
          <p:cNvSpPr/>
          <p:nvPr/>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mn-cs"/>
            </a:endParaRPr>
          </a:p>
        </p:txBody>
      </p:sp>
      <p:sp>
        <p:nvSpPr>
          <p:cNvPr id="3" name="矩形 2"/>
          <p:cNvSpPr/>
          <p:nvPr/>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5" name="矩形 4"/>
          <p:cNvSpPr/>
          <p:nvPr/>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1"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38" name="矩形 37"/>
          <p:cNvSpPr/>
          <p:nvPr/>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mn-cs"/>
              <a:sym typeface="+mn-ea"/>
            </a:endParaRPr>
          </a:p>
        </p:txBody>
      </p:sp>
      <p:sp>
        <p:nvSpPr>
          <p:cNvPr id="43" name="矩形 42"/>
          <p:cNvSpPr/>
          <p:nvPr/>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mn-cs"/>
              <a:sym typeface="+mn-ea"/>
            </a:endParaRPr>
          </a:p>
        </p:txBody>
      </p:sp>
      <p:sp>
        <p:nvSpPr>
          <p:cNvPr id="44" name="矩形 43"/>
          <p:cNvSpPr/>
          <p:nvPr/>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45" name="矩形 44"/>
          <p:cNvSpPr/>
          <p:nvPr/>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46" name="矩形 45"/>
          <p:cNvSpPr/>
          <p:nvPr/>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1"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49" name="矩形 48"/>
          <p:cNvSpPr/>
          <p:nvPr/>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gradFill>
                <a:gsLst>
                  <a:gs pos="0">
                    <a:srgbClr val="1AC5D7"/>
                  </a:gs>
                  <a:gs pos="100000">
                    <a:srgbClr val="2CAFF1"/>
                  </a:gs>
                </a:gsLst>
                <a:lin ang="0" scaled="0"/>
              </a:gra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50" name="矩形 49"/>
          <p:cNvSpPr/>
          <p:nvPr/>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pic>
        <p:nvPicPr>
          <p:cNvPr id="16" name="图片 15"/>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412561" y="1303375"/>
            <a:ext cx="5987281" cy="4251250"/>
          </a:xfrm>
          <a:prstGeom prst="rect">
            <a:avLst/>
          </a:prstGeom>
        </p:spPr>
      </p:pic>
      <p:sp>
        <p:nvSpPr>
          <p:cNvPr id="17" name="文本框 16"/>
          <p:cNvSpPr txBox="1"/>
          <p:nvPr/>
        </p:nvSpPr>
        <p:spPr>
          <a:xfrm>
            <a:off x="6695772" y="1178422"/>
            <a:ext cx="4892720" cy="4943918"/>
          </a:xfrm>
          <a:prstGeom prst="rect">
            <a:avLst/>
          </a:prstGeom>
          <a:noFill/>
        </p:spPr>
        <p:txBody>
          <a:bodyPr wrap="square" rtlCol="0">
            <a:spAutoFit/>
          </a:bodyPr>
          <a:lstStyle/>
          <a:p>
            <a:pPr algn="just">
              <a:lnSpc>
                <a:spcPct val="150000"/>
              </a:lnSpc>
            </a:pPr>
            <a:r>
              <a:rPr lang="zh-CN" altLang="en-US" sz="1600" dirty="0">
                <a:solidFill>
                  <a:prstClr val="black">
                    <a:lumMod val="75000"/>
                    <a:lumOff val="25000"/>
                  </a:prstClr>
                </a:solidFill>
              </a:rPr>
              <a:t>可疑进程检查是识别和管理潜在恶意软件或未授权活动的重要组成部分。可以遵循以下步骤：</a:t>
            </a:r>
            <a:endParaRPr lang="en-US" altLang="zh-CN" sz="1600" dirty="0">
              <a:solidFill>
                <a:prstClr val="black">
                  <a:lumMod val="75000"/>
                  <a:lumOff val="25000"/>
                </a:prstClr>
              </a:solidFill>
            </a:endParaRPr>
          </a:p>
          <a:p>
            <a:pPr algn="just">
              <a:lnSpc>
                <a:spcPct val="150000"/>
              </a:lnSpc>
            </a:pPr>
            <a:endParaRPr lang="zh-CN" altLang="en-US" sz="1600" dirty="0">
              <a:solidFill>
                <a:prstClr val="black">
                  <a:lumMod val="75000"/>
                  <a:lumOff val="25000"/>
                </a:prstClr>
              </a:solidFill>
            </a:endParaRPr>
          </a:p>
          <a:p>
            <a:pPr algn="just">
              <a:lnSpc>
                <a:spcPct val="150000"/>
              </a:lnSpc>
            </a:pPr>
            <a:r>
              <a:rPr lang="en-US" altLang="zh-CN" b="1" dirty="0">
                <a:solidFill>
                  <a:srgbClr val="333F50"/>
                </a:solidFill>
              </a:rPr>
              <a:t>1</a:t>
            </a:r>
            <a:r>
              <a:rPr lang="zh-CN" altLang="en-US" b="1" dirty="0">
                <a:solidFill>
                  <a:srgbClr val="333F50"/>
                </a:solidFill>
              </a:rPr>
              <a:t>、使用任务管理器或系统监视工具</a:t>
            </a:r>
            <a:endParaRPr lang="zh-CN" altLang="en-US" b="1" dirty="0">
              <a:solidFill>
                <a:srgbClr val="333F50"/>
              </a:solidFill>
            </a:endParaRPr>
          </a:p>
          <a:p>
            <a:pPr algn="just">
              <a:lnSpc>
                <a:spcPct val="150000"/>
              </a:lnSpc>
            </a:pPr>
            <a:r>
              <a:rPr lang="zh-CN" altLang="en-US" sz="1600" dirty="0">
                <a:solidFill>
                  <a:prstClr val="black">
                    <a:lumMod val="75000"/>
                    <a:lumOff val="25000"/>
                  </a:prstClr>
                </a:solidFill>
              </a:rPr>
              <a:t>在</a:t>
            </a:r>
            <a:r>
              <a:rPr lang="en-US" altLang="zh-CN" sz="1600" dirty="0">
                <a:solidFill>
                  <a:prstClr val="black">
                    <a:lumMod val="75000"/>
                    <a:lumOff val="25000"/>
                  </a:prstClr>
                </a:solidFill>
              </a:rPr>
              <a:t>Windows</a:t>
            </a:r>
            <a:r>
              <a:rPr lang="zh-CN" altLang="en-US" sz="1600" dirty="0">
                <a:solidFill>
                  <a:prstClr val="black">
                    <a:lumMod val="75000"/>
                    <a:lumOff val="25000"/>
                  </a:prstClr>
                </a:solidFill>
              </a:rPr>
              <a:t>系统中，运维人员可以使用任务管理器（</a:t>
            </a:r>
            <a:r>
              <a:rPr lang="en-US" altLang="zh-CN" sz="1600" dirty="0">
                <a:solidFill>
                  <a:prstClr val="black">
                    <a:lumMod val="75000"/>
                    <a:lumOff val="25000"/>
                  </a:prstClr>
                </a:solidFill>
              </a:rPr>
              <a:t>Task Manager</a:t>
            </a:r>
            <a:r>
              <a:rPr lang="zh-CN" altLang="en-US" sz="1600" dirty="0">
                <a:solidFill>
                  <a:prstClr val="black">
                    <a:lumMod val="75000"/>
                    <a:lumOff val="25000"/>
                  </a:prstClr>
                </a:solidFill>
              </a:rPr>
              <a:t>）来查看当前运行的进程。在类</a:t>
            </a:r>
            <a:r>
              <a:rPr lang="en-US" altLang="zh-CN" sz="1600" dirty="0">
                <a:solidFill>
                  <a:prstClr val="black">
                    <a:lumMod val="75000"/>
                    <a:lumOff val="25000"/>
                  </a:prstClr>
                </a:solidFill>
              </a:rPr>
              <a:t>Unix</a:t>
            </a:r>
            <a:r>
              <a:rPr lang="zh-CN" altLang="en-US" sz="1600" dirty="0">
                <a:solidFill>
                  <a:prstClr val="black">
                    <a:lumMod val="75000"/>
                    <a:lumOff val="25000"/>
                  </a:prstClr>
                </a:solidFill>
              </a:rPr>
              <a:t>系统（如</a:t>
            </a:r>
            <a:r>
              <a:rPr lang="en-US" altLang="zh-CN" sz="1600" dirty="0">
                <a:solidFill>
                  <a:prstClr val="black">
                    <a:lumMod val="75000"/>
                    <a:lumOff val="25000"/>
                  </a:prstClr>
                </a:solidFill>
              </a:rPr>
              <a:t>Linux</a:t>
            </a:r>
            <a:r>
              <a:rPr lang="zh-CN" altLang="en-US" sz="1600" dirty="0">
                <a:solidFill>
                  <a:prstClr val="black">
                    <a:lumMod val="75000"/>
                    <a:lumOff val="25000"/>
                  </a:prstClr>
                </a:solidFill>
              </a:rPr>
              <a:t>）中，可以使用</a:t>
            </a:r>
            <a:r>
              <a:rPr lang="en-US" altLang="zh-CN" sz="1600" dirty="0">
                <a:solidFill>
                  <a:prstClr val="black">
                    <a:lumMod val="75000"/>
                    <a:lumOff val="25000"/>
                  </a:prstClr>
                </a:solidFill>
              </a:rPr>
              <a:t>top</a:t>
            </a:r>
            <a:r>
              <a:rPr lang="zh-CN" altLang="en-US" sz="1600" dirty="0">
                <a:solidFill>
                  <a:prstClr val="black">
                    <a:lumMod val="75000"/>
                    <a:lumOff val="25000"/>
                  </a:prstClr>
                </a:solidFill>
              </a:rPr>
              <a:t>、</a:t>
            </a:r>
            <a:r>
              <a:rPr lang="en-US" altLang="zh-CN" sz="1600" dirty="0" err="1">
                <a:solidFill>
                  <a:prstClr val="black">
                    <a:lumMod val="75000"/>
                    <a:lumOff val="25000"/>
                  </a:prstClr>
                </a:solidFill>
              </a:rPr>
              <a:t>htop</a:t>
            </a:r>
            <a:r>
              <a:rPr lang="zh-CN" altLang="en-US" sz="1600" dirty="0">
                <a:solidFill>
                  <a:prstClr val="black">
                    <a:lumMod val="75000"/>
                    <a:lumOff val="25000"/>
                  </a:prstClr>
                </a:solidFill>
              </a:rPr>
              <a:t>、</a:t>
            </a:r>
            <a:r>
              <a:rPr lang="en-US" altLang="zh-CN" sz="1600" dirty="0" err="1">
                <a:solidFill>
                  <a:prstClr val="black">
                    <a:lumMod val="75000"/>
                    <a:lumOff val="25000"/>
                  </a:prstClr>
                </a:solidFill>
              </a:rPr>
              <a:t>ps</a:t>
            </a:r>
            <a:r>
              <a:rPr lang="zh-CN" altLang="en-US" sz="1600" dirty="0">
                <a:solidFill>
                  <a:prstClr val="black">
                    <a:lumMod val="75000"/>
                    <a:lumOff val="25000"/>
                  </a:prstClr>
                </a:solidFill>
              </a:rPr>
              <a:t>、</a:t>
            </a:r>
            <a:r>
              <a:rPr lang="en-US" altLang="zh-CN" sz="1600" dirty="0" err="1">
                <a:solidFill>
                  <a:prstClr val="black">
                    <a:lumMod val="75000"/>
                    <a:lumOff val="25000"/>
                  </a:prstClr>
                </a:solidFill>
              </a:rPr>
              <a:t>pstree</a:t>
            </a:r>
            <a:r>
              <a:rPr lang="zh-CN" altLang="en-US" sz="1600" dirty="0">
                <a:solidFill>
                  <a:prstClr val="black">
                    <a:lumMod val="75000"/>
                    <a:lumOff val="25000"/>
                  </a:prstClr>
                </a:solidFill>
              </a:rPr>
              <a:t>等命令来查看进程信息。</a:t>
            </a:r>
            <a:endParaRPr lang="en-US" altLang="zh-CN" sz="1600" dirty="0">
              <a:solidFill>
                <a:prstClr val="black">
                  <a:lumMod val="75000"/>
                  <a:lumOff val="25000"/>
                </a:prstClr>
              </a:solidFill>
            </a:endParaRPr>
          </a:p>
          <a:p>
            <a:pPr algn="just">
              <a:lnSpc>
                <a:spcPct val="150000"/>
              </a:lnSpc>
            </a:pPr>
            <a:endParaRPr lang="en-US" altLang="zh-CN" sz="1600" dirty="0">
              <a:solidFill>
                <a:prstClr val="black">
                  <a:lumMod val="75000"/>
                  <a:lumOff val="25000"/>
                </a:prstClr>
              </a:solidFill>
            </a:endParaRPr>
          </a:p>
          <a:p>
            <a:pPr algn="just">
              <a:lnSpc>
                <a:spcPct val="150000"/>
              </a:lnSpc>
            </a:pPr>
            <a:r>
              <a:rPr lang="en-US" altLang="zh-CN" b="1" dirty="0">
                <a:solidFill>
                  <a:srgbClr val="333F50"/>
                </a:solidFill>
              </a:rPr>
              <a:t>2</a:t>
            </a:r>
            <a:r>
              <a:rPr lang="zh-CN" altLang="en-US" b="1" dirty="0">
                <a:solidFill>
                  <a:srgbClr val="333F50"/>
                </a:solidFill>
              </a:rPr>
              <a:t>、检查进程资源使用情况</a:t>
            </a:r>
            <a:endParaRPr lang="zh-CN" altLang="en-US" b="1" dirty="0">
              <a:solidFill>
                <a:srgbClr val="333F50"/>
              </a:solidFill>
            </a:endParaRPr>
          </a:p>
          <a:p>
            <a:pPr algn="just">
              <a:lnSpc>
                <a:spcPct val="150000"/>
              </a:lnSpc>
            </a:pPr>
            <a:r>
              <a:rPr lang="zh-CN" altLang="en-US" sz="1600" dirty="0">
                <a:solidFill>
                  <a:prstClr val="black">
                    <a:lumMod val="75000"/>
                    <a:lumOff val="25000"/>
                  </a:prstClr>
                </a:solidFill>
              </a:rPr>
              <a:t>关注</a:t>
            </a:r>
            <a:r>
              <a:rPr lang="en-US" altLang="zh-CN" sz="1600" dirty="0">
                <a:solidFill>
                  <a:prstClr val="black">
                    <a:lumMod val="75000"/>
                    <a:lumOff val="25000"/>
                  </a:prstClr>
                </a:solidFill>
              </a:rPr>
              <a:t>CPU</a:t>
            </a:r>
            <a:r>
              <a:rPr lang="zh-CN" altLang="en-US" sz="1600" dirty="0">
                <a:solidFill>
                  <a:prstClr val="black">
                    <a:lumMod val="75000"/>
                    <a:lumOff val="25000"/>
                  </a:prstClr>
                </a:solidFill>
              </a:rPr>
              <a:t>和内存使用异常高的进程，这可能是可疑活动的迹象。注意磁盘活动异常频繁的进程，这可能表明有进程在进行恶意读写操作。</a:t>
            </a:r>
            <a:endParaRPr lang="zh-CN" altLang="en-US" sz="1600" dirty="0">
              <a:solidFill>
                <a:prstClr val="black">
                  <a:lumMod val="75000"/>
                  <a:lumOff val="25000"/>
                </a:prstClr>
              </a:solidFill>
            </a:endParaRPr>
          </a:p>
        </p:txBody>
      </p:sp>
    </p:spTree>
    <p:custDataLst>
      <p:tags r:id="rId2"/>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568135" y="242875"/>
            <a:ext cx="4715383" cy="49149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600" b="1" i="0" u="none" strike="noStrike" kern="1200" cap="none" spc="0" normalizeH="0" noProof="0" dirty="0">
                <a:ln>
                  <a:noFill/>
                </a:ln>
                <a:solidFill>
                  <a:srgbClr val="0D0D0D"/>
                </a:solidFill>
                <a:effectLst/>
                <a:uLnTx/>
                <a:uFillTx/>
                <a:cs typeface="HarmonyOS Sans SC" panose="00000500000000000000" charset="-122"/>
                <a:sym typeface="HarmonyOS Sans SC" panose="00000500000000000000" charset="-122"/>
              </a:rPr>
              <a:t>数据加密检查</a:t>
            </a:r>
            <a:endParaRPr kumimoji="0" lang="zh-CN" altLang="en-US" sz="2600" b="1" i="0" u="none" strike="noStrike" kern="1200" cap="none" spc="0" normalizeH="0" noProof="0" dirty="0">
              <a:ln>
                <a:noFill/>
              </a:ln>
              <a:solidFill>
                <a:srgbClr val="0D0D0D"/>
              </a:solidFill>
              <a:effectLst/>
              <a:uLnTx/>
              <a:uFillTx/>
              <a:cs typeface="HarmonyOS Sans SC" panose="00000500000000000000" charset="-122"/>
              <a:sym typeface="HarmonyOS Sans SC" panose="00000500000000000000" charset="-122"/>
            </a:endParaRPr>
          </a:p>
        </p:txBody>
      </p:sp>
      <p:sp>
        <p:nvSpPr>
          <p:cNvPr id="10" name="矩形 9"/>
          <p:cNvSpPr/>
          <p:nvPr/>
        </p:nvSpPr>
        <p:spPr>
          <a:xfrm>
            <a:off x="412561" y="338125"/>
            <a:ext cx="57600" cy="324000"/>
          </a:xfrm>
          <a:prstGeom prst="rect">
            <a:avLst/>
          </a:prstGeom>
          <a:gradFill>
            <a:gsLst>
              <a:gs pos="0">
                <a:srgbClr val="47BFFD"/>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HarmonyOS Sans SC" panose="00000500000000000000" charset="-122"/>
              <a:ea typeface="HarmonyOS Sans SC" panose="00000500000000000000" charset="-122"/>
              <a:cs typeface="HarmonyOS Sans SC" panose="00000500000000000000" charset="-122"/>
              <a:sym typeface="HarmonyOS Sans SC" panose="00000500000000000000" charset="-122"/>
            </a:endParaRPr>
          </a:p>
        </p:txBody>
      </p:sp>
      <p:sp>
        <p:nvSpPr>
          <p:cNvPr id="127" name="矩形 126"/>
          <p:cNvSpPr/>
          <p:nvPr/>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mn-cs"/>
            </a:endParaRPr>
          </a:p>
        </p:txBody>
      </p:sp>
      <p:sp>
        <p:nvSpPr>
          <p:cNvPr id="3" name="矩形 2"/>
          <p:cNvSpPr/>
          <p:nvPr/>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5" name="矩形 4"/>
          <p:cNvSpPr/>
          <p:nvPr/>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1"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38" name="矩形 37"/>
          <p:cNvSpPr/>
          <p:nvPr/>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mn-cs"/>
              <a:sym typeface="+mn-ea"/>
            </a:endParaRPr>
          </a:p>
        </p:txBody>
      </p:sp>
      <p:sp>
        <p:nvSpPr>
          <p:cNvPr id="43" name="矩形 42"/>
          <p:cNvSpPr/>
          <p:nvPr/>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mn-cs"/>
              <a:sym typeface="+mn-ea"/>
            </a:endParaRPr>
          </a:p>
        </p:txBody>
      </p:sp>
      <p:sp>
        <p:nvSpPr>
          <p:cNvPr id="44" name="矩形 43"/>
          <p:cNvSpPr/>
          <p:nvPr/>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45" name="矩形 44"/>
          <p:cNvSpPr/>
          <p:nvPr/>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46" name="矩形 45"/>
          <p:cNvSpPr/>
          <p:nvPr/>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1"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49" name="矩形 48"/>
          <p:cNvSpPr/>
          <p:nvPr/>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gradFill>
                <a:gsLst>
                  <a:gs pos="0">
                    <a:srgbClr val="1AC5D7"/>
                  </a:gs>
                  <a:gs pos="100000">
                    <a:srgbClr val="2CAFF1"/>
                  </a:gs>
                </a:gsLst>
                <a:lin ang="0" scaled="0"/>
              </a:gra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50" name="矩形 49"/>
          <p:cNvSpPr/>
          <p:nvPr/>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pic>
        <p:nvPicPr>
          <p:cNvPr id="14" name="图片 13"/>
          <p:cNvPicPr>
            <a:picLocks noChangeAspect="1"/>
          </p:cNvPicPr>
          <p:nvPr/>
        </p:nvPicPr>
        <p:blipFill>
          <a:blip r:embed="rId1"/>
          <a:stretch>
            <a:fillRect/>
          </a:stretch>
        </p:blipFill>
        <p:spPr>
          <a:xfrm>
            <a:off x="5773928" y="2157903"/>
            <a:ext cx="5520173" cy="3137182"/>
          </a:xfrm>
          <a:prstGeom prst="rect">
            <a:avLst/>
          </a:prstGeom>
        </p:spPr>
      </p:pic>
      <p:sp>
        <p:nvSpPr>
          <p:cNvPr id="15" name="文本框 14"/>
          <p:cNvSpPr txBox="1"/>
          <p:nvPr/>
        </p:nvSpPr>
        <p:spPr>
          <a:xfrm>
            <a:off x="955957" y="865003"/>
            <a:ext cx="10268655" cy="4984750"/>
          </a:xfrm>
          <a:prstGeom prst="rect">
            <a:avLst/>
          </a:prstGeom>
          <a:noFill/>
        </p:spPr>
        <p:txBody>
          <a:bodyPr wrap="square" rtlCol="0">
            <a:spAutoFit/>
          </a:bodyPr>
          <a:lstStyle/>
          <a:p>
            <a:pPr algn="just">
              <a:lnSpc>
                <a:spcPct val="150000"/>
              </a:lnSpc>
            </a:pPr>
            <a:r>
              <a:rPr lang="zh-CN" altLang="en-US" sz="1600" dirty="0">
                <a:solidFill>
                  <a:prstClr val="black">
                    <a:lumMod val="75000"/>
                    <a:lumOff val="25000"/>
                  </a:prstClr>
                </a:solidFill>
              </a:rPr>
              <a:t>数据加密</a:t>
            </a:r>
            <a:r>
              <a:rPr lang="zh-CN" altLang="en-US" sz="1600" dirty="0">
                <a:solidFill>
                  <a:prstClr val="black">
                    <a:lumMod val="75000"/>
                    <a:lumOff val="25000"/>
                  </a:prstClr>
                </a:solidFill>
              </a:rPr>
              <a:t>检查是安全检查的一个重要方面，特别是对于保护敏感数据而言。以下是如何检查数据在不同场景下是否被加密的步骤：</a:t>
            </a:r>
            <a:endParaRPr lang="en-US" altLang="zh-CN" sz="1600" dirty="0">
              <a:solidFill>
                <a:prstClr val="black">
                  <a:lumMod val="75000"/>
                  <a:lumOff val="25000"/>
                </a:prstClr>
              </a:solidFill>
            </a:endParaRPr>
          </a:p>
          <a:p>
            <a:pPr algn="just">
              <a:lnSpc>
                <a:spcPct val="150000"/>
              </a:lnSpc>
            </a:pPr>
            <a:endParaRPr lang="en-US" altLang="zh-CN" sz="1600" dirty="0">
              <a:solidFill>
                <a:prstClr val="black">
                  <a:lumMod val="75000"/>
                  <a:lumOff val="25000"/>
                </a:prstClr>
              </a:solidFill>
            </a:endParaRPr>
          </a:p>
          <a:p>
            <a:pPr algn="just">
              <a:lnSpc>
                <a:spcPct val="150000"/>
              </a:lnSpc>
            </a:pPr>
            <a:r>
              <a:rPr lang="en-US" altLang="zh-CN" b="1" dirty="0">
                <a:solidFill>
                  <a:srgbClr val="333F50"/>
                </a:solidFill>
              </a:rPr>
              <a:t>1</a:t>
            </a:r>
            <a:r>
              <a:rPr lang="zh-CN" altLang="en-US" b="1" dirty="0">
                <a:solidFill>
                  <a:srgbClr val="333F50"/>
                </a:solidFill>
              </a:rPr>
              <a:t>、检查磁盘加密</a:t>
            </a:r>
            <a:endParaRPr lang="zh-CN" altLang="en-US" b="1" dirty="0">
              <a:solidFill>
                <a:srgbClr val="333F50"/>
              </a:solidFill>
            </a:endParaRPr>
          </a:p>
          <a:p>
            <a:pPr algn="just">
              <a:lnSpc>
                <a:spcPct val="150000"/>
              </a:lnSpc>
            </a:pPr>
            <a:r>
              <a:rPr lang="zh-CN" altLang="en-US" sz="1600" dirty="0">
                <a:solidFill>
                  <a:prstClr val="black">
                    <a:lumMod val="75000"/>
                    <a:lumOff val="25000"/>
                  </a:prstClr>
                </a:solidFill>
              </a:rPr>
              <a:t>对于物理服务器和个人电脑，检查是否启用</a:t>
            </a:r>
            <a:endParaRPr lang="en-US" altLang="zh-CN" sz="1600" dirty="0">
              <a:solidFill>
                <a:prstClr val="black">
                  <a:lumMod val="75000"/>
                  <a:lumOff val="25000"/>
                </a:prstClr>
              </a:solidFill>
            </a:endParaRPr>
          </a:p>
          <a:p>
            <a:pPr algn="just">
              <a:lnSpc>
                <a:spcPct val="150000"/>
              </a:lnSpc>
            </a:pPr>
            <a:r>
              <a:rPr lang="zh-CN" altLang="en-US" sz="1600" dirty="0">
                <a:solidFill>
                  <a:prstClr val="black">
                    <a:lumMod val="75000"/>
                    <a:lumOff val="25000"/>
                  </a:prstClr>
                </a:solidFill>
              </a:rPr>
              <a:t>了磁盘加密技术，如</a:t>
            </a:r>
            <a:r>
              <a:rPr lang="en-US" altLang="zh-CN" sz="1600" dirty="0">
                <a:solidFill>
                  <a:prstClr val="black">
                    <a:lumMod val="75000"/>
                    <a:lumOff val="25000"/>
                  </a:prstClr>
                </a:solidFill>
              </a:rPr>
              <a:t>BitLocker</a:t>
            </a:r>
            <a:r>
              <a:rPr lang="zh-CN" altLang="en-US" sz="1600" dirty="0">
                <a:solidFill>
                  <a:prstClr val="black">
                    <a:lumMod val="75000"/>
                    <a:lumOff val="25000"/>
                  </a:prstClr>
                </a:solidFill>
              </a:rPr>
              <a:t>（</a:t>
            </a:r>
            <a:r>
              <a:rPr lang="en-US" altLang="zh-CN" sz="1600" dirty="0">
                <a:solidFill>
                  <a:prstClr val="black">
                    <a:lumMod val="75000"/>
                    <a:lumOff val="25000"/>
                  </a:prstClr>
                </a:solidFill>
              </a:rPr>
              <a:t>Windows</a:t>
            </a:r>
            <a:r>
              <a:rPr lang="zh-CN" altLang="en-US" sz="1600" dirty="0">
                <a:solidFill>
                  <a:prstClr val="black">
                    <a:lumMod val="75000"/>
                    <a:lumOff val="25000"/>
                  </a:prstClr>
                </a:solidFill>
              </a:rPr>
              <a:t>）</a:t>
            </a:r>
            <a:endParaRPr lang="en-US" altLang="zh-CN" sz="1600" dirty="0">
              <a:solidFill>
                <a:prstClr val="black">
                  <a:lumMod val="75000"/>
                  <a:lumOff val="25000"/>
                </a:prstClr>
              </a:solidFill>
            </a:endParaRPr>
          </a:p>
          <a:p>
            <a:pPr algn="just">
              <a:lnSpc>
                <a:spcPct val="150000"/>
              </a:lnSpc>
            </a:pPr>
            <a:r>
              <a:rPr lang="zh-CN" altLang="en-US" sz="1600" dirty="0">
                <a:solidFill>
                  <a:prstClr val="black">
                    <a:lumMod val="75000"/>
                    <a:lumOff val="25000"/>
                  </a:prstClr>
                </a:solidFill>
              </a:rPr>
              <a:t>或</a:t>
            </a:r>
            <a:r>
              <a:rPr lang="en-US" altLang="zh-CN" sz="1600" dirty="0">
                <a:solidFill>
                  <a:prstClr val="black">
                    <a:lumMod val="75000"/>
                    <a:lumOff val="25000"/>
                  </a:prstClr>
                </a:solidFill>
              </a:rPr>
              <a:t>LVM</a:t>
            </a:r>
            <a:r>
              <a:rPr lang="zh-CN" altLang="en-US" sz="1600" dirty="0">
                <a:solidFill>
                  <a:prstClr val="black">
                    <a:lumMod val="75000"/>
                    <a:lumOff val="25000"/>
                  </a:prstClr>
                </a:solidFill>
              </a:rPr>
              <a:t>加密（</a:t>
            </a:r>
            <a:r>
              <a:rPr lang="en-US" altLang="zh-CN" sz="1600" dirty="0">
                <a:solidFill>
                  <a:prstClr val="black">
                    <a:lumMod val="75000"/>
                    <a:lumOff val="25000"/>
                  </a:prstClr>
                </a:solidFill>
              </a:rPr>
              <a:t>Linux</a:t>
            </a:r>
            <a:r>
              <a:rPr lang="zh-CN" altLang="en-US" sz="1600" dirty="0">
                <a:solidFill>
                  <a:prstClr val="black">
                    <a:lumMod val="75000"/>
                    <a:lumOff val="25000"/>
                  </a:prstClr>
                </a:solidFill>
              </a:rPr>
              <a:t>）。对于移动设备，检查是否</a:t>
            </a:r>
            <a:endParaRPr lang="en-US" altLang="zh-CN" sz="1600" dirty="0">
              <a:solidFill>
                <a:prstClr val="black">
                  <a:lumMod val="75000"/>
                  <a:lumOff val="25000"/>
                </a:prstClr>
              </a:solidFill>
            </a:endParaRPr>
          </a:p>
          <a:p>
            <a:pPr algn="just">
              <a:lnSpc>
                <a:spcPct val="150000"/>
              </a:lnSpc>
            </a:pPr>
            <a:r>
              <a:rPr lang="zh-CN" altLang="en-US" sz="1600" dirty="0">
                <a:solidFill>
                  <a:prstClr val="black">
                    <a:lumMod val="75000"/>
                    <a:lumOff val="25000"/>
                  </a:prstClr>
                </a:solidFill>
              </a:rPr>
              <a:t>启用了类似</a:t>
            </a:r>
            <a:r>
              <a:rPr lang="en-US" altLang="zh-CN" sz="1600" dirty="0">
                <a:solidFill>
                  <a:prstClr val="black">
                    <a:lumMod val="75000"/>
                    <a:lumOff val="25000"/>
                  </a:prstClr>
                </a:solidFill>
              </a:rPr>
              <a:t>iOS</a:t>
            </a:r>
            <a:r>
              <a:rPr lang="zh-CN" altLang="en-US" sz="1600" dirty="0">
                <a:solidFill>
                  <a:prstClr val="black">
                    <a:lumMod val="75000"/>
                    <a:lumOff val="25000"/>
                  </a:prstClr>
                </a:solidFill>
              </a:rPr>
              <a:t>的</a:t>
            </a:r>
            <a:r>
              <a:rPr lang="en-US" altLang="zh-CN" sz="1600" dirty="0" err="1">
                <a:solidFill>
                  <a:prstClr val="black">
                    <a:lumMod val="75000"/>
                    <a:lumOff val="25000"/>
                  </a:prstClr>
                </a:solidFill>
              </a:rPr>
              <a:t>FileVault</a:t>
            </a:r>
            <a:r>
              <a:rPr lang="zh-CN" altLang="en-US" sz="1600" dirty="0">
                <a:solidFill>
                  <a:prstClr val="black">
                    <a:lumMod val="75000"/>
                    <a:lumOff val="25000"/>
                  </a:prstClr>
                </a:solidFill>
              </a:rPr>
              <a:t>或</a:t>
            </a:r>
            <a:r>
              <a:rPr lang="en-US" altLang="zh-CN" sz="1600" dirty="0">
                <a:solidFill>
                  <a:prstClr val="black">
                    <a:lumMod val="75000"/>
                    <a:lumOff val="25000"/>
                  </a:prstClr>
                </a:solidFill>
              </a:rPr>
              <a:t>Android</a:t>
            </a:r>
            <a:r>
              <a:rPr lang="zh-CN" altLang="en-US" sz="1600" dirty="0">
                <a:solidFill>
                  <a:prstClr val="black">
                    <a:lumMod val="75000"/>
                    <a:lumOff val="25000"/>
                  </a:prstClr>
                </a:solidFill>
              </a:rPr>
              <a:t>的设备加密。</a:t>
            </a:r>
            <a:endParaRPr lang="en-US" altLang="zh-CN" sz="1600" dirty="0">
              <a:solidFill>
                <a:prstClr val="black">
                  <a:lumMod val="75000"/>
                  <a:lumOff val="25000"/>
                </a:prstClr>
              </a:solidFill>
            </a:endParaRPr>
          </a:p>
          <a:p>
            <a:pPr algn="just">
              <a:lnSpc>
                <a:spcPct val="150000"/>
              </a:lnSpc>
            </a:pPr>
            <a:endParaRPr lang="en-US" altLang="zh-CN" sz="1600" dirty="0">
              <a:solidFill>
                <a:prstClr val="black">
                  <a:lumMod val="75000"/>
                  <a:lumOff val="25000"/>
                </a:prstClr>
              </a:solidFill>
            </a:endParaRPr>
          </a:p>
          <a:p>
            <a:pPr algn="just">
              <a:lnSpc>
                <a:spcPct val="150000"/>
              </a:lnSpc>
            </a:pPr>
            <a:r>
              <a:rPr lang="en-US" altLang="zh-CN" b="1" dirty="0">
                <a:solidFill>
                  <a:srgbClr val="333F50"/>
                </a:solidFill>
              </a:rPr>
              <a:t>2</a:t>
            </a:r>
            <a:r>
              <a:rPr lang="zh-CN" altLang="en-US" b="1" dirty="0">
                <a:solidFill>
                  <a:srgbClr val="333F50"/>
                </a:solidFill>
              </a:rPr>
              <a:t>、数据库加密</a:t>
            </a:r>
            <a:endParaRPr lang="zh-CN" altLang="en-US" b="1" dirty="0">
              <a:solidFill>
                <a:srgbClr val="333F50"/>
              </a:solidFill>
            </a:endParaRPr>
          </a:p>
          <a:p>
            <a:pPr algn="just">
              <a:lnSpc>
                <a:spcPct val="150000"/>
              </a:lnSpc>
            </a:pPr>
            <a:r>
              <a:rPr lang="zh-CN" altLang="en-US" sz="1600" dirty="0">
                <a:solidFill>
                  <a:prstClr val="black">
                    <a:lumMod val="75000"/>
                    <a:lumOff val="25000"/>
                  </a:prstClr>
                </a:solidFill>
              </a:rPr>
              <a:t>确认数据库是否使用了透明数据加密（</a:t>
            </a:r>
            <a:r>
              <a:rPr lang="en-US" altLang="zh-CN" sz="1600" dirty="0">
                <a:solidFill>
                  <a:prstClr val="black">
                    <a:lumMod val="75000"/>
                    <a:lumOff val="25000"/>
                  </a:prstClr>
                </a:solidFill>
              </a:rPr>
              <a:t>TDE</a:t>
            </a:r>
            <a:r>
              <a:rPr lang="zh-CN" altLang="en-US" sz="1600" dirty="0">
                <a:solidFill>
                  <a:prstClr val="black">
                    <a:lumMod val="75000"/>
                    <a:lumOff val="25000"/>
                  </a:prstClr>
                </a:solidFill>
              </a:rPr>
              <a:t>）或</a:t>
            </a:r>
            <a:endParaRPr lang="en-US" altLang="zh-CN" sz="1600" dirty="0">
              <a:solidFill>
                <a:prstClr val="black">
                  <a:lumMod val="75000"/>
                  <a:lumOff val="25000"/>
                </a:prstClr>
              </a:solidFill>
            </a:endParaRPr>
          </a:p>
          <a:p>
            <a:pPr algn="just">
              <a:lnSpc>
                <a:spcPct val="150000"/>
              </a:lnSpc>
            </a:pPr>
            <a:r>
              <a:rPr lang="zh-CN" altLang="en-US" sz="1600" dirty="0">
                <a:solidFill>
                  <a:prstClr val="black">
                    <a:lumMod val="75000"/>
                    <a:lumOff val="25000"/>
                  </a:prstClr>
                </a:solidFill>
              </a:rPr>
              <a:t>列级加密等机制。审查数据库配置和管理控制台，</a:t>
            </a:r>
            <a:endParaRPr lang="en-US" altLang="zh-CN" sz="1600" dirty="0">
              <a:solidFill>
                <a:prstClr val="black">
                  <a:lumMod val="75000"/>
                  <a:lumOff val="25000"/>
                </a:prstClr>
              </a:solidFill>
            </a:endParaRPr>
          </a:p>
          <a:p>
            <a:pPr algn="just">
              <a:lnSpc>
                <a:spcPct val="150000"/>
              </a:lnSpc>
            </a:pPr>
            <a:r>
              <a:rPr lang="zh-CN" altLang="en-US" sz="1600" dirty="0">
                <a:solidFill>
                  <a:prstClr val="black">
                    <a:lumMod val="75000"/>
                    <a:lumOff val="25000"/>
                  </a:prstClr>
                </a:solidFill>
              </a:rPr>
              <a:t>以确认加密设置。</a:t>
            </a:r>
            <a:endParaRPr lang="zh-CN" altLang="en-US" sz="1600" dirty="0">
              <a:solidFill>
                <a:prstClr val="black">
                  <a:lumMod val="75000"/>
                  <a:lumOff val="25000"/>
                </a:prstClr>
              </a:solidFill>
            </a:endParaRPr>
          </a:p>
        </p:txBody>
      </p:sp>
    </p:spTree>
    <p:custDataLst>
      <p:tags r:id="rId2"/>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4"/>
          <p:cNvSpPr txBox="1"/>
          <p:nvPr/>
        </p:nvSpPr>
        <p:spPr>
          <a:xfrm>
            <a:off x="1630680" y="2233295"/>
            <a:ext cx="4203065" cy="1106805"/>
          </a:xfrm>
          <a:prstGeom prst="rect">
            <a:avLst/>
          </a:prstGeom>
          <a:noFill/>
        </p:spPr>
        <p:txBody>
          <a:bodyPr wrap="square" rtlCol="0">
            <a:spAutoFit/>
          </a:bodyPr>
          <a:lstStyle/>
          <a:p>
            <a:r>
              <a:rPr lang="en-US" sz="6600" b="1" dirty="0">
                <a:gradFill>
                  <a:gsLst>
                    <a:gs pos="0">
                      <a:srgbClr val="1BD7D5"/>
                    </a:gs>
                    <a:gs pos="88000">
                      <a:srgbClr val="14C6EC"/>
                    </a:gs>
                  </a:gsLst>
                  <a:lin ang="0" scaled="0"/>
                </a:gradFill>
                <a:latin typeface="HarmonyOS Sans SC" panose="00000500000000000000" charset="-122"/>
                <a:ea typeface="HarmonyOS Sans SC" panose="00000500000000000000" charset="-122"/>
                <a:cs typeface="HarmonyOS Sans" charset="0"/>
              </a:rPr>
              <a:t>PART 02</a:t>
            </a:r>
            <a:endParaRPr lang="en-US" sz="6600" b="1" dirty="0">
              <a:gradFill>
                <a:gsLst>
                  <a:gs pos="0">
                    <a:srgbClr val="1BD7D5"/>
                  </a:gs>
                  <a:gs pos="88000">
                    <a:srgbClr val="14C6EC"/>
                  </a:gs>
                </a:gsLst>
                <a:lin ang="0" scaled="0"/>
              </a:gradFill>
              <a:latin typeface="HarmonyOS Sans SC" panose="00000500000000000000" charset="-122"/>
              <a:ea typeface="HarmonyOS Sans SC" panose="00000500000000000000" charset="-122"/>
              <a:cs typeface="HarmonyOS Sans" charset="0"/>
            </a:endParaRPr>
          </a:p>
        </p:txBody>
      </p:sp>
      <p:sp>
        <p:nvSpPr>
          <p:cNvPr id="26" name="文本框 25"/>
          <p:cNvSpPr txBox="1"/>
          <p:nvPr/>
        </p:nvSpPr>
        <p:spPr>
          <a:xfrm>
            <a:off x="1630680" y="3368040"/>
            <a:ext cx="5411958" cy="768350"/>
          </a:xfrm>
          <a:prstGeom prst="rect">
            <a:avLst/>
          </a:prstGeom>
          <a:noFill/>
        </p:spPr>
        <p:txBody>
          <a:bodyPr wrap="square" rtlCol="0">
            <a:spAutoFit/>
          </a:bodyPr>
          <a:lstStyle/>
          <a:p>
            <a:r>
              <a:rPr lang="zh-CN" altLang="en-US" sz="4400" b="1" dirty="0">
                <a:solidFill>
                  <a:srgbClr val="1E4156"/>
                </a:solidFill>
                <a:latin typeface="HarmonyOS Sans SC" panose="00000500000000000000" charset="-122"/>
                <a:ea typeface="HarmonyOS Sans SC" panose="00000500000000000000" charset="-122"/>
                <a:cs typeface="HarmonyOS Sans" charset="0"/>
              </a:rPr>
              <a:t>数据验证双保障</a:t>
            </a:r>
            <a:endParaRPr lang="zh-CN" altLang="en-US" sz="4400" b="1" dirty="0">
              <a:solidFill>
                <a:srgbClr val="1E4156"/>
              </a:solidFill>
              <a:latin typeface="HarmonyOS Sans SC" panose="00000500000000000000" charset="-122"/>
              <a:ea typeface="HarmonyOS Sans SC" panose="00000500000000000000" charset="-122"/>
              <a:cs typeface="HarmonyOS Sans" charset="0"/>
            </a:endParaRPr>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flipH="1">
            <a:off x="2232978" y="1947545"/>
            <a:ext cx="7726045" cy="763270"/>
          </a:xfrm>
        </p:spPr>
        <p:txBody>
          <a:bodyPr/>
          <a:lstStyle/>
          <a:p>
            <a:pPr algn="ctr"/>
            <a:r>
              <a:rPr lang="zh-CN" altLang="en-US"/>
              <a:t>从检查到验证的必要过渡</a:t>
            </a:r>
            <a:endParaRPr lang="zh-CN" altLang="en-US"/>
          </a:p>
        </p:txBody>
      </p:sp>
      <p:sp>
        <p:nvSpPr>
          <p:cNvPr id="57" name="文本框 56"/>
          <p:cNvSpPr txBox="1"/>
          <p:nvPr>
            <p:custDataLst>
              <p:tags r:id="rId2"/>
            </p:custDataLst>
          </p:nvPr>
        </p:nvSpPr>
        <p:spPr>
          <a:xfrm flipH="1">
            <a:off x="2232978" y="2805430"/>
            <a:ext cx="7726045" cy="2173605"/>
          </a:xfrm>
          <a:prstGeom prst="rect">
            <a:avLst/>
          </a:prstGeom>
          <a:noFill/>
        </p:spPr>
        <p:txBody>
          <a:bodyPr wrap="square" lIns="0" tIns="0" rIns="0" bIns="0" rtlCol="0">
            <a:normAutofit/>
          </a:bodyPr>
          <a:lstStyle/>
          <a:p>
            <a:pPr indent="0" algn="ctr" fontAlgn="auto">
              <a:lnSpc>
                <a:spcPct val="140000"/>
              </a:lnSpc>
            </a:pPr>
            <a:r>
              <a:rPr lang="zh-CN" altLang="en-US" sz="2400" kern="0" dirty="0">
                <a:ln>
                  <a:noFill/>
                  <a:prstDash val="sysDot"/>
                </a:ln>
                <a:solidFill>
                  <a:schemeClr val="tx1">
                    <a:lumMod val="85000"/>
                    <a:lumOff val="15000"/>
                  </a:schemeClr>
                </a:solidFill>
                <a:latin typeface="+mn-ea"/>
                <a:sym typeface="+mn-ea"/>
              </a:rPr>
              <a:t>复工检查是安全重启的第一步，但仅完成检查并不足以确保数据的万无一失。系统性数据验证是连接检查与可靠决策的关键桥梁，旨在将潜在风险彻底排除。</a:t>
            </a:r>
            <a:endParaRPr lang="zh-CN" altLang="en-US" sz="2400" kern="0" dirty="0">
              <a:ln>
                <a:noFill/>
                <a:prstDash val="sysDot"/>
              </a:ln>
              <a:solidFill>
                <a:schemeClr val="tx1">
                  <a:lumMod val="85000"/>
                  <a:lumOff val="15000"/>
                </a:schemeClr>
              </a:solidFill>
              <a:latin typeface="+mn-ea"/>
              <a:sym typeface="+mn-ea"/>
            </a:endParaRPr>
          </a:p>
        </p:txBody>
      </p:sp>
      <p:sp>
        <p:nvSpPr>
          <p:cNvPr id="17" name="图形 15"/>
          <p:cNvSpPr/>
          <p:nvPr>
            <p:custDataLst>
              <p:tags r:id="rId3"/>
            </p:custDataLst>
          </p:nvPr>
        </p:nvSpPr>
        <p:spPr>
          <a:xfrm>
            <a:off x="1079500" y="1028065"/>
            <a:ext cx="1807845" cy="4803140"/>
          </a:xfrm>
          <a:custGeom>
            <a:avLst/>
            <a:gdLst>
              <a:gd name="connsiteX0" fmla="*/ 284321 w 284416"/>
              <a:gd name="connsiteY0" fmla="*/ 86574 h 687583"/>
              <a:gd name="connsiteX1" fmla="*/ 12478 w 284416"/>
              <a:gd name="connsiteY1" fmla="*/ 468 h 687583"/>
              <a:gd name="connsiteX2" fmla="*/ 0 w 284416"/>
              <a:gd name="connsiteY2" fmla="*/ 9612 h 687583"/>
              <a:gd name="connsiteX3" fmla="*/ 0 w 284416"/>
              <a:gd name="connsiteY3" fmla="*/ 677981 h 687583"/>
              <a:gd name="connsiteX4" fmla="*/ 12192 w 284416"/>
              <a:gd name="connsiteY4" fmla="*/ 687221 h 687583"/>
              <a:gd name="connsiteX5" fmla="*/ 284417 w 284416"/>
              <a:gd name="connsiteY5" fmla="*/ 612544 h 68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16" h="687583">
                <a:moveTo>
                  <a:pt x="284321" y="86574"/>
                </a:moveTo>
                <a:lnTo>
                  <a:pt x="12478" y="468"/>
                </a:lnTo>
                <a:cubicBezTo>
                  <a:pt x="6286" y="-1532"/>
                  <a:pt x="0" y="3135"/>
                  <a:pt x="0" y="9612"/>
                </a:cubicBezTo>
                <a:lnTo>
                  <a:pt x="0" y="677981"/>
                </a:lnTo>
                <a:cubicBezTo>
                  <a:pt x="0" y="684363"/>
                  <a:pt x="6001" y="688935"/>
                  <a:pt x="12192" y="687221"/>
                </a:cubicBezTo>
                <a:lnTo>
                  <a:pt x="284417" y="612544"/>
                </a:lnTo>
              </a:path>
            </a:pathLst>
          </a:custGeom>
          <a:noFill/>
          <a:ln w="38100" cap="flat">
            <a:gradFill>
              <a:gsLst>
                <a:gs pos="0">
                  <a:schemeClr val="accent1">
                    <a:alpha val="85000"/>
                  </a:schemeClr>
                </a:gs>
                <a:gs pos="100000">
                  <a:schemeClr val="accent1">
                    <a:lumMod val="60000"/>
                    <a:lumOff val="40000"/>
                    <a:alpha val="0"/>
                  </a:schemeClr>
                </a:gs>
              </a:gsLst>
              <a:lin ang="0" scaled="1"/>
            </a:grad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2" name="图形 15"/>
          <p:cNvSpPr/>
          <p:nvPr>
            <p:custDataLst>
              <p:tags r:id="rId4"/>
            </p:custDataLst>
          </p:nvPr>
        </p:nvSpPr>
        <p:spPr>
          <a:xfrm>
            <a:off x="1263650" y="1272540"/>
            <a:ext cx="1623695" cy="4315460"/>
          </a:xfrm>
          <a:custGeom>
            <a:avLst/>
            <a:gdLst>
              <a:gd name="connsiteX0" fmla="*/ 284321 w 284416"/>
              <a:gd name="connsiteY0" fmla="*/ 86574 h 687583"/>
              <a:gd name="connsiteX1" fmla="*/ 12478 w 284416"/>
              <a:gd name="connsiteY1" fmla="*/ 468 h 687583"/>
              <a:gd name="connsiteX2" fmla="*/ 0 w 284416"/>
              <a:gd name="connsiteY2" fmla="*/ 9612 h 687583"/>
              <a:gd name="connsiteX3" fmla="*/ 0 w 284416"/>
              <a:gd name="connsiteY3" fmla="*/ 677981 h 687583"/>
              <a:gd name="connsiteX4" fmla="*/ 12192 w 284416"/>
              <a:gd name="connsiteY4" fmla="*/ 687221 h 687583"/>
              <a:gd name="connsiteX5" fmla="*/ 284417 w 284416"/>
              <a:gd name="connsiteY5" fmla="*/ 612544 h 68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16" h="687583">
                <a:moveTo>
                  <a:pt x="284321" y="86574"/>
                </a:moveTo>
                <a:lnTo>
                  <a:pt x="12478" y="468"/>
                </a:lnTo>
                <a:cubicBezTo>
                  <a:pt x="6286" y="-1532"/>
                  <a:pt x="0" y="3135"/>
                  <a:pt x="0" y="9612"/>
                </a:cubicBezTo>
                <a:lnTo>
                  <a:pt x="0" y="677981"/>
                </a:lnTo>
                <a:cubicBezTo>
                  <a:pt x="0" y="684363"/>
                  <a:pt x="6001" y="688935"/>
                  <a:pt x="12192" y="687221"/>
                </a:cubicBezTo>
                <a:lnTo>
                  <a:pt x="284417" y="612544"/>
                </a:lnTo>
              </a:path>
            </a:pathLst>
          </a:custGeom>
          <a:noFill/>
          <a:ln w="25400" cap="flat">
            <a:gradFill>
              <a:gsLst>
                <a:gs pos="0">
                  <a:schemeClr val="accent1">
                    <a:alpha val="40000"/>
                  </a:schemeClr>
                </a:gs>
                <a:gs pos="100000">
                  <a:schemeClr val="accent1">
                    <a:lumMod val="60000"/>
                    <a:lumOff val="40000"/>
                    <a:alpha val="0"/>
                  </a:schemeClr>
                </a:gs>
              </a:gsLst>
              <a:lin ang="0" scaled="1"/>
            </a:grad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 name="图形 15"/>
          <p:cNvSpPr/>
          <p:nvPr>
            <p:custDataLst>
              <p:tags r:id="rId5"/>
            </p:custDataLst>
          </p:nvPr>
        </p:nvSpPr>
        <p:spPr>
          <a:xfrm flipH="1">
            <a:off x="9434830" y="1028065"/>
            <a:ext cx="1807845" cy="4803140"/>
          </a:xfrm>
          <a:custGeom>
            <a:avLst/>
            <a:gdLst>
              <a:gd name="connsiteX0" fmla="*/ 284321 w 284416"/>
              <a:gd name="connsiteY0" fmla="*/ 86574 h 687583"/>
              <a:gd name="connsiteX1" fmla="*/ 12478 w 284416"/>
              <a:gd name="connsiteY1" fmla="*/ 468 h 687583"/>
              <a:gd name="connsiteX2" fmla="*/ 0 w 284416"/>
              <a:gd name="connsiteY2" fmla="*/ 9612 h 687583"/>
              <a:gd name="connsiteX3" fmla="*/ 0 w 284416"/>
              <a:gd name="connsiteY3" fmla="*/ 677981 h 687583"/>
              <a:gd name="connsiteX4" fmla="*/ 12192 w 284416"/>
              <a:gd name="connsiteY4" fmla="*/ 687221 h 687583"/>
              <a:gd name="connsiteX5" fmla="*/ 284417 w 284416"/>
              <a:gd name="connsiteY5" fmla="*/ 612544 h 68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16" h="687583">
                <a:moveTo>
                  <a:pt x="284321" y="86574"/>
                </a:moveTo>
                <a:lnTo>
                  <a:pt x="12478" y="468"/>
                </a:lnTo>
                <a:cubicBezTo>
                  <a:pt x="6286" y="-1532"/>
                  <a:pt x="0" y="3135"/>
                  <a:pt x="0" y="9612"/>
                </a:cubicBezTo>
                <a:lnTo>
                  <a:pt x="0" y="677981"/>
                </a:lnTo>
                <a:cubicBezTo>
                  <a:pt x="0" y="684363"/>
                  <a:pt x="6001" y="688935"/>
                  <a:pt x="12192" y="687221"/>
                </a:cubicBezTo>
                <a:lnTo>
                  <a:pt x="284417" y="612544"/>
                </a:lnTo>
              </a:path>
            </a:pathLst>
          </a:custGeom>
          <a:noFill/>
          <a:ln w="38100" cap="flat">
            <a:gradFill>
              <a:gsLst>
                <a:gs pos="0">
                  <a:schemeClr val="accent1">
                    <a:alpha val="85000"/>
                  </a:schemeClr>
                </a:gs>
                <a:gs pos="100000">
                  <a:schemeClr val="accent1">
                    <a:lumMod val="60000"/>
                    <a:lumOff val="40000"/>
                    <a:alpha val="0"/>
                  </a:schemeClr>
                </a:gs>
              </a:gsLst>
              <a:lin ang="0" scaled="1"/>
            </a:grad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3" name="图形 15"/>
          <p:cNvSpPr/>
          <p:nvPr>
            <p:custDataLst>
              <p:tags r:id="rId6"/>
            </p:custDataLst>
          </p:nvPr>
        </p:nvSpPr>
        <p:spPr>
          <a:xfrm flipH="1">
            <a:off x="9434830" y="1272540"/>
            <a:ext cx="1623695" cy="4315460"/>
          </a:xfrm>
          <a:custGeom>
            <a:avLst/>
            <a:gdLst>
              <a:gd name="connsiteX0" fmla="*/ 284321 w 284416"/>
              <a:gd name="connsiteY0" fmla="*/ 86574 h 687583"/>
              <a:gd name="connsiteX1" fmla="*/ 12478 w 284416"/>
              <a:gd name="connsiteY1" fmla="*/ 468 h 687583"/>
              <a:gd name="connsiteX2" fmla="*/ 0 w 284416"/>
              <a:gd name="connsiteY2" fmla="*/ 9612 h 687583"/>
              <a:gd name="connsiteX3" fmla="*/ 0 w 284416"/>
              <a:gd name="connsiteY3" fmla="*/ 677981 h 687583"/>
              <a:gd name="connsiteX4" fmla="*/ 12192 w 284416"/>
              <a:gd name="connsiteY4" fmla="*/ 687221 h 687583"/>
              <a:gd name="connsiteX5" fmla="*/ 284417 w 284416"/>
              <a:gd name="connsiteY5" fmla="*/ 612544 h 68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16" h="687583">
                <a:moveTo>
                  <a:pt x="284321" y="86574"/>
                </a:moveTo>
                <a:lnTo>
                  <a:pt x="12478" y="468"/>
                </a:lnTo>
                <a:cubicBezTo>
                  <a:pt x="6286" y="-1532"/>
                  <a:pt x="0" y="3135"/>
                  <a:pt x="0" y="9612"/>
                </a:cubicBezTo>
                <a:lnTo>
                  <a:pt x="0" y="677981"/>
                </a:lnTo>
                <a:cubicBezTo>
                  <a:pt x="0" y="684363"/>
                  <a:pt x="6001" y="688935"/>
                  <a:pt x="12192" y="687221"/>
                </a:cubicBezTo>
                <a:lnTo>
                  <a:pt x="284417" y="612544"/>
                </a:lnTo>
              </a:path>
            </a:pathLst>
          </a:custGeom>
          <a:noFill/>
          <a:ln w="25400" cap="flat">
            <a:gradFill>
              <a:gsLst>
                <a:gs pos="0">
                  <a:schemeClr val="accent1">
                    <a:alpha val="40000"/>
                  </a:schemeClr>
                </a:gs>
                <a:gs pos="100000">
                  <a:schemeClr val="accent1">
                    <a:lumMod val="60000"/>
                    <a:lumOff val="40000"/>
                    <a:alpha val="0"/>
                  </a:schemeClr>
                </a:gs>
              </a:gsLst>
              <a:lin ang="0" scaled="1"/>
            </a:grad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 name="矩形 2"/>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HarmonyOS Sans" charset="0"/>
              <a:sym typeface="+mn-ea"/>
            </a:endParaRPr>
          </a:p>
        </p:txBody>
      </p:sp>
      <p:sp>
        <p:nvSpPr>
          <p:cNvPr id="5" name="文本框 4"/>
          <p:cNvSpPr txBox="1"/>
          <p:nvPr/>
        </p:nvSpPr>
        <p:spPr>
          <a:xfrm>
            <a:off x="740410" y="409575"/>
            <a:ext cx="6096000" cy="491490"/>
          </a:xfrm>
          <a:prstGeom prst="rect">
            <a:avLst/>
          </a:prstGeom>
          <a:noFill/>
        </p:spPr>
        <p:txBody>
          <a:bodyPr wrap="square" rtlCol="0" anchor="t">
            <a:spAutoFit/>
          </a:bodyPr>
          <a:p>
            <a:pPr lvl="0" algn="l">
              <a:buClrTx/>
              <a:buSzTx/>
              <a:buFontTx/>
            </a:pPr>
            <a:r>
              <a:rPr lang="zh-CN" altLang="en-US" sz="2600" b="1" dirty="0">
                <a:solidFill>
                  <a:srgbClr val="0D0D0D"/>
                </a:solidFill>
                <a:latin typeface="HarmonyOS Sans SC" panose="00000500000000000000" charset="-122"/>
                <a:ea typeface="HarmonyOS Sans SC" panose="00000500000000000000" charset="-122"/>
                <a:cs typeface="HarmonyOS Sans" charset="0"/>
                <a:sym typeface="+mn-ea"/>
              </a:rPr>
              <a:t>数据验证的</a:t>
            </a:r>
            <a:r>
              <a:rPr lang="zh-CN" altLang="en-US" sz="2600" b="1" dirty="0">
                <a:solidFill>
                  <a:srgbClr val="0D0D0D"/>
                </a:solidFill>
                <a:latin typeface="HarmonyOS Sans SC" panose="00000500000000000000" charset="-122"/>
                <a:ea typeface="HarmonyOS Sans SC" panose="00000500000000000000" charset="-122"/>
                <a:cs typeface="HarmonyOS Sans" charset="0"/>
                <a:sym typeface="+mn-ea"/>
              </a:rPr>
              <a:t>必要性</a:t>
            </a:r>
            <a:endParaRPr lang="zh-CN" altLang="en-US" sz="2600" b="1" dirty="0">
              <a:solidFill>
                <a:srgbClr val="0D0D0D"/>
              </a:solidFill>
              <a:latin typeface="HarmonyOS Sans SC" panose="00000500000000000000" charset="-122"/>
              <a:ea typeface="HarmonyOS Sans SC" panose="00000500000000000000" charset="-122"/>
              <a:cs typeface="HarmonyOS Sans" charset="0"/>
              <a:sym typeface="+mn-ea"/>
            </a:endParaRPr>
          </a:p>
        </p:txBody>
      </p:sp>
    </p:spTree>
    <p:custDataLst>
      <p:tags r:id="rId7"/>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 name="矩形 121"/>
          <p:cNvSpPr/>
          <p:nvPr>
            <p:custDataLst>
              <p:tags r:id="rId1"/>
            </p:custDataLst>
          </p:nvPr>
        </p:nvSpPr>
        <p:spPr>
          <a:xfrm>
            <a:off x="775335" y="1189355"/>
            <a:ext cx="10971530" cy="427990"/>
          </a:xfrm>
          <a:prstGeom prst="rect">
            <a:avLst/>
          </a:prstGeom>
          <a:noFill/>
        </p:spPr>
        <p:txBody>
          <a:bodyPr wrap="square" lIns="0" tIns="0" rIns="0" bIns="0" rtlCol="0" anchor="t" anchorCtr="0">
            <a:normAutofit/>
          </a:bodyPr>
          <a:lstStyle/>
          <a:p>
            <a:pPr indent="0" fontAlgn="auto">
              <a:lnSpc>
                <a:spcPct val="100000"/>
              </a:lnSpc>
              <a:spcBef>
                <a:spcPct val="0"/>
              </a:spcBef>
              <a:spcAft>
                <a:spcPct val="0"/>
              </a:spcAft>
            </a:pPr>
            <a:r>
              <a:rPr lang="zh-CN" altLang="en-US" sz="2400" b="1" dirty="0">
                <a:cs typeface="+mn-ea"/>
              </a:rPr>
              <a:t>确认备份数据在恢复后准确、完整且可用的核心过程</a:t>
            </a:r>
            <a:endParaRPr lang="zh-CN" altLang="en-US" sz="2400" b="1" dirty="0">
              <a:cs typeface="+mn-ea"/>
            </a:endParaRPr>
          </a:p>
        </p:txBody>
      </p:sp>
      <p:sp>
        <p:nvSpPr>
          <p:cNvPr id="2" name="任意多边形 1"/>
          <p:cNvSpPr/>
          <p:nvPr>
            <p:custDataLst>
              <p:tags r:id="rId2"/>
            </p:custDataLst>
          </p:nvPr>
        </p:nvSpPr>
        <p:spPr>
          <a:xfrm>
            <a:off x="8675342" y="5299075"/>
            <a:ext cx="3516658" cy="1560830"/>
          </a:xfrm>
          <a:custGeom>
            <a:avLst/>
            <a:gdLst/>
            <a:ahLst/>
            <a:cxnLst>
              <a:cxn ang="3">
                <a:pos x="hc" y="t"/>
              </a:cxn>
              <a:cxn ang="cd2">
                <a:pos x="l" y="vc"/>
              </a:cxn>
              <a:cxn ang="cd4">
                <a:pos x="hc" y="b"/>
              </a:cxn>
              <a:cxn ang="0">
                <a:pos x="r" y="vc"/>
              </a:cxn>
            </a:cxnLst>
            <a:rect l="l" t="t" r="r" b="b"/>
            <a:pathLst>
              <a:path w="5538" h="2458">
                <a:moveTo>
                  <a:pt x="5538" y="0"/>
                </a:moveTo>
                <a:lnTo>
                  <a:pt x="5538" y="2458"/>
                </a:lnTo>
                <a:lnTo>
                  <a:pt x="0" y="2458"/>
                </a:lnTo>
                <a:lnTo>
                  <a:pt x="3950" y="327"/>
                </a:lnTo>
                <a:lnTo>
                  <a:pt x="5538" y="0"/>
                </a:lnTo>
                <a:close/>
              </a:path>
            </a:pathLst>
          </a:custGeom>
          <a:gradFill>
            <a:gsLst>
              <a:gs pos="0">
                <a:schemeClr val="accent1">
                  <a:lumMod val="34000"/>
                  <a:lumOff val="66000"/>
                </a:schemeClr>
              </a:gs>
              <a:gs pos="50000">
                <a:schemeClr val="accent1">
                  <a:lumMod val="50000"/>
                  <a:lumOff val="50000"/>
                </a:schemeClr>
              </a:gs>
              <a:gs pos="100000">
                <a:schemeClr val="accent1"/>
              </a:gs>
            </a:gsLst>
            <a:lin ang="0" scaled="1"/>
          </a:gra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a:sym typeface="+mn-ea"/>
            </a:endParaRPr>
          </a:p>
        </p:txBody>
      </p:sp>
      <p:sp>
        <p:nvSpPr>
          <p:cNvPr id="3" name="任意多边形: 形状 127"/>
          <p:cNvSpPr/>
          <p:nvPr>
            <p:custDataLst>
              <p:tags r:id="rId3"/>
            </p:custDataLst>
          </p:nvPr>
        </p:nvSpPr>
        <p:spPr>
          <a:xfrm>
            <a:off x="9478010" y="3236595"/>
            <a:ext cx="890270" cy="799465"/>
          </a:xfrm>
          <a:custGeom>
            <a:avLst/>
            <a:gdLst>
              <a:gd name="connsiteX0" fmla="*/ 1402 w 1402"/>
              <a:gd name="connsiteY0" fmla="*/ 0 h 1259"/>
              <a:gd name="connsiteX1" fmla="*/ 1359 w 1402"/>
              <a:gd name="connsiteY1" fmla="*/ 1259 h 1259"/>
              <a:gd name="connsiteX2" fmla="*/ 0 w 1402"/>
              <a:gd name="connsiteY2" fmla="*/ 643 h 1259"/>
              <a:gd name="connsiteX3" fmla="*/ 1402 w 1402"/>
              <a:gd name="connsiteY3" fmla="*/ 0 h 1259"/>
            </a:gdLst>
            <a:ahLst/>
            <a:cxnLst>
              <a:cxn ang="0">
                <a:pos x="connsiteX0" y="connsiteY0"/>
              </a:cxn>
              <a:cxn ang="0">
                <a:pos x="connsiteX1" y="connsiteY1"/>
              </a:cxn>
              <a:cxn ang="0">
                <a:pos x="connsiteX2" y="connsiteY2"/>
              </a:cxn>
              <a:cxn ang="0">
                <a:pos x="connsiteX3" y="connsiteY3"/>
              </a:cxn>
            </a:cxnLst>
            <a:rect l="l" t="t" r="r" b="b"/>
            <a:pathLst>
              <a:path w="1402" h="1259">
                <a:moveTo>
                  <a:pt x="1402" y="0"/>
                </a:moveTo>
                <a:lnTo>
                  <a:pt x="1359" y="1259"/>
                </a:lnTo>
                <a:lnTo>
                  <a:pt x="0" y="643"/>
                </a:lnTo>
                <a:lnTo>
                  <a:pt x="1402" y="0"/>
                </a:lnTo>
                <a:close/>
              </a:path>
            </a:pathLst>
          </a:custGeom>
          <a:gradFill>
            <a:gsLst>
              <a:gs pos="0">
                <a:schemeClr val="accent1">
                  <a:lumMod val="34000"/>
                  <a:lumOff val="66000"/>
                </a:schemeClr>
              </a:gs>
              <a:gs pos="50000">
                <a:schemeClr val="accent1">
                  <a:lumMod val="50000"/>
                  <a:lumOff val="50000"/>
                </a:schemeClr>
              </a:gs>
              <a:gs pos="100000">
                <a:schemeClr val="accent1"/>
              </a:gs>
            </a:gsLst>
            <a:lin ang="0" scaled="1"/>
          </a:gra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a:sym typeface="+mn-ea"/>
            </a:endParaRPr>
          </a:p>
        </p:txBody>
      </p:sp>
      <p:sp>
        <p:nvSpPr>
          <p:cNvPr id="5" name="任意多边形: 形状 128"/>
          <p:cNvSpPr/>
          <p:nvPr>
            <p:custDataLst>
              <p:tags r:id="rId4"/>
            </p:custDataLst>
          </p:nvPr>
        </p:nvSpPr>
        <p:spPr>
          <a:xfrm>
            <a:off x="10370820" y="3101340"/>
            <a:ext cx="93980" cy="987425"/>
          </a:xfrm>
          <a:custGeom>
            <a:avLst/>
            <a:gdLst>
              <a:gd name="connsiteX0" fmla="*/ 64618 w 89840"/>
              <a:gd name="connsiteY0" fmla="*/ 138760 h 831722"/>
              <a:gd name="connsiteX1" fmla="*/ 0 w 89840"/>
              <a:gd name="connsiteY1" fmla="*/ 831723 h 831722"/>
              <a:gd name="connsiteX2" fmla="*/ 78410 w 89840"/>
              <a:gd name="connsiteY2" fmla="*/ 787527 h 831722"/>
              <a:gd name="connsiteX3" fmla="*/ 89840 w 89840"/>
              <a:gd name="connsiteY3" fmla="*/ 0 h 831722"/>
            </a:gdLst>
            <a:ahLst/>
            <a:cxnLst>
              <a:cxn ang="0">
                <a:pos x="connsiteX0" y="connsiteY0"/>
              </a:cxn>
              <a:cxn ang="0">
                <a:pos x="connsiteX1" y="connsiteY1"/>
              </a:cxn>
              <a:cxn ang="0">
                <a:pos x="connsiteX2" y="connsiteY2"/>
              </a:cxn>
              <a:cxn ang="0">
                <a:pos x="connsiteX3" y="connsiteY3"/>
              </a:cxn>
            </a:cxnLst>
            <a:rect l="l" t="t" r="r" b="b"/>
            <a:pathLst>
              <a:path w="89840" h="831722">
                <a:moveTo>
                  <a:pt x="64618" y="138760"/>
                </a:moveTo>
                <a:lnTo>
                  <a:pt x="0" y="831723"/>
                </a:lnTo>
                <a:lnTo>
                  <a:pt x="78410" y="787527"/>
                </a:lnTo>
                <a:lnTo>
                  <a:pt x="89840" y="0"/>
                </a:lnTo>
                <a:close/>
              </a:path>
            </a:pathLst>
          </a:custGeom>
          <a:gradFill>
            <a:gsLst>
              <a:gs pos="0">
                <a:schemeClr val="accent1">
                  <a:lumMod val="34000"/>
                  <a:lumOff val="66000"/>
                </a:schemeClr>
              </a:gs>
              <a:gs pos="50000">
                <a:schemeClr val="accent1">
                  <a:lumMod val="50000"/>
                  <a:lumOff val="50000"/>
                </a:schemeClr>
              </a:gs>
              <a:gs pos="100000">
                <a:schemeClr val="accent1"/>
              </a:gs>
            </a:gsLst>
            <a:lin ang="0" scaled="1"/>
          </a:gra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a:sym typeface="+mn-ea"/>
            </a:endParaRPr>
          </a:p>
        </p:txBody>
      </p:sp>
      <p:sp>
        <p:nvSpPr>
          <p:cNvPr id="7" name="任意多边形: 形状 129"/>
          <p:cNvSpPr/>
          <p:nvPr>
            <p:custDataLst>
              <p:tags r:id="rId5"/>
            </p:custDataLst>
          </p:nvPr>
        </p:nvSpPr>
        <p:spPr>
          <a:xfrm>
            <a:off x="10321925" y="3236595"/>
            <a:ext cx="116205" cy="799465"/>
          </a:xfrm>
          <a:custGeom>
            <a:avLst/>
            <a:gdLst>
              <a:gd name="connsiteX0" fmla="*/ 111023 w 111023"/>
              <a:gd name="connsiteY0" fmla="*/ 24689 h 673455"/>
              <a:gd name="connsiteX1" fmla="*/ 44196 w 111023"/>
              <a:gd name="connsiteY1" fmla="*/ 0 h 673455"/>
              <a:gd name="connsiteX2" fmla="*/ 0 w 111023"/>
              <a:gd name="connsiteY2" fmla="*/ 673456 h 673455"/>
              <a:gd name="connsiteX3" fmla="*/ 85572 w 111023"/>
              <a:gd name="connsiteY3" fmla="*/ 673456 h 673455"/>
            </a:gdLst>
            <a:ahLst/>
            <a:cxnLst>
              <a:cxn ang="0">
                <a:pos x="connsiteX0" y="connsiteY0"/>
              </a:cxn>
              <a:cxn ang="0">
                <a:pos x="connsiteX1" y="connsiteY1"/>
              </a:cxn>
              <a:cxn ang="0">
                <a:pos x="connsiteX2" y="connsiteY2"/>
              </a:cxn>
              <a:cxn ang="0">
                <a:pos x="connsiteX3" y="connsiteY3"/>
              </a:cxn>
            </a:cxnLst>
            <a:rect l="l" t="t" r="r" b="b"/>
            <a:pathLst>
              <a:path w="111023" h="673455">
                <a:moveTo>
                  <a:pt x="111023" y="24689"/>
                </a:moveTo>
                <a:lnTo>
                  <a:pt x="44196" y="0"/>
                </a:lnTo>
                <a:lnTo>
                  <a:pt x="0" y="673456"/>
                </a:lnTo>
                <a:lnTo>
                  <a:pt x="85572" y="673456"/>
                </a:lnTo>
                <a:close/>
              </a:path>
            </a:pathLst>
          </a:custGeom>
          <a:gradFill>
            <a:gsLst>
              <a:gs pos="0">
                <a:schemeClr val="accent1">
                  <a:lumMod val="34000"/>
                  <a:lumOff val="66000"/>
                </a:schemeClr>
              </a:gs>
              <a:gs pos="100000">
                <a:schemeClr val="accent1"/>
              </a:gs>
            </a:gsLst>
            <a:lin ang="15120000" scaled="1"/>
          </a:gradFill>
          <a:ln w="7620" cap="flat">
            <a:noFill/>
            <a:prstDash val="solid"/>
            <a:miter/>
          </a:ln>
        </p:spPr>
        <p:txBody>
          <a:bodyPr rot="0" spcFirstLastPara="0" vertOverflow="overflow" horzOverflow="overflow" vert="horz" wrap="square" lIns="91440" tIns="45720" rIns="91440" bIns="10795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a:sym typeface="+mn-ea"/>
            </a:endParaRPr>
          </a:p>
        </p:txBody>
      </p:sp>
      <p:sp>
        <p:nvSpPr>
          <p:cNvPr id="9" name="任意多边形: 形状 130"/>
          <p:cNvSpPr/>
          <p:nvPr>
            <p:custDataLst>
              <p:tags r:id="rId6"/>
            </p:custDataLst>
          </p:nvPr>
        </p:nvSpPr>
        <p:spPr>
          <a:xfrm>
            <a:off x="8348345" y="4658995"/>
            <a:ext cx="2542540" cy="1515745"/>
          </a:xfrm>
          <a:custGeom>
            <a:avLst/>
            <a:gdLst>
              <a:gd name="connsiteX0" fmla="*/ 419 w 4004"/>
              <a:gd name="connsiteY0" fmla="*/ 0 h 2387"/>
              <a:gd name="connsiteX1" fmla="*/ 0 w 4004"/>
              <a:gd name="connsiteY1" fmla="*/ 2387 h 2387"/>
              <a:gd name="connsiteX2" fmla="*/ 4004 w 4004"/>
              <a:gd name="connsiteY2" fmla="*/ 913 h 2387"/>
              <a:gd name="connsiteX3" fmla="*/ 419 w 4004"/>
              <a:gd name="connsiteY3" fmla="*/ 0 h 2387"/>
            </a:gdLst>
            <a:ahLst/>
            <a:cxnLst>
              <a:cxn ang="0">
                <a:pos x="connsiteX0" y="connsiteY0"/>
              </a:cxn>
              <a:cxn ang="0">
                <a:pos x="connsiteX1" y="connsiteY1"/>
              </a:cxn>
              <a:cxn ang="0">
                <a:pos x="connsiteX2" y="connsiteY2"/>
              </a:cxn>
              <a:cxn ang="0">
                <a:pos x="connsiteX3" y="connsiteY3"/>
              </a:cxn>
            </a:cxnLst>
            <a:rect l="l" t="t" r="r" b="b"/>
            <a:pathLst>
              <a:path w="4004" h="2387">
                <a:moveTo>
                  <a:pt x="419" y="0"/>
                </a:moveTo>
                <a:lnTo>
                  <a:pt x="0" y="2387"/>
                </a:lnTo>
                <a:lnTo>
                  <a:pt x="4004" y="913"/>
                </a:lnTo>
                <a:lnTo>
                  <a:pt x="419" y="0"/>
                </a:lnTo>
                <a:close/>
              </a:path>
            </a:pathLst>
          </a:custGeom>
          <a:gradFill>
            <a:gsLst>
              <a:gs pos="0">
                <a:schemeClr val="accent1">
                  <a:lumMod val="34000"/>
                  <a:lumOff val="66000"/>
                </a:schemeClr>
              </a:gs>
              <a:gs pos="50000">
                <a:schemeClr val="accent1">
                  <a:lumMod val="50000"/>
                  <a:lumOff val="50000"/>
                </a:schemeClr>
              </a:gs>
              <a:gs pos="100000">
                <a:schemeClr val="accent1"/>
              </a:gs>
            </a:gsLst>
            <a:lin ang="0" scaled="1"/>
          </a:gra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a:sym typeface="+mn-ea"/>
            </a:endParaRPr>
          </a:p>
        </p:txBody>
      </p:sp>
      <p:sp>
        <p:nvSpPr>
          <p:cNvPr id="10" name="任意多边形: 形状 131"/>
          <p:cNvSpPr/>
          <p:nvPr>
            <p:custDataLst>
              <p:tags r:id="rId7"/>
            </p:custDataLst>
          </p:nvPr>
        </p:nvSpPr>
        <p:spPr>
          <a:xfrm>
            <a:off x="9450705" y="4137025"/>
            <a:ext cx="2132330" cy="969010"/>
          </a:xfrm>
          <a:custGeom>
            <a:avLst/>
            <a:gdLst>
              <a:gd name="connsiteX0" fmla="*/ 2993 w 3358"/>
              <a:gd name="connsiteY0" fmla="*/ 0 h 1526"/>
              <a:gd name="connsiteX1" fmla="*/ 3358 w 3358"/>
              <a:gd name="connsiteY1" fmla="*/ 1526 h 1526"/>
              <a:gd name="connsiteX2" fmla="*/ 0 w 3358"/>
              <a:gd name="connsiteY2" fmla="*/ 761 h 1526"/>
              <a:gd name="connsiteX3" fmla="*/ 2993 w 3358"/>
              <a:gd name="connsiteY3" fmla="*/ 0 h 1526"/>
            </a:gdLst>
            <a:ahLst/>
            <a:cxnLst>
              <a:cxn ang="0">
                <a:pos x="connsiteX0" y="connsiteY0"/>
              </a:cxn>
              <a:cxn ang="0">
                <a:pos x="connsiteX1" y="connsiteY1"/>
              </a:cxn>
              <a:cxn ang="0">
                <a:pos x="connsiteX2" y="connsiteY2"/>
              </a:cxn>
              <a:cxn ang="0">
                <a:pos x="connsiteX3" y="connsiteY3"/>
              </a:cxn>
            </a:cxnLst>
            <a:rect l="l" t="t" r="r" b="b"/>
            <a:pathLst>
              <a:path w="3358" h="1526">
                <a:moveTo>
                  <a:pt x="2993" y="0"/>
                </a:moveTo>
                <a:lnTo>
                  <a:pt x="3358" y="1526"/>
                </a:lnTo>
                <a:lnTo>
                  <a:pt x="0" y="761"/>
                </a:lnTo>
                <a:lnTo>
                  <a:pt x="2993" y="0"/>
                </a:lnTo>
                <a:close/>
              </a:path>
            </a:pathLst>
          </a:custGeom>
          <a:gradFill>
            <a:gsLst>
              <a:gs pos="0">
                <a:schemeClr val="accent1">
                  <a:lumMod val="34000"/>
                  <a:lumOff val="66000"/>
                </a:schemeClr>
              </a:gs>
              <a:gs pos="50000">
                <a:schemeClr val="accent1">
                  <a:lumMod val="50000"/>
                  <a:lumOff val="50000"/>
                </a:schemeClr>
              </a:gs>
              <a:gs pos="100000">
                <a:schemeClr val="accent1"/>
              </a:gs>
            </a:gsLst>
            <a:lin ang="0" scaled="1"/>
          </a:gra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a:sym typeface="+mn-ea"/>
            </a:endParaRPr>
          </a:p>
        </p:txBody>
      </p:sp>
      <p:sp>
        <p:nvSpPr>
          <p:cNvPr id="15" name="任意多边形: 形状 133"/>
          <p:cNvSpPr/>
          <p:nvPr>
            <p:custDataLst>
              <p:tags r:id="rId8"/>
            </p:custDataLst>
          </p:nvPr>
        </p:nvSpPr>
        <p:spPr>
          <a:xfrm>
            <a:off x="8855710" y="3763010"/>
            <a:ext cx="1492250" cy="897890"/>
          </a:xfrm>
          <a:custGeom>
            <a:avLst/>
            <a:gdLst>
              <a:gd name="connsiteX0" fmla="*/ 166 w 2350"/>
              <a:gd name="connsiteY0" fmla="*/ 0 h 1414"/>
              <a:gd name="connsiteX1" fmla="*/ 0 w 2350"/>
              <a:gd name="connsiteY1" fmla="*/ 1414 h 1414"/>
              <a:gd name="connsiteX2" fmla="*/ 2350 w 2350"/>
              <a:gd name="connsiteY2" fmla="*/ 541 h 1414"/>
              <a:gd name="connsiteX3" fmla="*/ 166 w 2350"/>
              <a:gd name="connsiteY3" fmla="*/ 0 h 1414"/>
            </a:gdLst>
            <a:ahLst/>
            <a:cxnLst>
              <a:cxn ang="0">
                <a:pos x="connsiteX0" y="connsiteY0"/>
              </a:cxn>
              <a:cxn ang="0">
                <a:pos x="connsiteX1" y="connsiteY1"/>
              </a:cxn>
              <a:cxn ang="0">
                <a:pos x="connsiteX2" y="connsiteY2"/>
              </a:cxn>
              <a:cxn ang="0">
                <a:pos x="connsiteX3" y="connsiteY3"/>
              </a:cxn>
            </a:cxnLst>
            <a:rect l="l" t="t" r="r" b="b"/>
            <a:pathLst>
              <a:path w="2350" h="1414">
                <a:moveTo>
                  <a:pt x="166" y="0"/>
                </a:moveTo>
                <a:lnTo>
                  <a:pt x="0" y="1414"/>
                </a:lnTo>
                <a:lnTo>
                  <a:pt x="2350" y="541"/>
                </a:lnTo>
                <a:lnTo>
                  <a:pt x="166" y="0"/>
                </a:lnTo>
                <a:close/>
              </a:path>
            </a:pathLst>
          </a:custGeom>
          <a:gradFill>
            <a:gsLst>
              <a:gs pos="0">
                <a:schemeClr val="accent1">
                  <a:lumMod val="34000"/>
                  <a:lumOff val="66000"/>
                </a:schemeClr>
              </a:gs>
              <a:gs pos="50000">
                <a:schemeClr val="accent1">
                  <a:lumMod val="50000"/>
                  <a:lumOff val="50000"/>
                </a:schemeClr>
              </a:gs>
              <a:gs pos="100000">
                <a:schemeClr val="accent1"/>
              </a:gs>
            </a:gsLst>
            <a:lin ang="0" scaled="1"/>
          </a:gra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a:sym typeface="+mn-ea"/>
            </a:endParaRPr>
          </a:p>
        </p:txBody>
      </p:sp>
      <p:sp>
        <p:nvSpPr>
          <p:cNvPr id="16" name="任意多边形: 形状 134"/>
          <p:cNvSpPr/>
          <p:nvPr>
            <p:custDataLst>
              <p:tags r:id="rId9"/>
            </p:custDataLst>
          </p:nvPr>
        </p:nvSpPr>
        <p:spPr>
          <a:xfrm>
            <a:off x="10226040" y="3177540"/>
            <a:ext cx="41910" cy="40005"/>
          </a:xfrm>
          <a:custGeom>
            <a:avLst/>
            <a:gdLst>
              <a:gd name="connsiteX0" fmla="*/ 762 w 40005"/>
              <a:gd name="connsiteY0" fmla="*/ 0 h 33680"/>
              <a:gd name="connsiteX1" fmla="*/ 0 w 40005"/>
              <a:gd name="connsiteY1" fmla="*/ 33680 h 33680"/>
              <a:gd name="connsiteX2" fmla="*/ 40005 w 40005"/>
              <a:gd name="connsiteY2" fmla="*/ 13106 h 33680"/>
            </a:gdLst>
            <a:ahLst/>
            <a:cxnLst>
              <a:cxn ang="0">
                <a:pos x="connsiteX0" y="connsiteY0"/>
              </a:cxn>
              <a:cxn ang="0">
                <a:pos x="connsiteX1" y="connsiteY1"/>
              </a:cxn>
              <a:cxn ang="0">
                <a:pos x="connsiteX2" y="connsiteY2"/>
              </a:cxn>
            </a:cxnLst>
            <a:rect l="l" t="t" r="r" b="b"/>
            <a:pathLst>
              <a:path w="40005" h="33680">
                <a:moveTo>
                  <a:pt x="762" y="0"/>
                </a:moveTo>
                <a:lnTo>
                  <a:pt x="0" y="33680"/>
                </a:lnTo>
                <a:lnTo>
                  <a:pt x="40005" y="13106"/>
                </a:lnTo>
                <a:close/>
              </a:path>
            </a:pathLst>
          </a:custGeom>
          <a:gradFill>
            <a:gsLst>
              <a:gs pos="0">
                <a:schemeClr val="accent1">
                  <a:lumMod val="34000"/>
                  <a:lumOff val="66000"/>
                </a:schemeClr>
              </a:gs>
              <a:gs pos="50000">
                <a:schemeClr val="accent1">
                  <a:lumMod val="50000"/>
                  <a:lumOff val="50000"/>
                </a:schemeClr>
              </a:gs>
              <a:gs pos="100000">
                <a:schemeClr val="accent1"/>
              </a:gs>
            </a:gsLst>
            <a:lin ang="0" scaled="1"/>
          </a:gra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a:sym typeface="+mn-ea"/>
            </a:endParaRPr>
          </a:p>
        </p:txBody>
      </p:sp>
      <p:grpSp>
        <p:nvGrpSpPr>
          <p:cNvPr id="17" name="图形 124"/>
          <p:cNvGrpSpPr/>
          <p:nvPr>
            <p:custDataLst>
              <p:tags r:id="rId10"/>
            </p:custDataLst>
          </p:nvPr>
        </p:nvGrpSpPr>
        <p:grpSpPr>
          <a:xfrm>
            <a:off x="9955530" y="2370455"/>
            <a:ext cx="509270" cy="831215"/>
            <a:chOff x="6519138" y="1996124"/>
            <a:chExt cx="522155" cy="851931"/>
          </a:xfrm>
        </p:grpSpPr>
        <p:sp>
          <p:nvSpPr>
            <p:cNvPr id="18" name="任意多边形: 形状 137"/>
            <p:cNvSpPr/>
            <p:nvPr>
              <p:custDataLst>
                <p:tags r:id="rId11"/>
              </p:custDataLst>
            </p:nvPr>
          </p:nvSpPr>
          <p:spPr>
            <a:xfrm rot="-4999619">
              <a:off x="6563698" y="2420476"/>
              <a:ext cx="835816" cy="22402"/>
            </a:xfrm>
            <a:custGeom>
              <a:avLst/>
              <a:gdLst>
                <a:gd name="connsiteX0" fmla="*/ 0 w 835816"/>
                <a:gd name="connsiteY0" fmla="*/ 0 h 22402"/>
                <a:gd name="connsiteX1" fmla="*/ 835816 w 835816"/>
                <a:gd name="connsiteY1" fmla="*/ 0 h 22402"/>
                <a:gd name="connsiteX2" fmla="*/ 835816 w 835816"/>
                <a:gd name="connsiteY2" fmla="*/ 22402 h 22402"/>
                <a:gd name="connsiteX3" fmla="*/ 0 w 835816"/>
                <a:gd name="connsiteY3" fmla="*/ 22402 h 22402"/>
              </a:gdLst>
              <a:ahLst/>
              <a:cxnLst>
                <a:cxn ang="0">
                  <a:pos x="connsiteX0" y="connsiteY0"/>
                </a:cxn>
                <a:cxn ang="0">
                  <a:pos x="connsiteX1" y="connsiteY1"/>
                </a:cxn>
                <a:cxn ang="0">
                  <a:pos x="connsiteX2" y="connsiteY2"/>
                </a:cxn>
                <a:cxn ang="0">
                  <a:pos x="connsiteX3" y="connsiteY3"/>
                </a:cxn>
              </a:cxnLst>
              <a:rect l="l" t="t" r="r" b="b"/>
              <a:pathLst>
                <a:path w="835816" h="22402">
                  <a:moveTo>
                    <a:pt x="0" y="0"/>
                  </a:moveTo>
                  <a:lnTo>
                    <a:pt x="835816" y="0"/>
                  </a:lnTo>
                  <a:lnTo>
                    <a:pt x="835816" y="22402"/>
                  </a:lnTo>
                  <a:lnTo>
                    <a:pt x="0" y="22402"/>
                  </a:lnTo>
                  <a:close/>
                </a:path>
              </a:pathLst>
            </a:custGeom>
            <a:gradFill>
              <a:gsLst>
                <a:gs pos="0">
                  <a:schemeClr val="accent1">
                    <a:lumMod val="67000"/>
                  </a:schemeClr>
                </a:gs>
                <a:gs pos="100000">
                  <a:schemeClr val="accent1">
                    <a:lumMod val="55000"/>
                  </a:schemeClr>
                </a:gs>
              </a:gsLst>
              <a:lin ang="0" scaled="0"/>
            </a:gra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nvGrpSpPr>
            <p:cNvPr id="19" name="图形 124"/>
            <p:cNvGrpSpPr/>
            <p:nvPr/>
          </p:nvGrpSpPr>
          <p:grpSpPr>
            <a:xfrm>
              <a:off x="6519138" y="1996124"/>
              <a:ext cx="509473" cy="310762"/>
              <a:chOff x="6519138" y="1996124"/>
              <a:chExt cx="509473" cy="310762"/>
            </a:xfrm>
          </p:grpSpPr>
          <p:sp>
            <p:nvSpPr>
              <p:cNvPr id="20" name="任意多边形: 形状 139"/>
              <p:cNvSpPr/>
              <p:nvPr>
                <p:custDataLst>
                  <p:tags r:id="rId12"/>
                </p:custDataLst>
              </p:nvPr>
            </p:nvSpPr>
            <p:spPr>
              <a:xfrm>
                <a:off x="6519138" y="2087575"/>
                <a:ext cx="247040" cy="219312"/>
              </a:xfrm>
              <a:custGeom>
                <a:avLst/>
                <a:gdLst>
                  <a:gd name="connsiteX0" fmla="*/ 58445 w 247040"/>
                  <a:gd name="connsiteY0" fmla="*/ 44577 h 219312"/>
                  <a:gd name="connsiteX1" fmla="*/ 0 w 247040"/>
                  <a:gd name="connsiteY1" fmla="*/ 217551 h 219312"/>
                  <a:gd name="connsiteX2" fmla="*/ 203606 w 247040"/>
                  <a:gd name="connsiteY2" fmla="*/ 196901 h 219312"/>
                  <a:gd name="connsiteX3" fmla="*/ 203606 w 247040"/>
                  <a:gd name="connsiteY3" fmla="*/ 196901 h 219312"/>
                  <a:gd name="connsiteX4" fmla="*/ 216789 w 247040"/>
                  <a:gd name="connsiteY4" fmla="*/ 137084 h 219312"/>
                  <a:gd name="connsiteX5" fmla="*/ 216789 w 247040"/>
                  <a:gd name="connsiteY5" fmla="*/ 137084 h 219312"/>
                  <a:gd name="connsiteX6" fmla="*/ 247040 w 247040"/>
                  <a:gd name="connsiteY6" fmla="*/ 0 h 219312"/>
                  <a:gd name="connsiteX7" fmla="*/ 165125 w 247040"/>
                  <a:gd name="connsiteY7" fmla="*/ 31623 h 219312"/>
                  <a:gd name="connsiteX8" fmla="*/ 58445 w 247040"/>
                  <a:gd name="connsiteY8" fmla="*/ 44577 h 219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040" h="219312">
                    <a:moveTo>
                      <a:pt x="58445" y="44577"/>
                    </a:moveTo>
                    <a:lnTo>
                      <a:pt x="0" y="217551"/>
                    </a:lnTo>
                    <a:cubicBezTo>
                      <a:pt x="102184" y="226695"/>
                      <a:pt x="202463" y="197282"/>
                      <a:pt x="203606" y="196901"/>
                    </a:cubicBezTo>
                    <a:lnTo>
                      <a:pt x="203606" y="196901"/>
                    </a:lnTo>
                    <a:lnTo>
                      <a:pt x="216789" y="137084"/>
                    </a:lnTo>
                    <a:cubicBezTo>
                      <a:pt x="216789" y="137084"/>
                      <a:pt x="216789" y="137084"/>
                      <a:pt x="216789" y="137084"/>
                    </a:cubicBezTo>
                    <a:lnTo>
                      <a:pt x="247040" y="0"/>
                    </a:lnTo>
                    <a:cubicBezTo>
                      <a:pt x="220522" y="14554"/>
                      <a:pt x="192786" y="24689"/>
                      <a:pt x="165125" y="31623"/>
                    </a:cubicBezTo>
                    <a:cubicBezTo>
                      <a:pt x="128244" y="40843"/>
                      <a:pt x="91592" y="44272"/>
                      <a:pt x="58445" y="44577"/>
                    </a:cubicBezTo>
                    <a:close/>
                  </a:path>
                </a:pathLst>
              </a:custGeom>
              <a:solidFill>
                <a:schemeClr val="accent3"/>
              </a:soli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1" name="任意多边形: 形状 140"/>
              <p:cNvSpPr/>
              <p:nvPr>
                <p:custDataLst>
                  <p:tags r:id="rId13"/>
                </p:custDataLst>
              </p:nvPr>
            </p:nvSpPr>
            <p:spPr>
              <a:xfrm>
                <a:off x="6649745" y="2224659"/>
                <a:ext cx="86258" cy="59816"/>
              </a:xfrm>
              <a:custGeom>
                <a:avLst/>
                <a:gdLst>
                  <a:gd name="connsiteX0" fmla="*/ 0 w 86258"/>
                  <a:gd name="connsiteY0" fmla="*/ 40691 h 59816"/>
                  <a:gd name="connsiteX1" fmla="*/ 73076 w 86258"/>
                  <a:gd name="connsiteY1" fmla="*/ 59817 h 59816"/>
                  <a:gd name="connsiteX2" fmla="*/ 86258 w 86258"/>
                  <a:gd name="connsiteY2" fmla="*/ 0 h 59816"/>
                  <a:gd name="connsiteX3" fmla="*/ 0 w 86258"/>
                  <a:gd name="connsiteY3" fmla="*/ 40691 h 59816"/>
                </a:gdLst>
                <a:ahLst/>
                <a:cxnLst>
                  <a:cxn ang="0">
                    <a:pos x="connsiteX0" y="connsiteY0"/>
                  </a:cxn>
                  <a:cxn ang="0">
                    <a:pos x="connsiteX1" y="connsiteY1"/>
                  </a:cxn>
                  <a:cxn ang="0">
                    <a:pos x="connsiteX2" y="connsiteY2"/>
                  </a:cxn>
                  <a:cxn ang="0">
                    <a:pos x="connsiteX3" y="connsiteY3"/>
                  </a:cxn>
                </a:cxnLst>
                <a:rect l="l" t="t" r="r" b="b"/>
                <a:pathLst>
                  <a:path w="86258" h="59816">
                    <a:moveTo>
                      <a:pt x="0" y="40691"/>
                    </a:moveTo>
                    <a:cubicBezTo>
                      <a:pt x="0" y="40691"/>
                      <a:pt x="52807" y="57379"/>
                      <a:pt x="73076" y="59817"/>
                    </a:cubicBezTo>
                    <a:lnTo>
                      <a:pt x="86258" y="0"/>
                    </a:lnTo>
                    <a:cubicBezTo>
                      <a:pt x="86258" y="0"/>
                      <a:pt x="38253" y="2819"/>
                      <a:pt x="0" y="40691"/>
                    </a:cubicBezTo>
                    <a:close/>
                  </a:path>
                </a:pathLst>
              </a:custGeom>
              <a:solidFill>
                <a:schemeClr val="accent4"/>
              </a:soli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2" name="任意多边形: 形状 141"/>
              <p:cNvSpPr/>
              <p:nvPr>
                <p:custDataLst>
                  <p:tags r:id="rId14"/>
                </p:custDataLst>
              </p:nvPr>
            </p:nvSpPr>
            <p:spPr>
              <a:xfrm>
                <a:off x="6649745" y="1996124"/>
                <a:ext cx="378866" cy="269224"/>
              </a:xfrm>
              <a:custGeom>
                <a:avLst/>
                <a:gdLst>
                  <a:gd name="connsiteX0" fmla="*/ 357912 w 378866"/>
                  <a:gd name="connsiteY0" fmla="*/ 219771 h 269224"/>
                  <a:gd name="connsiteX1" fmla="*/ 0 w 378866"/>
                  <a:gd name="connsiteY1" fmla="*/ 269225 h 269224"/>
                  <a:gd name="connsiteX2" fmla="*/ 55778 w 378866"/>
                  <a:gd name="connsiteY2" fmla="*/ 33843 h 269224"/>
                  <a:gd name="connsiteX3" fmla="*/ 378867 w 378866"/>
                  <a:gd name="connsiteY3" fmla="*/ 22489 h 269224"/>
                  <a:gd name="connsiteX4" fmla="*/ 357912 w 378866"/>
                  <a:gd name="connsiteY4" fmla="*/ 219771 h 2692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8866" h="269224">
                    <a:moveTo>
                      <a:pt x="357912" y="219771"/>
                    </a:moveTo>
                    <a:cubicBezTo>
                      <a:pt x="357912" y="219771"/>
                      <a:pt x="111862" y="181138"/>
                      <a:pt x="0" y="269225"/>
                    </a:cubicBezTo>
                    <a:lnTo>
                      <a:pt x="55778" y="33843"/>
                    </a:lnTo>
                    <a:cubicBezTo>
                      <a:pt x="55778" y="33843"/>
                      <a:pt x="214656" y="-34051"/>
                      <a:pt x="378867" y="22489"/>
                    </a:cubicBezTo>
                    <a:lnTo>
                      <a:pt x="357912" y="219771"/>
                    </a:lnTo>
                    <a:close/>
                  </a:path>
                </a:pathLst>
              </a:custGeom>
              <a:gradFill>
                <a:gsLst>
                  <a:gs pos="0">
                    <a:schemeClr val="accent2"/>
                  </a:gs>
                  <a:gs pos="50000">
                    <a:schemeClr val="accent2"/>
                  </a:gs>
                  <a:gs pos="100000">
                    <a:schemeClr val="accent2"/>
                  </a:gs>
                </a:gsLst>
                <a:lin ang="11188271" scaled="1"/>
              </a:gra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sp>
        <p:nvSpPr>
          <p:cNvPr id="26" name="任意多边形 25"/>
          <p:cNvSpPr/>
          <p:nvPr>
            <p:custDataLst>
              <p:tags r:id="rId15"/>
            </p:custDataLst>
          </p:nvPr>
        </p:nvSpPr>
        <p:spPr>
          <a:xfrm>
            <a:off x="6494921" y="3101340"/>
            <a:ext cx="5697079" cy="3756660"/>
          </a:xfrm>
          <a:custGeom>
            <a:avLst/>
            <a:gdLst/>
            <a:ahLst/>
            <a:cxnLst>
              <a:cxn ang="3">
                <a:pos x="hc" y="t"/>
              </a:cxn>
              <a:cxn ang="cd2">
                <a:pos x="l" y="vc"/>
              </a:cxn>
              <a:cxn ang="cd4">
                <a:pos x="hc" y="b"/>
              </a:cxn>
              <a:cxn ang="0">
                <a:pos x="r" y="vc"/>
              </a:cxn>
            </a:cxnLst>
            <a:rect l="l" t="t" r="r" b="b"/>
            <a:pathLst>
              <a:path w="8972" h="5916">
                <a:moveTo>
                  <a:pt x="6251" y="0"/>
                </a:moveTo>
                <a:lnTo>
                  <a:pt x="6210" y="259"/>
                </a:lnTo>
                <a:lnTo>
                  <a:pt x="6100" y="213"/>
                </a:lnTo>
                <a:lnTo>
                  <a:pt x="4964" y="873"/>
                </a:lnTo>
                <a:lnTo>
                  <a:pt x="7643" y="1623"/>
                </a:lnTo>
                <a:lnTo>
                  <a:pt x="5557" y="2350"/>
                </a:lnTo>
                <a:lnTo>
                  <a:pt x="8972" y="3261"/>
                </a:lnTo>
                <a:lnTo>
                  <a:pt x="8972" y="3877"/>
                </a:lnTo>
                <a:lnTo>
                  <a:pt x="5648" y="5916"/>
                </a:lnTo>
                <a:lnTo>
                  <a:pt x="0" y="5916"/>
                </a:lnTo>
                <a:lnTo>
                  <a:pt x="6923" y="3366"/>
                </a:lnTo>
                <a:lnTo>
                  <a:pt x="3323" y="2453"/>
                </a:lnTo>
                <a:lnTo>
                  <a:pt x="5888" y="1643"/>
                </a:lnTo>
                <a:lnTo>
                  <a:pt x="3878" y="1028"/>
                </a:lnTo>
                <a:lnTo>
                  <a:pt x="5939" y="146"/>
                </a:lnTo>
                <a:lnTo>
                  <a:pt x="5877" y="120"/>
                </a:lnTo>
                <a:lnTo>
                  <a:pt x="6251" y="0"/>
                </a:lnTo>
                <a:close/>
              </a:path>
            </a:pathLst>
          </a:custGeom>
          <a:gradFill>
            <a:gsLst>
              <a:gs pos="0">
                <a:schemeClr val="accent1">
                  <a:alpha val="100000"/>
                  <a:lumMod val="0"/>
                  <a:lumOff val="100000"/>
                </a:schemeClr>
              </a:gs>
              <a:gs pos="50000">
                <a:schemeClr val="accent1">
                  <a:alpha val="100000"/>
                  <a:lumMod val="13000"/>
                  <a:lumOff val="87000"/>
                </a:schemeClr>
              </a:gs>
              <a:gs pos="100000">
                <a:schemeClr val="accent1">
                  <a:lumMod val="25000"/>
                  <a:lumOff val="75000"/>
                </a:schemeClr>
              </a:gs>
            </a:gsLst>
            <a:lin ang="17996653" scaled="1"/>
          </a:gradFill>
          <a:ln w="76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a:sym typeface="+mn-ea"/>
            </a:endParaRPr>
          </a:p>
        </p:txBody>
      </p:sp>
      <p:sp>
        <p:nvSpPr>
          <p:cNvPr id="8" name="边界"/>
          <p:cNvSpPr/>
          <p:nvPr>
            <p:custDataLst>
              <p:tags r:id="rId16"/>
            </p:custDataLst>
          </p:nvPr>
        </p:nvSpPr>
        <p:spPr>
          <a:xfrm>
            <a:off x="609600" y="2271395"/>
            <a:ext cx="7012940" cy="3985895"/>
          </a:xfrm>
          <a:prstGeom prst="rect">
            <a:avLst/>
          </a:prstGeom>
          <a:solidFill>
            <a:srgbClr val="FFFFFF">
              <a:alpha val="0"/>
            </a:srgbClr>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olidFill>
                <a:schemeClr val="lt1"/>
              </a:solidFill>
              <a:sym typeface="+mn-ea"/>
            </a:endParaRPr>
          </a:p>
        </p:txBody>
      </p:sp>
      <p:sp>
        <p:nvSpPr>
          <p:cNvPr id="12" name="文本框 39"/>
          <p:cNvSpPr txBox="1"/>
          <p:nvPr>
            <p:custDataLst>
              <p:tags r:id="rId17"/>
            </p:custDataLst>
          </p:nvPr>
        </p:nvSpPr>
        <p:spPr>
          <a:xfrm>
            <a:off x="1145540" y="2613025"/>
            <a:ext cx="6478270" cy="657225"/>
          </a:xfrm>
          <a:prstGeom prst="rect">
            <a:avLst/>
          </a:prstGeom>
          <a:noFill/>
        </p:spPr>
        <p:txBody>
          <a:bodyPr wrap="square" tIns="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just" fontAlgn="auto">
              <a:lnSpc>
                <a:spcPct val="140000"/>
              </a:lnSpc>
            </a:pPr>
            <a:r>
              <a:rPr lang="zh-CN" altLang="en-US" sz="1400" dirty="0">
                <a:solidFill>
                  <a:schemeClr val="tx1"/>
                </a:solidFill>
              </a:rPr>
              <a:t>通过逐一核对原始数据与恢复后数据中的关键标识字段，如</a:t>
            </a:r>
            <a:r>
              <a:rPr lang="en-US" altLang="zh-CN" sz="1400" dirty="0">
                <a:solidFill>
                  <a:schemeClr val="tx1"/>
                </a:solidFill>
              </a:rPr>
              <a:t>ID</a:t>
            </a:r>
            <a:r>
              <a:rPr lang="zh-CN" altLang="en-US" sz="1400" dirty="0">
                <a:solidFill>
                  <a:schemeClr val="tx1"/>
                </a:solidFill>
              </a:rPr>
              <a:t>、时间戳或唯一编码，确保数据在备份恢复过程中未发生错乱或丢失。</a:t>
            </a:r>
            <a:endParaRPr lang="zh-CN" altLang="en-US" sz="1400" dirty="0">
              <a:solidFill>
                <a:schemeClr val="tx1"/>
              </a:solidFill>
            </a:endParaRPr>
          </a:p>
        </p:txBody>
      </p:sp>
      <p:sp>
        <p:nvSpPr>
          <p:cNvPr id="13" name="文本框 36"/>
          <p:cNvSpPr txBox="1"/>
          <p:nvPr>
            <p:custDataLst>
              <p:tags r:id="rId18"/>
            </p:custDataLst>
          </p:nvPr>
        </p:nvSpPr>
        <p:spPr>
          <a:xfrm>
            <a:off x="1144905" y="2275840"/>
            <a:ext cx="6478270" cy="337185"/>
          </a:xfrm>
          <a:prstGeom prst="rect">
            <a:avLst/>
          </a:prstGeom>
          <a:noFill/>
        </p:spPr>
        <p:txBody>
          <a:bodyPr wrap="square" tIns="0" bIns="0" anchor="b"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b="1" dirty="0">
                <a:solidFill>
                  <a:schemeClr val="tx1"/>
                </a:solidFill>
              </a:rPr>
              <a:t>关键字段比对</a:t>
            </a:r>
            <a:endParaRPr lang="zh-CN" altLang="en-US" sz="1600" b="1" dirty="0">
              <a:solidFill>
                <a:schemeClr val="tx1"/>
              </a:solidFill>
            </a:endParaRPr>
          </a:p>
        </p:txBody>
      </p:sp>
      <p:sp>
        <p:nvSpPr>
          <p:cNvPr id="14" name="矩形: 对角圆角 18"/>
          <p:cNvSpPr/>
          <p:nvPr>
            <p:custDataLst>
              <p:tags r:id="rId19"/>
            </p:custDataLst>
          </p:nvPr>
        </p:nvSpPr>
        <p:spPr>
          <a:xfrm>
            <a:off x="610235" y="2445385"/>
            <a:ext cx="381635" cy="381635"/>
          </a:xfrm>
          <a:prstGeom prst="round2DiagRect">
            <a:avLst>
              <a:gd name="adj1" fmla="val 0"/>
              <a:gd name="adj2" fmla="val 24255"/>
            </a:avLst>
          </a:prstGeom>
          <a:gradFill flip="none" rotWithShape="1">
            <a:gsLst>
              <a:gs pos="0">
                <a:schemeClr val="accent1">
                  <a:lumMod val="60000"/>
                  <a:lumOff val="40000"/>
                  <a:alpha val="100000"/>
                </a:schemeClr>
              </a:gs>
              <a:gs pos="88000">
                <a:schemeClr val="accent1">
                  <a:alpha val="100000"/>
                </a:schemeClr>
              </a:gs>
            </a:gsLst>
            <a:path path="circle">
              <a:fillToRect l="100000" t="100000"/>
            </a:path>
            <a:tileRect r="-100000" b="-100000"/>
          </a:gradFill>
          <a:ln w="762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lt1"/>
              </a:solidFill>
            </a:endParaRPr>
          </a:p>
        </p:txBody>
      </p:sp>
      <p:pic>
        <p:nvPicPr>
          <p:cNvPr id="23" name="图片 15" descr="343439383331313b343532303033313bd3a6d3c3c9ccb3c7"/>
          <p:cNvPicPr>
            <a:picLocks noChangeAspect="1"/>
          </p:cNvPicPr>
          <p:nvPr>
            <p:custDataLst>
              <p:tags r:id="rId20"/>
            </p:custDataLst>
          </p:nvPr>
        </p:nvPicPr>
        <p:blipFill>
          <a:blip r:embed="rId21">
            <a:extLst>
              <a:ext uri="{96DAC541-7B7A-43D3-8B79-37D633B846F1}">
                <asvg:svgBlip xmlns:asvg="http://schemas.microsoft.com/office/drawing/2016/SVG/main" r:embed="rId22"/>
              </a:ext>
            </a:extLst>
          </a:blip>
          <a:stretch>
            <a:fillRect/>
          </a:stretch>
        </p:blipFill>
        <p:spPr>
          <a:xfrm>
            <a:off x="718185" y="2546985"/>
            <a:ext cx="178435" cy="178435"/>
          </a:xfrm>
          <a:prstGeom prst="rect">
            <a:avLst/>
          </a:prstGeom>
        </p:spPr>
      </p:pic>
      <p:sp>
        <p:nvSpPr>
          <p:cNvPr id="24" name="文本框 42"/>
          <p:cNvSpPr txBox="1"/>
          <p:nvPr>
            <p:custDataLst>
              <p:tags r:id="rId23"/>
            </p:custDataLst>
          </p:nvPr>
        </p:nvSpPr>
        <p:spPr>
          <a:xfrm>
            <a:off x="1149985" y="3271520"/>
            <a:ext cx="6474460" cy="337185"/>
          </a:xfrm>
          <a:prstGeom prst="rect">
            <a:avLst/>
          </a:prstGeom>
          <a:noFill/>
        </p:spPr>
        <p:txBody>
          <a:bodyPr wrap="square" tIns="0" bIns="0" anchor="b"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lnSpc>
                <a:spcPct val="130000"/>
              </a:lnSpc>
              <a:buClrTx/>
              <a:buSzTx/>
              <a:buFontTx/>
            </a:pPr>
            <a:r>
              <a:rPr lang="zh-CN" altLang="en-US" sz="1600" b="1" dirty="0">
                <a:solidFill>
                  <a:schemeClr val="tx1"/>
                </a:solidFill>
                <a:sym typeface="+mn-ea"/>
              </a:rPr>
              <a:t>逻辑关系校验</a:t>
            </a:r>
            <a:endParaRPr lang="zh-CN" altLang="en-US" sz="1600" b="1" dirty="0">
              <a:solidFill>
                <a:schemeClr val="tx1"/>
              </a:solidFill>
              <a:sym typeface="+mn-ea"/>
            </a:endParaRPr>
          </a:p>
        </p:txBody>
      </p:sp>
      <p:sp>
        <p:nvSpPr>
          <p:cNvPr id="25" name="文本框 49"/>
          <p:cNvSpPr txBox="1"/>
          <p:nvPr>
            <p:custDataLst>
              <p:tags r:id="rId24"/>
            </p:custDataLst>
          </p:nvPr>
        </p:nvSpPr>
        <p:spPr>
          <a:xfrm>
            <a:off x="1146175" y="3608705"/>
            <a:ext cx="6478270" cy="657225"/>
          </a:xfrm>
          <a:prstGeom prst="rect">
            <a:avLst/>
          </a:prstGeom>
          <a:noFill/>
        </p:spPr>
        <p:txBody>
          <a:bodyPr wrap="square" tIns="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just" fontAlgn="auto">
              <a:lnSpc>
                <a:spcPct val="140000"/>
              </a:lnSpc>
            </a:pPr>
            <a:r>
              <a:rPr lang="zh-CN" altLang="en-US" sz="1400" dirty="0">
                <a:solidFill>
                  <a:schemeClr val="tx1"/>
                </a:solidFill>
                <a:sym typeface="+mn-ea"/>
              </a:rPr>
              <a:t>检查主从表关联、外键约束及业务规则间的逻辑对应关系，确保恢复后的数据仍符合原有业务系统的运行要求。</a:t>
            </a:r>
            <a:endParaRPr lang="zh-CN" altLang="en-US" sz="1400" dirty="0">
              <a:solidFill>
                <a:schemeClr val="tx1"/>
              </a:solidFill>
              <a:sym typeface="+mn-ea"/>
            </a:endParaRPr>
          </a:p>
        </p:txBody>
      </p:sp>
      <p:sp>
        <p:nvSpPr>
          <p:cNvPr id="27" name="矩形: 对角圆角 18"/>
          <p:cNvSpPr/>
          <p:nvPr>
            <p:custDataLst>
              <p:tags r:id="rId25"/>
            </p:custDataLst>
          </p:nvPr>
        </p:nvSpPr>
        <p:spPr>
          <a:xfrm>
            <a:off x="610870" y="3445510"/>
            <a:ext cx="381635" cy="381635"/>
          </a:xfrm>
          <a:prstGeom prst="round2DiagRect">
            <a:avLst>
              <a:gd name="adj1" fmla="val 0"/>
              <a:gd name="adj2" fmla="val 24255"/>
            </a:avLst>
          </a:prstGeom>
          <a:gradFill flip="none" rotWithShape="1">
            <a:gsLst>
              <a:gs pos="0">
                <a:schemeClr val="accent2">
                  <a:lumMod val="60000"/>
                  <a:lumOff val="40000"/>
                  <a:alpha val="100000"/>
                </a:schemeClr>
              </a:gs>
              <a:gs pos="88000">
                <a:schemeClr val="accent2">
                  <a:alpha val="100000"/>
                </a:schemeClr>
              </a:gs>
            </a:gsLst>
            <a:path path="circle">
              <a:fillToRect l="100000" t="100000"/>
            </a:path>
            <a:tileRect r="-100000" b="-100000"/>
          </a:gradFill>
          <a:ln w="762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lt1"/>
              </a:solidFill>
            </a:endParaRPr>
          </a:p>
        </p:txBody>
      </p:sp>
      <p:pic>
        <p:nvPicPr>
          <p:cNvPr id="28" name="图片 16" descr="343439383331313b343532303033323bd3a6d3c3b9dcc0ed"/>
          <p:cNvPicPr>
            <a:picLocks noChangeAspect="1"/>
          </p:cNvPicPr>
          <p:nvPr>
            <p:custDataLst>
              <p:tags r:id="rId26"/>
            </p:custDataLst>
          </p:nvPr>
        </p:nvPicPr>
        <p:blipFill>
          <a:blip r:embed="rId27">
            <a:extLst>
              <a:ext uri="{96DAC541-7B7A-43D3-8B79-37D633B846F1}">
                <asvg:svgBlip xmlns:asvg="http://schemas.microsoft.com/office/drawing/2016/SVG/main" r:embed="rId28"/>
              </a:ext>
            </a:extLst>
          </a:blip>
          <a:stretch>
            <a:fillRect/>
          </a:stretch>
        </p:blipFill>
        <p:spPr>
          <a:xfrm>
            <a:off x="716280" y="3547110"/>
            <a:ext cx="178435" cy="178435"/>
          </a:xfrm>
          <a:prstGeom prst="rect">
            <a:avLst/>
          </a:prstGeom>
        </p:spPr>
      </p:pic>
      <p:sp>
        <p:nvSpPr>
          <p:cNvPr id="29" name="文本框 45"/>
          <p:cNvSpPr txBox="1"/>
          <p:nvPr>
            <p:custDataLst>
              <p:tags r:id="rId29"/>
            </p:custDataLst>
          </p:nvPr>
        </p:nvSpPr>
        <p:spPr>
          <a:xfrm>
            <a:off x="1146175" y="4267200"/>
            <a:ext cx="6478270" cy="337185"/>
          </a:xfrm>
          <a:prstGeom prst="rect">
            <a:avLst/>
          </a:prstGeom>
          <a:noFill/>
        </p:spPr>
        <p:txBody>
          <a:bodyPr wrap="square" tIns="0" bIns="0" anchor="b"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lnSpc>
                <a:spcPct val="130000"/>
              </a:lnSpc>
              <a:buClrTx/>
              <a:buSzTx/>
              <a:buFontTx/>
            </a:pPr>
            <a:r>
              <a:rPr lang="zh-CN" altLang="en-US" sz="1600" b="1" dirty="0">
                <a:solidFill>
                  <a:schemeClr val="tx1"/>
                </a:solidFill>
                <a:sym typeface="+mn-ea"/>
              </a:rPr>
              <a:t>记录数量验证</a:t>
            </a:r>
            <a:endParaRPr lang="zh-CN" altLang="en-US" sz="1600" b="1" dirty="0">
              <a:solidFill>
                <a:schemeClr val="tx1"/>
              </a:solidFill>
              <a:sym typeface="+mn-ea"/>
            </a:endParaRPr>
          </a:p>
        </p:txBody>
      </p:sp>
      <p:sp>
        <p:nvSpPr>
          <p:cNvPr id="30" name="文本框 48"/>
          <p:cNvSpPr txBox="1"/>
          <p:nvPr>
            <p:custDataLst>
              <p:tags r:id="rId30"/>
            </p:custDataLst>
          </p:nvPr>
        </p:nvSpPr>
        <p:spPr>
          <a:xfrm>
            <a:off x="1146810" y="4604385"/>
            <a:ext cx="6478270" cy="657225"/>
          </a:xfrm>
          <a:prstGeom prst="rect">
            <a:avLst/>
          </a:prstGeom>
          <a:noFill/>
        </p:spPr>
        <p:txBody>
          <a:bodyPr wrap="square" tIns="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just" fontAlgn="auto">
              <a:lnSpc>
                <a:spcPct val="140000"/>
              </a:lnSpc>
            </a:pPr>
            <a:r>
              <a:rPr lang="zh-CN" altLang="en-US" sz="1200" dirty="0">
                <a:solidFill>
                  <a:schemeClr val="tx1"/>
                </a:solidFill>
                <a:sym typeface="+mn-ea"/>
              </a:rPr>
              <a:t>统计并对比灾备前后数据表的总记录数，确认是否存在数据遗漏或冗余，保障数据集完整性与一致性。</a:t>
            </a:r>
            <a:endParaRPr lang="zh-CN" altLang="en-US" sz="1200" dirty="0">
              <a:solidFill>
                <a:schemeClr val="tx1"/>
              </a:solidFill>
              <a:sym typeface="+mn-ea"/>
            </a:endParaRPr>
          </a:p>
        </p:txBody>
      </p:sp>
      <p:sp>
        <p:nvSpPr>
          <p:cNvPr id="31" name="矩形: 对角圆角 18"/>
          <p:cNvSpPr/>
          <p:nvPr>
            <p:custDataLst>
              <p:tags r:id="rId31"/>
            </p:custDataLst>
          </p:nvPr>
        </p:nvSpPr>
        <p:spPr>
          <a:xfrm>
            <a:off x="611505" y="4445000"/>
            <a:ext cx="381635" cy="381635"/>
          </a:xfrm>
          <a:prstGeom prst="round2DiagRect">
            <a:avLst>
              <a:gd name="adj1" fmla="val 0"/>
              <a:gd name="adj2" fmla="val 24255"/>
            </a:avLst>
          </a:prstGeom>
          <a:gradFill flip="none" rotWithShape="1">
            <a:gsLst>
              <a:gs pos="0">
                <a:schemeClr val="accent3">
                  <a:lumMod val="60000"/>
                  <a:lumOff val="40000"/>
                  <a:alpha val="100000"/>
                </a:schemeClr>
              </a:gs>
              <a:gs pos="88000">
                <a:schemeClr val="accent3">
                  <a:alpha val="100000"/>
                </a:schemeClr>
              </a:gs>
            </a:gsLst>
            <a:path path="circle">
              <a:fillToRect l="100000" t="100000"/>
            </a:path>
            <a:tileRect r="-100000" b="-100000"/>
          </a:gradFill>
          <a:ln w="762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lt1"/>
              </a:solidFill>
            </a:endParaRPr>
          </a:p>
        </p:txBody>
      </p:sp>
      <p:pic>
        <p:nvPicPr>
          <p:cNvPr id="32" name="图片 3" descr="333639373138363b343435303739393bbbe1bcc6cafdbedd"/>
          <p:cNvPicPr>
            <a:picLocks noChangeAspect="1"/>
          </p:cNvPicPr>
          <p:nvPr>
            <p:custDataLst>
              <p:tags r:id="rId32"/>
            </p:custDataLst>
          </p:nvPr>
        </p:nvPicPr>
        <p:blipFill>
          <a:blip r:embed="rId33">
            <a:extLst>
              <a:ext uri="{96DAC541-7B7A-43D3-8B79-37D633B846F1}">
                <asvg:svgBlip xmlns:asvg="http://schemas.microsoft.com/office/drawing/2016/SVG/main" r:embed="rId34"/>
              </a:ext>
            </a:extLst>
          </a:blip>
          <a:stretch>
            <a:fillRect/>
          </a:stretch>
        </p:blipFill>
        <p:spPr>
          <a:xfrm>
            <a:off x="713105" y="4546600"/>
            <a:ext cx="179070" cy="179070"/>
          </a:xfrm>
          <a:prstGeom prst="rect">
            <a:avLst/>
          </a:prstGeom>
        </p:spPr>
      </p:pic>
      <p:sp>
        <p:nvSpPr>
          <p:cNvPr id="33" name="文本框 13"/>
          <p:cNvSpPr txBox="1"/>
          <p:nvPr>
            <p:custDataLst>
              <p:tags r:id="rId35"/>
            </p:custDataLst>
          </p:nvPr>
        </p:nvSpPr>
        <p:spPr>
          <a:xfrm>
            <a:off x="1146175" y="5262880"/>
            <a:ext cx="6478270" cy="337185"/>
          </a:xfrm>
          <a:prstGeom prst="rect">
            <a:avLst/>
          </a:prstGeom>
          <a:noFill/>
        </p:spPr>
        <p:txBody>
          <a:bodyPr wrap="square" tIns="0" bIns="0" anchor="b"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lnSpc>
                <a:spcPct val="130000"/>
              </a:lnSpc>
              <a:buClrTx/>
              <a:buSzTx/>
              <a:buFontTx/>
            </a:pPr>
            <a:r>
              <a:rPr lang="zh-CN" altLang="en-US" sz="1600" b="1" dirty="0">
                <a:solidFill>
                  <a:schemeClr val="tx1"/>
                </a:solidFill>
                <a:sym typeface="+mn-ea"/>
              </a:rPr>
              <a:t>数据内容抽样核查</a:t>
            </a:r>
            <a:endParaRPr lang="zh-CN" altLang="en-US" sz="1600" b="1" dirty="0">
              <a:solidFill>
                <a:schemeClr val="tx1"/>
              </a:solidFill>
              <a:sym typeface="+mn-ea"/>
            </a:endParaRPr>
          </a:p>
        </p:txBody>
      </p:sp>
      <p:sp>
        <p:nvSpPr>
          <p:cNvPr id="34" name="文本框 14"/>
          <p:cNvSpPr txBox="1"/>
          <p:nvPr>
            <p:custDataLst>
              <p:tags r:id="rId36"/>
            </p:custDataLst>
          </p:nvPr>
        </p:nvSpPr>
        <p:spPr>
          <a:xfrm>
            <a:off x="1146810" y="5600065"/>
            <a:ext cx="6478270" cy="657225"/>
          </a:xfrm>
          <a:prstGeom prst="rect">
            <a:avLst/>
          </a:prstGeom>
          <a:noFill/>
        </p:spPr>
        <p:txBody>
          <a:bodyPr wrap="square" tIns="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just" fontAlgn="auto">
              <a:lnSpc>
                <a:spcPct val="140000"/>
              </a:lnSpc>
            </a:pPr>
            <a:r>
              <a:rPr lang="zh-CN" altLang="en-US" sz="1200" dirty="0">
                <a:solidFill>
                  <a:schemeClr val="tx1"/>
                </a:solidFill>
              </a:rPr>
              <a:t>对恢复数据进行随机抽样，深入比对具体内容与原始数据的一致性，识别潜在的数据畸变或转换错误。</a:t>
            </a:r>
            <a:endParaRPr lang="zh-CN" altLang="en-US" sz="1200" dirty="0">
              <a:solidFill>
                <a:schemeClr val="tx1"/>
              </a:solidFill>
            </a:endParaRPr>
          </a:p>
        </p:txBody>
      </p:sp>
      <p:sp>
        <p:nvSpPr>
          <p:cNvPr id="35" name="矩形: 对角圆角 18"/>
          <p:cNvSpPr/>
          <p:nvPr>
            <p:custDataLst>
              <p:tags r:id="rId37"/>
            </p:custDataLst>
          </p:nvPr>
        </p:nvSpPr>
        <p:spPr>
          <a:xfrm>
            <a:off x="611505" y="5440680"/>
            <a:ext cx="381635" cy="381635"/>
          </a:xfrm>
          <a:prstGeom prst="round2DiagRect">
            <a:avLst>
              <a:gd name="adj1" fmla="val 0"/>
              <a:gd name="adj2" fmla="val 24255"/>
            </a:avLst>
          </a:prstGeom>
          <a:gradFill flip="none" rotWithShape="1">
            <a:gsLst>
              <a:gs pos="0">
                <a:schemeClr val="accent4">
                  <a:lumMod val="60000"/>
                  <a:lumOff val="40000"/>
                  <a:alpha val="100000"/>
                </a:schemeClr>
              </a:gs>
              <a:gs pos="88000">
                <a:schemeClr val="accent4">
                  <a:alpha val="100000"/>
                </a:schemeClr>
              </a:gs>
            </a:gsLst>
            <a:path path="circle">
              <a:fillToRect l="100000" t="100000"/>
            </a:path>
            <a:tileRect r="-100000" b="-100000"/>
          </a:gradFill>
          <a:ln w="762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lt1"/>
              </a:solidFill>
            </a:endParaRPr>
          </a:p>
        </p:txBody>
      </p:sp>
      <p:pic>
        <p:nvPicPr>
          <p:cNvPr id="36" name="图片 18" descr="343439383331313b343532303032333bc6f3d2b5bcf2bde9"/>
          <p:cNvPicPr>
            <a:picLocks noChangeAspect="1"/>
          </p:cNvPicPr>
          <p:nvPr>
            <p:custDataLst>
              <p:tags r:id="rId38"/>
            </p:custDataLst>
          </p:nvPr>
        </p:nvPicPr>
        <p:blipFill>
          <a:blip r:embed="rId39">
            <a:extLst>
              <a:ext uri="{96DAC541-7B7A-43D3-8B79-37D633B846F1}">
                <asvg:svgBlip xmlns:asvg="http://schemas.microsoft.com/office/drawing/2016/SVG/main" r:embed="rId40"/>
              </a:ext>
            </a:extLst>
          </a:blip>
          <a:stretch>
            <a:fillRect/>
          </a:stretch>
        </p:blipFill>
        <p:spPr>
          <a:xfrm>
            <a:off x="711835" y="5546725"/>
            <a:ext cx="180000" cy="180000"/>
          </a:xfrm>
          <a:prstGeom prst="rect">
            <a:avLst/>
          </a:prstGeom>
        </p:spPr>
      </p:pic>
      <p:sp>
        <p:nvSpPr>
          <p:cNvPr id="6" name="矩形 5"/>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HarmonyOS Sans" charset="0"/>
              <a:sym typeface="+mn-ea"/>
            </a:endParaRPr>
          </a:p>
        </p:txBody>
      </p:sp>
      <p:sp>
        <p:nvSpPr>
          <p:cNvPr id="11" name="Title"/>
          <p:cNvSpPr>
            <a:spLocks noGrp="1"/>
          </p:cNvSpPr>
          <p:nvPr/>
        </p:nvSpPr>
        <p:spPr>
          <a:xfrm>
            <a:off x="775335" y="328295"/>
            <a:ext cx="10968990" cy="705485"/>
          </a:xfrm>
          <a:prstGeom prst="rect">
            <a:avLst/>
          </a:prstGeom>
        </p:spPr>
        <p:txBody>
          <a:bodyPr vert="horz" lIns="90170" tIns="46990" rIns="90170" bIns="46990" rtlCol="0" anchor="ctr" anchorCtr="0">
            <a:normAutofit/>
          </a:bodyPr>
          <a:lstStyle>
            <a:lvl1pPr algn="l" defTabSz="914400" rtl="0" eaLnBrk="1" fontAlgn="auto" latinLnBrk="0" hangingPunct="1">
              <a:lnSpc>
                <a:spcPct val="100000"/>
              </a:lnSpc>
              <a:spcBef>
                <a:spcPct val="0"/>
              </a:spcBef>
              <a:buNone/>
              <a:defRPr sz="3600" b="0" u="none" strike="noStrike" kern="1200" cap="none" spc="300" normalizeH="0" baseline="0">
                <a:solidFill>
                  <a:schemeClr val="tx1">
                    <a:lumMod val="85000"/>
                    <a:lumOff val="15000"/>
                  </a:schemeClr>
                </a:solidFill>
                <a:uFillTx/>
                <a:latin typeface="HarmonyOS Sans" charset="0"/>
                <a:ea typeface="HarmonyOS Sans" charset="0"/>
                <a:cs typeface="HarmonyOS Sans" charset="0"/>
              </a:defRPr>
            </a:lvl1pPr>
          </a:lstStyle>
          <a:p>
            <a:r>
              <a:rPr lang="zh-CN" altLang="en-US" sz="2600" b="1" dirty="0"/>
              <a:t>什么是数据</a:t>
            </a:r>
            <a:r>
              <a:rPr lang="zh-CN" altLang="en-US" sz="2600" b="1" dirty="0"/>
              <a:t>验证</a:t>
            </a:r>
            <a:endParaRPr lang="zh-CN" altLang="en-US" sz="2600" b="1" dirty="0"/>
          </a:p>
        </p:txBody>
      </p:sp>
    </p:spTree>
    <p:custDataLst>
      <p:tags r:id="rId4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38200" y="433070"/>
            <a:ext cx="4979126" cy="491490"/>
          </a:xfrm>
          <a:prstGeom prst="rect">
            <a:avLst/>
          </a:prstGeom>
          <a:noFill/>
        </p:spPr>
        <p:txBody>
          <a:bodyPr wrap="square" rtlCol="0">
            <a:spAutoFit/>
          </a:bodyPr>
          <a:lstStyle/>
          <a:p>
            <a:pPr lvl="0" algn="l">
              <a:buClrTx/>
              <a:buSzTx/>
              <a:buFontTx/>
            </a:pPr>
            <a:r>
              <a:rPr lang="zh-CN" altLang="en-US" sz="2600" b="1" dirty="0">
                <a:solidFill>
                  <a:srgbClr val="0D0D0D"/>
                </a:solidFill>
                <a:latin typeface="HarmonyOS Sans SC" panose="00000500000000000000" charset="-122"/>
                <a:ea typeface="HarmonyOS Sans SC" panose="00000500000000000000" charset="-122"/>
                <a:cs typeface="HarmonyOS Sans" charset="0"/>
                <a:sym typeface="+mn-ea"/>
              </a:rPr>
              <a:t>验证</a:t>
            </a:r>
            <a:r>
              <a:rPr lang="en-US" altLang="zh-CN" sz="2600" b="1" dirty="0">
                <a:solidFill>
                  <a:srgbClr val="0D0D0D"/>
                </a:solidFill>
                <a:latin typeface="HarmonyOS Sans SC" panose="00000500000000000000" charset="-122"/>
                <a:ea typeface="HarmonyOS Sans SC" panose="00000500000000000000" charset="-122"/>
                <a:cs typeface="HarmonyOS Sans" charset="0"/>
                <a:sym typeface="+mn-ea"/>
              </a:rPr>
              <a:t>-</a:t>
            </a:r>
            <a:r>
              <a:rPr lang="zh-CN" altLang="en-US" sz="2600" b="1" dirty="0">
                <a:solidFill>
                  <a:srgbClr val="0D0D0D"/>
                </a:solidFill>
                <a:latin typeface="HarmonyOS Sans SC" panose="00000500000000000000" charset="-122"/>
                <a:ea typeface="HarmonyOS Sans SC" panose="00000500000000000000" charset="-122"/>
                <a:cs typeface="HarmonyOS Sans" charset="0"/>
                <a:sym typeface="+mn-ea"/>
              </a:rPr>
              <a:t>复工后</a:t>
            </a:r>
            <a:r>
              <a:rPr lang="zh-CN" altLang="en-US" sz="2600" b="1" dirty="0">
                <a:solidFill>
                  <a:srgbClr val="0D0D0D"/>
                </a:solidFill>
                <a:latin typeface="HarmonyOS Sans SC" panose="00000500000000000000" charset="-122"/>
                <a:ea typeface="HarmonyOS Sans SC" panose="00000500000000000000" charset="-122"/>
                <a:cs typeface="HarmonyOS Sans" charset="0"/>
                <a:sym typeface="+mn-ea"/>
              </a:rPr>
              <a:t>的双保障</a:t>
            </a:r>
            <a:endParaRPr lang="en-US" sz="2600" b="1" dirty="0">
              <a:solidFill>
                <a:srgbClr val="0D0D0D"/>
              </a:solidFill>
              <a:latin typeface="HarmonyOS Sans SC" panose="00000500000000000000" charset="-122"/>
              <a:ea typeface="HarmonyOS Sans SC" panose="00000500000000000000" charset="-122"/>
              <a:cs typeface="HarmonyOS Sans" charset="0"/>
              <a:sym typeface="+mn-ea"/>
            </a:endParaRPr>
          </a:p>
        </p:txBody>
      </p:sp>
      <p:sp>
        <p:nvSpPr>
          <p:cNvPr id="3" name="矩形 2"/>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HarmonyOS Sans" charset="0"/>
              <a:sym typeface="+mn-ea"/>
            </a:endParaRPr>
          </a:p>
        </p:txBody>
      </p:sp>
      <p:pic>
        <p:nvPicPr>
          <p:cNvPr id="1028" name="Picture 4"/>
          <p:cNvPicPr>
            <a:picLocks noChangeAspect="1" noChangeArrowheads="1"/>
          </p:cNvPicPr>
          <p:nvPr/>
        </p:nvPicPr>
        <p:blipFill>
          <a:blip r:embed="rId1">
            <a:extLst>
              <a:ext uri="{BEBA8EAE-BF5A-486C-A8C5-ECC9F3942E4B}">
                <a14:imgProps xmlns:a14="http://schemas.microsoft.com/office/drawing/2010/main">
                  <a14:imgLayer r:embed="rId2">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513659" y="1933440"/>
            <a:ext cx="3288989" cy="3327144"/>
          </a:xfrm>
          <a:prstGeom prst="rect">
            <a:avLst/>
          </a:prstGeom>
          <a:noFill/>
          <a:extLst>
            <a:ext uri="{909E8E84-426E-40DD-AFC4-6F175D3DCCD1}">
              <a14:hiddenFill xmlns:a14="http://schemas.microsoft.com/office/drawing/2010/main">
                <a:solidFill>
                  <a:srgbClr val="FFFFFF"/>
                </a:solidFill>
              </a14:hiddenFill>
            </a:ext>
          </a:extLst>
        </p:spPr>
      </p:pic>
      <p:sp>
        <p:nvSpPr>
          <p:cNvPr id="15" name="矩形: 圆角 14"/>
          <p:cNvSpPr/>
          <p:nvPr/>
        </p:nvSpPr>
        <p:spPr>
          <a:xfrm>
            <a:off x="4354633" y="1996382"/>
            <a:ext cx="2256183" cy="1512352"/>
          </a:xfrm>
          <a:prstGeom prst="roundRect">
            <a:avLst>
              <a:gd name="adj" fmla="val 5539"/>
            </a:avLst>
          </a:prstGeom>
          <a:solidFill>
            <a:schemeClr val="bg1"/>
          </a:solidFill>
          <a:ln>
            <a:solidFill>
              <a:srgbClr val="37C1E0"/>
            </a:solidFill>
            <a:prstDash val="sysDot"/>
          </a:ln>
          <a:effectLst>
            <a:outerShdw blurRad="88900" algn="ctr" rotWithShape="0">
              <a:srgbClr val="18BCC6">
                <a:alpha val="40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HarmonyOS Sans SC" panose="00000500000000000000" charset="-122"/>
              <a:ea typeface="HarmonyOS Sans SC" panose="00000500000000000000" charset="-122"/>
            </a:endParaRPr>
          </a:p>
        </p:txBody>
      </p:sp>
      <p:sp>
        <p:nvSpPr>
          <p:cNvPr id="27" name="文本框 26"/>
          <p:cNvSpPr txBox="1"/>
          <p:nvPr/>
        </p:nvSpPr>
        <p:spPr>
          <a:xfrm>
            <a:off x="4493780" y="2117318"/>
            <a:ext cx="1977887" cy="369332"/>
          </a:xfrm>
          <a:prstGeom prst="rect">
            <a:avLst/>
          </a:prstGeom>
          <a:noFill/>
        </p:spPr>
        <p:txBody>
          <a:bodyPr wrap="square" rtlCol="0">
            <a:spAutoFit/>
          </a:bodyPr>
          <a:lstStyle/>
          <a:p>
            <a:pPr algn="ctr"/>
            <a:r>
              <a:rPr lang="zh-CN" altLang="en-US" b="1" dirty="0">
                <a:solidFill>
                  <a:srgbClr val="18BCC6"/>
                </a:solidFill>
                <a:latin typeface="HarmonyOS Sans SC" panose="00000500000000000000" charset="-122"/>
                <a:ea typeface="HarmonyOS Sans SC" panose="00000500000000000000" charset="-122"/>
              </a:rPr>
              <a:t>确保数据完整性</a:t>
            </a:r>
            <a:endParaRPr lang="zh-CN" altLang="en-US" b="1" dirty="0">
              <a:solidFill>
                <a:srgbClr val="18BCC6"/>
              </a:solidFill>
              <a:latin typeface="HarmonyOS Sans SC" panose="00000500000000000000" charset="-122"/>
              <a:ea typeface="HarmonyOS Sans SC" panose="00000500000000000000" charset="-122"/>
            </a:endParaRPr>
          </a:p>
        </p:txBody>
      </p:sp>
      <p:sp>
        <p:nvSpPr>
          <p:cNvPr id="28" name="文本框 27"/>
          <p:cNvSpPr txBox="1"/>
          <p:nvPr/>
        </p:nvSpPr>
        <p:spPr>
          <a:xfrm>
            <a:off x="4412974" y="2453714"/>
            <a:ext cx="2140226" cy="1025858"/>
          </a:xfrm>
          <a:prstGeom prst="rect">
            <a:avLst/>
          </a:prstGeom>
          <a:noFill/>
        </p:spPr>
        <p:txBody>
          <a:bodyPr wrap="square" rtlCol="0">
            <a:spAutoFit/>
          </a:bodyPr>
          <a:lstStyle/>
          <a:p>
            <a:pPr algn="just">
              <a:lnSpc>
                <a:spcPct val="150000"/>
              </a:lnSpc>
            </a:pPr>
            <a:r>
              <a:rPr lang="zh-CN" altLang="en-US" sz="1400" dirty="0">
                <a:solidFill>
                  <a:schemeClr val="tx1">
                    <a:lumMod val="75000"/>
                    <a:lumOff val="25000"/>
                  </a:schemeClr>
                </a:solidFill>
                <a:latin typeface="HarmonyOS Sans SC" panose="00000500000000000000" charset="-122"/>
                <a:ea typeface="HarmonyOS Sans SC" panose="00000500000000000000" charset="-122"/>
                <a:cs typeface="HarmonyOS Sans" charset="0"/>
                <a:sym typeface="+mn-ea"/>
              </a:rPr>
              <a:t>确保备份数据没有在传输、存储过程中损坏或丢失，从而保证恢复的准确性。</a:t>
            </a:r>
            <a:endParaRPr lang="zh-CN" altLang="en-US" sz="1400" dirty="0">
              <a:latin typeface="HarmonyOS Sans SC" panose="00000500000000000000" charset="-122"/>
              <a:ea typeface="HarmonyOS Sans SC" panose="00000500000000000000" charset="-122"/>
            </a:endParaRPr>
          </a:p>
        </p:txBody>
      </p:sp>
      <p:sp>
        <p:nvSpPr>
          <p:cNvPr id="31" name="矩形: 圆角 30"/>
          <p:cNvSpPr/>
          <p:nvPr/>
        </p:nvSpPr>
        <p:spPr>
          <a:xfrm>
            <a:off x="4354633" y="3970922"/>
            <a:ext cx="2256183" cy="1512352"/>
          </a:xfrm>
          <a:prstGeom prst="roundRect">
            <a:avLst>
              <a:gd name="adj" fmla="val 5539"/>
            </a:avLst>
          </a:prstGeom>
          <a:solidFill>
            <a:schemeClr val="bg1"/>
          </a:solidFill>
          <a:ln>
            <a:solidFill>
              <a:srgbClr val="37C1E0"/>
            </a:solidFill>
            <a:prstDash val="sysDot"/>
          </a:ln>
          <a:effectLst>
            <a:outerShdw blurRad="88900" algn="ctr" rotWithShape="0">
              <a:srgbClr val="18BCC6">
                <a:alpha val="40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HarmonyOS Sans SC" panose="00000500000000000000" charset="-122"/>
              <a:ea typeface="HarmonyOS Sans SC" panose="00000500000000000000" charset="-122"/>
            </a:endParaRPr>
          </a:p>
        </p:txBody>
      </p:sp>
      <p:sp>
        <p:nvSpPr>
          <p:cNvPr id="32" name="文本框 31"/>
          <p:cNvSpPr txBox="1"/>
          <p:nvPr/>
        </p:nvSpPr>
        <p:spPr>
          <a:xfrm>
            <a:off x="4493780" y="4091858"/>
            <a:ext cx="1977887" cy="369332"/>
          </a:xfrm>
          <a:prstGeom prst="rect">
            <a:avLst/>
          </a:prstGeom>
          <a:noFill/>
        </p:spPr>
        <p:txBody>
          <a:bodyPr wrap="square" rtlCol="0">
            <a:spAutoFit/>
          </a:bodyPr>
          <a:lstStyle/>
          <a:p>
            <a:pPr algn="ctr"/>
            <a:r>
              <a:rPr lang="zh-CN" altLang="en-US" b="1" dirty="0">
                <a:solidFill>
                  <a:srgbClr val="18BCC6"/>
                </a:solidFill>
                <a:latin typeface="HarmonyOS Sans SC" panose="00000500000000000000" charset="-122"/>
                <a:ea typeface="HarmonyOS Sans SC" panose="00000500000000000000" charset="-122"/>
              </a:rPr>
              <a:t>优化备份策略</a:t>
            </a:r>
            <a:endParaRPr lang="zh-CN" altLang="en-US" b="1" dirty="0">
              <a:solidFill>
                <a:srgbClr val="18BCC6"/>
              </a:solidFill>
              <a:latin typeface="HarmonyOS Sans SC" panose="00000500000000000000" charset="-122"/>
              <a:ea typeface="HarmonyOS Sans SC" panose="00000500000000000000" charset="-122"/>
            </a:endParaRPr>
          </a:p>
        </p:txBody>
      </p:sp>
      <p:sp>
        <p:nvSpPr>
          <p:cNvPr id="33" name="文本框 32"/>
          <p:cNvSpPr txBox="1"/>
          <p:nvPr/>
        </p:nvSpPr>
        <p:spPr>
          <a:xfrm>
            <a:off x="4412974" y="4428254"/>
            <a:ext cx="2140226" cy="1025858"/>
          </a:xfrm>
          <a:prstGeom prst="rect">
            <a:avLst/>
          </a:prstGeom>
          <a:noFill/>
        </p:spPr>
        <p:txBody>
          <a:bodyPr wrap="square" rtlCol="0">
            <a:spAutoFit/>
          </a:bodyPr>
          <a:lstStyle/>
          <a:p>
            <a:pPr algn="just">
              <a:lnSpc>
                <a:spcPct val="150000"/>
              </a:lnSpc>
            </a:pPr>
            <a:r>
              <a:rPr lang="zh-CN" altLang="en-US" sz="1400" dirty="0">
                <a:latin typeface="HarmonyOS Sans SC" panose="00000500000000000000" charset="-122"/>
                <a:ea typeface="HarmonyOS Sans SC" panose="00000500000000000000" charset="-122"/>
              </a:rPr>
              <a:t>确保备份作业完整覆盖到关键业务数据，优化备份资源配置、策略设置。</a:t>
            </a:r>
            <a:endParaRPr lang="zh-CN" altLang="en-US" sz="1400" dirty="0">
              <a:latin typeface="HarmonyOS Sans SC" panose="00000500000000000000" charset="-122"/>
              <a:ea typeface="HarmonyOS Sans SC" panose="00000500000000000000" charset="-122"/>
            </a:endParaRPr>
          </a:p>
        </p:txBody>
      </p:sp>
      <p:sp>
        <p:nvSpPr>
          <p:cNvPr id="35" name="矩形: 圆角 34"/>
          <p:cNvSpPr/>
          <p:nvPr/>
        </p:nvSpPr>
        <p:spPr>
          <a:xfrm>
            <a:off x="6822565" y="3970922"/>
            <a:ext cx="2256183" cy="1512352"/>
          </a:xfrm>
          <a:prstGeom prst="roundRect">
            <a:avLst>
              <a:gd name="adj" fmla="val 5539"/>
            </a:avLst>
          </a:prstGeom>
          <a:solidFill>
            <a:schemeClr val="bg1"/>
          </a:solidFill>
          <a:ln>
            <a:solidFill>
              <a:srgbClr val="37C1E0"/>
            </a:solidFill>
            <a:prstDash val="sysDot"/>
          </a:ln>
          <a:effectLst>
            <a:outerShdw blurRad="88900" algn="ctr" rotWithShape="0">
              <a:srgbClr val="18BCC6">
                <a:alpha val="40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HarmonyOS Sans SC" panose="00000500000000000000" charset="-122"/>
              <a:ea typeface="HarmonyOS Sans SC" panose="00000500000000000000" charset="-122"/>
            </a:endParaRPr>
          </a:p>
        </p:txBody>
      </p:sp>
      <p:sp>
        <p:nvSpPr>
          <p:cNvPr id="36" name="文本框 35"/>
          <p:cNvSpPr txBox="1"/>
          <p:nvPr/>
        </p:nvSpPr>
        <p:spPr>
          <a:xfrm>
            <a:off x="6961712" y="4091858"/>
            <a:ext cx="1977887" cy="369332"/>
          </a:xfrm>
          <a:prstGeom prst="rect">
            <a:avLst/>
          </a:prstGeom>
          <a:noFill/>
        </p:spPr>
        <p:txBody>
          <a:bodyPr wrap="square" rtlCol="0">
            <a:spAutoFit/>
          </a:bodyPr>
          <a:lstStyle/>
          <a:p>
            <a:pPr algn="ctr"/>
            <a:r>
              <a:rPr lang="zh-CN" altLang="en-US" b="1" dirty="0">
                <a:solidFill>
                  <a:srgbClr val="18BCC6"/>
                </a:solidFill>
                <a:latin typeface="HarmonyOS Sans SC" panose="00000500000000000000" charset="-122"/>
                <a:ea typeface="HarmonyOS Sans SC" panose="00000500000000000000" charset="-122"/>
              </a:rPr>
              <a:t>提升应急能力</a:t>
            </a:r>
            <a:endParaRPr lang="zh-CN" altLang="en-US" b="1" dirty="0">
              <a:solidFill>
                <a:srgbClr val="18BCC6"/>
              </a:solidFill>
              <a:latin typeface="HarmonyOS Sans SC" panose="00000500000000000000" charset="-122"/>
              <a:ea typeface="HarmonyOS Sans SC" panose="00000500000000000000" charset="-122"/>
            </a:endParaRPr>
          </a:p>
        </p:txBody>
      </p:sp>
      <p:sp>
        <p:nvSpPr>
          <p:cNvPr id="37" name="文本框 36"/>
          <p:cNvSpPr txBox="1"/>
          <p:nvPr/>
        </p:nvSpPr>
        <p:spPr>
          <a:xfrm>
            <a:off x="6880906" y="4428254"/>
            <a:ext cx="2140226" cy="1025858"/>
          </a:xfrm>
          <a:prstGeom prst="rect">
            <a:avLst/>
          </a:prstGeom>
          <a:noFill/>
        </p:spPr>
        <p:txBody>
          <a:bodyPr wrap="square" rtlCol="0">
            <a:spAutoFit/>
          </a:bodyPr>
          <a:lstStyle/>
          <a:p>
            <a:pPr algn="just">
              <a:lnSpc>
                <a:spcPct val="150000"/>
              </a:lnSpc>
            </a:pPr>
            <a:r>
              <a:rPr lang="zh-CN" altLang="en-US" sz="1400" dirty="0">
                <a:latin typeface="HarmonyOS Sans SC" panose="00000500000000000000" charset="-122"/>
                <a:ea typeface="HarmonyOS Sans SC" panose="00000500000000000000" charset="-122"/>
              </a:rPr>
              <a:t>定期验证可以提升数据灾难处置能力，确保灾难时可以快速恢复业务。</a:t>
            </a:r>
            <a:endParaRPr lang="zh-CN" altLang="en-US" sz="1400" dirty="0">
              <a:latin typeface="HarmonyOS Sans SC" panose="00000500000000000000" charset="-122"/>
              <a:ea typeface="HarmonyOS Sans SC" panose="00000500000000000000" charset="-122"/>
            </a:endParaRPr>
          </a:p>
        </p:txBody>
      </p:sp>
      <p:sp>
        <p:nvSpPr>
          <p:cNvPr id="39" name="矩形: 圆角 38"/>
          <p:cNvSpPr/>
          <p:nvPr/>
        </p:nvSpPr>
        <p:spPr>
          <a:xfrm>
            <a:off x="9293088" y="1995404"/>
            <a:ext cx="2256183" cy="1512352"/>
          </a:xfrm>
          <a:prstGeom prst="roundRect">
            <a:avLst>
              <a:gd name="adj" fmla="val 5539"/>
            </a:avLst>
          </a:prstGeom>
          <a:solidFill>
            <a:schemeClr val="bg1"/>
          </a:solidFill>
          <a:ln>
            <a:solidFill>
              <a:srgbClr val="37C1E0"/>
            </a:solidFill>
            <a:prstDash val="sysDot"/>
          </a:ln>
          <a:effectLst>
            <a:outerShdw blurRad="88900" algn="ctr" rotWithShape="0">
              <a:srgbClr val="18BCC6">
                <a:alpha val="40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HarmonyOS Sans SC" panose="00000500000000000000" charset="-122"/>
              <a:ea typeface="HarmonyOS Sans SC" panose="00000500000000000000" charset="-122"/>
            </a:endParaRPr>
          </a:p>
        </p:txBody>
      </p:sp>
      <p:sp>
        <p:nvSpPr>
          <p:cNvPr id="40" name="文本框 39"/>
          <p:cNvSpPr txBox="1"/>
          <p:nvPr/>
        </p:nvSpPr>
        <p:spPr>
          <a:xfrm>
            <a:off x="9432235" y="2116340"/>
            <a:ext cx="1977887" cy="369332"/>
          </a:xfrm>
          <a:prstGeom prst="rect">
            <a:avLst/>
          </a:prstGeom>
          <a:noFill/>
        </p:spPr>
        <p:txBody>
          <a:bodyPr wrap="square" rtlCol="0">
            <a:spAutoFit/>
          </a:bodyPr>
          <a:lstStyle/>
          <a:p>
            <a:pPr algn="ctr"/>
            <a:r>
              <a:rPr lang="zh-CN" altLang="en-US" b="1" dirty="0">
                <a:solidFill>
                  <a:srgbClr val="18BCC6"/>
                </a:solidFill>
                <a:latin typeface="HarmonyOS Sans SC" panose="00000500000000000000" charset="-122"/>
                <a:ea typeface="HarmonyOS Sans SC" panose="00000500000000000000" charset="-122"/>
              </a:rPr>
              <a:t>发现潜在问题</a:t>
            </a:r>
            <a:endParaRPr lang="zh-CN" altLang="en-US" b="1" dirty="0">
              <a:solidFill>
                <a:srgbClr val="18BCC6"/>
              </a:solidFill>
              <a:latin typeface="HarmonyOS Sans SC" panose="00000500000000000000" charset="-122"/>
              <a:ea typeface="HarmonyOS Sans SC" panose="00000500000000000000" charset="-122"/>
            </a:endParaRPr>
          </a:p>
        </p:txBody>
      </p:sp>
      <p:sp>
        <p:nvSpPr>
          <p:cNvPr id="41" name="文本框 40"/>
          <p:cNvSpPr txBox="1"/>
          <p:nvPr/>
        </p:nvSpPr>
        <p:spPr>
          <a:xfrm>
            <a:off x="9351429" y="2452736"/>
            <a:ext cx="2140226" cy="1025858"/>
          </a:xfrm>
          <a:prstGeom prst="rect">
            <a:avLst/>
          </a:prstGeom>
          <a:noFill/>
        </p:spPr>
        <p:txBody>
          <a:bodyPr wrap="square" rtlCol="0">
            <a:spAutoFit/>
          </a:bodyPr>
          <a:lstStyle/>
          <a:p>
            <a:pPr algn="just">
              <a:lnSpc>
                <a:spcPct val="150000"/>
              </a:lnSpc>
            </a:pPr>
            <a:r>
              <a:rPr lang="zh-CN" altLang="en-US" sz="1400" dirty="0">
                <a:latin typeface="HarmonyOS Sans SC" panose="00000500000000000000" charset="-122"/>
                <a:ea typeface="HarmonyOS Sans SC" panose="00000500000000000000" charset="-122"/>
              </a:rPr>
              <a:t>发现业务系统中的错误配置，及早发现备份存储介质故障，一边采取措施</a:t>
            </a:r>
            <a:endParaRPr lang="zh-CN" altLang="en-US" sz="1400" dirty="0">
              <a:latin typeface="HarmonyOS Sans SC" panose="00000500000000000000" charset="-122"/>
              <a:ea typeface="HarmonyOS Sans SC" panose="00000500000000000000" charset="-122"/>
            </a:endParaRPr>
          </a:p>
        </p:txBody>
      </p:sp>
      <p:sp>
        <p:nvSpPr>
          <p:cNvPr id="43" name="矩形: 圆角 42"/>
          <p:cNvSpPr/>
          <p:nvPr/>
        </p:nvSpPr>
        <p:spPr>
          <a:xfrm>
            <a:off x="6822567" y="1993830"/>
            <a:ext cx="2256183" cy="1512352"/>
          </a:xfrm>
          <a:prstGeom prst="roundRect">
            <a:avLst>
              <a:gd name="adj" fmla="val 5539"/>
            </a:avLst>
          </a:prstGeom>
          <a:solidFill>
            <a:schemeClr val="bg1"/>
          </a:solidFill>
          <a:ln>
            <a:solidFill>
              <a:srgbClr val="37C1E0"/>
            </a:solidFill>
            <a:prstDash val="sysDot"/>
          </a:ln>
          <a:effectLst>
            <a:outerShdw blurRad="88900" algn="ctr" rotWithShape="0">
              <a:srgbClr val="18BCC6">
                <a:alpha val="40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HarmonyOS Sans SC" panose="00000500000000000000" charset="-122"/>
              <a:ea typeface="HarmonyOS Sans SC" panose="00000500000000000000" charset="-122"/>
            </a:endParaRPr>
          </a:p>
        </p:txBody>
      </p:sp>
      <p:sp>
        <p:nvSpPr>
          <p:cNvPr id="44" name="文本框 43"/>
          <p:cNvSpPr txBox="1"/>
          <p:nvPr/>
        </p:nvSpPr>
        <p:spPr>
          <a:xfrm>
            <a:off x="6961714" y="2114766"/>
            <a:ext cx="1977887" cy="369332"/>
          </a:xfrm>
          <a:prstGeom prst="rect">
            <a:avLst/>
          </a:prstGeom>
          <a:noFill/>
        </p:spPr>
        <p:txBody>
          <a:bodyPr wrap="square" rtlCol="0">
            <a:spAutoFit/>
          </a:bodyPr>
          <a:lstStyle/>
          <a:p>
            <a:pPr algn="ctr"/>
            <a:r>
              <a:rPr lang="zh-CN" altLang="en-US" b="1" dirty="0">
                <a:solidFill>
                  <a:srgbClr val="18BCC6"/>
                </a:solidFill>
                <a:latin typeface="HarmonyOS Sans SC" panose="00000500000000000000" charset="-122"/>
                <a:ea typeface="HarmonyOS Sans SC" panose="00000500000000000000" charset="-122"/>
              </a:rPr>
              <a:t>确保可恢复性</a:t>
            </a:r>
            <a:endParaRPr lang="zh-CN" altLang="en-US" b="1" dirty="0">
              <a:solidFill>
                <a:srgbClr val="18BCC6"/>
              </a:solidFill>
              <a:latin typeface="HarmonyOS Sans SC" panose="00000500000000000000" charset="-122"/>
              <a:ea typeface="HarmonyOS Sans SC" panose="00000500000000000000" charset="-122"/>
            </a:endParaRPr>
          </a:p>
        </p:txBody>
      </p:sp>
      <p:sp>
        <p:nvSpPr>
          <p:cNvPr id="45" name="文本框 44"/>
          <p:cNvSpPr txBox="1"/>
          <p:nvPr/>
        </p:nvSpPr>
        <p:spPr>
          <a:xfrm>
            <a:off x="6880908" y="2451162"/>
            <a:ext cx="2140226" cy="1025858"/>
          </a:xfrm>
          <a:prstGeom prst="rect">
            <a:avLst/>
          </a:prstGeom>
          <a:noFill/>
        </p:spPr>
        <p:txBody>
          <a:bodyPr wrap="square" rtlCol="0">
            <a:spAutoFit/>
          </a:bodyPr>
          <a:lstStyle/>
          <a:p>
            <a:pPr algn="just">
              <a:lnSpc>
                <a:spcPct val="150000"/>
              </a:lnSpc>
            </a:pPr>
            <a:r>
              <a:rPr lang="zh-CN" altLang="en-US" sz="1400" dirty="0">
                <a:solidFill>
                  <a:schemeClr val="tx1">
                    <a:lumMod val="75000"/>
                    <a:lumOff val="25000"/>
                  </a:schemeClr>
                </a:solidFill>
                <a:latin typeface="HarmonyOS Sans SC" panose="00000500000000000000" charset="-122"/>
                <a:ea typeface="HarmonyOS Sans SC" panose="00000500000000000000" charset="-122"/>
                <a:cs typeface="HarmonyOS Sans" charset="0"/>
                <a:sym typeface="+mn-ea"/>
              </a:rPr>
              <a:t>确保发生数据丢失</a:t>
            </a:r>
            <a:r>
              <a:rPr lang="en-US" altLang="zh-CN" sz="1400" dirty="0">
                <a:solidFill>
                  <a:schemeClr val="tx1">
                    <a:lumMod val="75000"/>
                    <a:lumOff val="25000"/>
                  </a:schemeClr>
                </a:solidFill>
                <a:latin typeface="HarmonyOS Sans SC" panose="00000500000000000000" charset="-122"/>
                <a:ea typeface="HarmonyOS Sans SC" panose="00000500000000000000" charset="-122"/>
                <a:cs typeface="HarmonyOS Sans" charset="0"/>
                <a:sym typeface="+mn-ea"/>
              </a:rPr>
              <a:t>/</a:t>
            </a:r>
            <a:r>
              <a:rPr lang="zh-CN" altLang="en-US" sz="1400" dirty="0">
                <a:solidFill>
                  <a:schemeClr val="tx1">
                    <a:lumMod val="75000"/>
                    <a:lumOff val="25000"/>
                  </a:schemeClr>
                </a:solidFill>
                <a:latin typeface="HarmonyOS Sans SC" panose="00000500000000000000" charset="-122"/>
                <a:ea typeface="HarmonyOS Sans SC" panose="00000500000000000000" charset="-122"/>
                <a:cs typeface="HarmonyOS Sans" charset="0"/>
                <a:sym typeface="+mn-ea"/>
              </a:rPr>
              <a:t>灾难时，数据可以被恢复，并且恢复后与原始数据一致</a:t>
            </a:r>
            <a:endParaRPr lang="zh-CN" altLang="en-US" sz="1400" dirty="0">
              <a:latin typeface="HarmonyOS Sans SC" panose="00000500000000000000" charset="-122"/>
              <a:ea typeface="HarmonyOS Sans SC" panose="00000500000000000000" charset="-122"/>
            </a:endParaRPr>
          </a:p>
        </p:txBody>
      </p:sp>
      <p:sp>
        <p:nvSpPr>
          <p:cNvPr id="47" name="矩形: 圆角 46"/>
          <p:cNvSpPr/>
          <p:nvPr/>
        </p:nvSpPr>
        <p:spPr>
          <a:xfrm>
            <a:off x="9290497" y="3970922"/>
            <a:ext cx="2256183" cy="1512352"/>
          </a:xfrm>
          <a:prstGeom prst="roundRect">
            <a:avLst>
              <a:gd name="adj" fmla="val 5539"/>
            </a:avLst>
          </a:prstGeom>
          <a:solidFill>
            <a:schemeClr val="bg1"/>
          </a:solidFill>
          <a:ln>
            <a:solidFill>
              <a:srgbClr val="37C1E0"/>
            </a:solidFill>
            <a:prstDash val="sysDot"/>
          </a:ln>
          <a:effectLst>
            <a:outerShdw blurRad="88900" algn="ctr" rotWithShape="0">
              <a:srgbClr val="18BCC6">
                <a:alpha val="40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HarmonyOS Sans SC" panose="00000500000000000000" charset="-122"/>
              <a:ea typeface="HarmonyOS Sans SC" panose="00000500000000000000" charset="-122"/>
            </a:endParaRPr>
          </a:p>
        </p:txBody>
      </p:sp>
      <p:sp>
        <p:nvSpPr>
          <p:cNvPr id="48" name="文本框 47"/>
          <p:cNvSpPr txBox="1"/>
          <p:nvPr/>
        </p:nvSpPr>
        <p:spPr>
          <a:xfrm>
            <a:off x="9429644" y="4091858"/>
            <a:ext cx="1977887" cy="369332"/>
          </a:xfrm>
          <a:prstGeom prst="rect">
            <a:avLst/>
          </a:prstGeom>
          <a:noFill/>
        </p:spPr>
        <p:txBody>
          <a:bodyPr wrap="square" rtlCol="0">
            <a:spAutoFit/>
          </a:bodyPr>
          <a:lstStyle/>
          <a:p>
            <a:pPr algn="ctr"/>
            <a:r>
              <a:rPr lang="zh-CN" altLang="en-US" b="1" dirty="0">
                <a:solidFill>
                  <a:srgbClr val="18BCC6"/>
                </a:solidFill>
                <a:latin typeface="HarmonyOS Sans SC" panose="00000500000000000000" charset="-122"/>
                <a:ea typeface="HarmonyOS Sans SC" panose="00000500000000000000" charset="-122"/>
              </a:rPr>
              <a:t>满足合规要求</a:t>
            </a:r>
            <a:endParaRPr lang="zh-CN" altLang="en-US" b="1" dirty="0">
              <a:solidFill>
                <a:srgbClr val="18BCC6"/>
              </a:solidFill>
              <a:latin typeface="HarmonyOS Sans SC" panose="00000500000000000000" charset="-122"/>
              <a:ea typeface="HarmonyOS Sans SC" panose="00000500000000000000" charset="-122"/>
            </a:endParaRPr>
          </a:p>
        </p:txBody>
      </p:sp>
      <p:sp>
        <p:nvSpPr>
          <p:cNvPr id="50" name="文本框 49"/>
          <p:cNvSpPr txBox="1"/>
          <p:nvPr/>
        </p:nvSpPr>
        <p:spPr>
          <a:xfrm>
            <a:off x="9348838" y="4428254"/>
            <a:ext cx="2140226" cy="1025858"/>
          </a:xfrm>
          <a:prstGeom prst="rect">
            <a:avLst/>
          </a:prstGeom>
          <a:noFill/>
        </p:spPr>
        <p:txBody>
          <a:bodyPr wrap="square" rtlCol="0">
            <a:spAutoFit/>
          </a:bodyPr>
          <a:lstStyle/>
          <a:p>
            <a:pPr algn="just">
              <a:lnSpc>
                <a:spcPct val="150000"/>
              </a:lnSpc>
            </a:pPr>
            <a:r>
              <a:rPr lang="zh-CN" altLang="en-US" sz="1400" dirty="0">
                <a:latin typeface="HarmonyOS Sans SC" panose="00000500000000000000" charset="-122"/>
                <a:ea typeface="HarmonyOS Sans SC" panose="00000500000000000000" charset="-122"/>
              </a:rPr>
              <a:t>定期的数据验证可以提供监管合规性证明，备份验证报告也可作为审计依据。</a:t>
            </a:r>
            <a:endParaRPr lang="zh-CN" altLang="en-US" sz="1400" dirty="0">
              <a:latin typeface="HarmonyOS Sans SC" panose="00000500000000000000" charset="-122"/>
              <a:ea typeface="HarmonyOS Sans SC" panose="00000500000000000000"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38200" y="433070"/>
            <a:ext cx="4979126" cy="491490"/>
          </a:xfrm>
          <a:prstGeom prst="rect">
            <a:avLst/>
          </a:prstGeom>
          <a:noFill/>
        </p:spPr>
        <p:txBody>
          <a:bodyPr wrap="square" rtlCol="0">
            <a:spAutoFit/>
          </a:bodyPr>
          <a:lstStyle/>
          <a:p>
            <a:pPr lvl="0" algn="l">
              <a:buClrTx/>
              <a:buSzTx/>
              <a:buFontTx/>
            </a:pPr>
            <a:r>
              <a:rPr lang="zh-CN" altLang="en-US" sz="2600" b="1" dirty="0">
                <a:solidFill>
                  <a:srgbClr val="0D0D0D"/>
                </a:solidFill>
                <a:latin typeface="HarmonyOS Sans SC" panose="00000500000000000000" charset="-122"/>
                <a:ea typeface="HarmonyOS Sans SC" panose="00000500000000000000" charset="-122"/>
                <a:cs typeface="HarmonyOS Sans" charset="0"/>
                <a:sym typeface="+mn-ea"/>
              </a:rPr>
              <a:t>复杂的信息环境</a:t>
            </a:r>
            <a:endParaRPr lang="en-US" sz="2600" b="1" dirty="0">
              <a:solidFill>
                <a:srgbClr val="0D0D0D"/>
              </a:solidFill>
              <a:latin typeface="HarmonyOS Sans SC" panose="00000500000000000000" charset="-122"/>
              <a:ea typeface="HarmonyOS Sans SC" panose="00000500000000000000" charset="-122"/>
              <a:cs typeface="HarmonyOS Sans" charset="0"/>
              <a:sym typeface="+mn-ea"/>
            </a:endParaRPr>
          </a:p>
        </p:txBody>
      </p:sp>
      <p:sp>
        <p:nvSpPr>
          <p:cNvPr id="3" name="矩形 2"/>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HarmonyOS Sans" charset="0"/>
              <a:sym typeface="+mn-ea"/>
            </a:endParaRPr>
          </a:p>
        </p:txBody>
      </p:sp>
      <p:sp>
        <p:nvSpPr>
          <p:cNvPr id="7" name="矩形 6"/>
          <p:cNvSpPr/>
          <p:nvPr/>
        </p:nvSpPr>
        <p:spPr>
          <a:xfrm>
            <a:off x="0" y="1677812"/>
            <a:ext cx="4296697" cy="4528457"/>
          </a:xfrm>
          <a:prstGeom prst="rect">
            <a:avLst/>
          </a:prstGeom>
          <a:gradFill>
            <a:gsLst>
              <a:gs pos="0">
                <a:srgbClr val="18BCC6"/>
              </a:gs>
              <a:gs pos="100000">
                <a:srgbClr val="18BCC6">
                  <a:alpha val="0"/>
                </a:srgbClr>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形 12"/>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1466643" y="4952700"/>
            <a:ext cx="845834" cy="645128"/>
          </a:xfrm>
          <a:prstGeom prst="rect">
            <a:avLst/>
          </a:prstGeom>
        </p:spPr>
      </p:pic>
      <p:pic>
        <p:nvPicPr>
          <p:cNvPr id="19" name="图形 18"/>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752851" y="4952699"/>
            <a:ext cx="645129" cy="645129"/>
          </a:xfrm>
          <a:prstGeom prst="rect">
            <a:avLst/>
          </a:prstGeom>
        </p:spPr>
      </p:pic>
      <p:pic>
        <p:nvPicPr>
          <p:cNvPr id="33" name="图形 3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501297" y="4034165"/>
            <a:ext cx="776526" cy="563362"/>
          </a:xfrm>
          <a:prstGeom prst="rect">
            <a:avLst/>
          </a:prstGeom>
        </p:spPr>
      </p:pic>
      <p:pic>
        <p:nvPicPr>
          <p:cNvPr id="39" name="图形 38"/>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96137" y="3029627"/>
            <a:ext cx="501766" cy="616455"/>
          </a:xfrm>
          <a:prstGeom prst="rect">
            <a:avLst/>
          </a:prstGeom>
        </p:spPr>
      </p:pic>
      <p:pic>
        <p:nvPicPr>
          <p:cNvPr id="43" name="图形 42"/>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88969" y="2010745"/>
            <a:ext cx="516102" cy="688136"/>
          </a:xfrm>
          <a:prstGeom prst="rect">
            <a:avLst/>
          </a:prstGeom>
        </p:spPr>
      </p:pic>
      <p:pic>
        <p:nvPicPr>
          <p:cNvPr id="44" name="图形 43"/>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566997" y="3033864"/>
            <a:ext cx="645127" cy="645127"/>
          </a:xfrm>
          <a:prstGeom prst="rect">
            <a:avLst/>
          </a:prstGeom>
        </p:spPr>
      </p:pic>
      <p:pic>
        <p:nvPicPr>
          <p:cNvPr id="48" name="图形 47"/>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509652" y="2090907"/>
            <a:ext cx="759817" cy="587783"/>
          </a:xfrm>
          <a:prstGeom prst="rect">
            <a:avLst/>
          </a:prstGeom>
        </p:spPr>
      </p:pic>
      <p:pic>
        <p:nvPicPr>
          <p:cNvPr id="49" name="图形 48"/>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83101" y="4952700"/>
            <a:ext cx="727839" cy="645129"/>
          </a:xfrm>
          <a:prstGeom prst="rect">
            <a:avLst/>
          </a:prstGeom>
        </p:spPr>
      </p:pic>
      <p:pic>
        <p:nvPicPr>
          <p:cNvPr id="10" name="图片 9"/>
          <p:cNvPicPr>
            <a:picLocks noChangeAspect="1"/>
          </p:cNvPicPr>
          <p:nvPr/>
        </p:nvPicPr>
        <p:blipFill>
          <a:blip r:embed="rId17"/>
          <a:stretch>
            <a:fillRect/>
          </a:stretch>
        </p:blipFill>
        <p:spPr>
          <a:xfrm>
            <a:off x="2675365" y="2039070"/>
            <a:ext cx="800100" cy="662940"/>
          </a:xfrm>
          <a:prstGeom prst="rect">
            <a:avLst/>
          </a:prstGeom>
        </p:spPr>
      </p:pic>
      <p:pic>
        <p:nvPicPr>
          <p:cNvPr id="12" name="图片 11"/>
          <p:cNvPicPr>
            <a:picLocks noChangeAspect="1"/>
          </p:cNvPicPr>
          <p:nvPr/>
        </p:nvPicPr>
        <p:blipFill>
          <a:blip r:embed="rId18"/>
          <a:stretch>
            <a:fillRect/>
          </a:stretch>
        </p:blipFill>
        <p:spPr>
          <a:xfrm>
            <a:off x="2729267" y="3012383"/>
            <a:ext cx="692296" cy="680150"/>
          </a:xfrm>
          <a:prstGeom prst="rect">
            <a:avLst/>
          </a:prstGeom>
        </p:spPr>
      </p:pic>
      <p:pic>
        <p:nvPicPr>
          <p:cNvPr id="15" name="图片 14"/>
          <p:cNvPicPr>
            <a:picLocks noChangeAspect="1"/>
          </p:cNvPicPr>
          <p:nvPr/>
        </p:nvPicPr>
        <p:blipFill>
          <a:blip r:embed="rId19"/>
          <a:stretch>
            <a:fillRect/>
          </a:stretch>
        </p:blipFill>
        <p:spPr>
          <a:xfrm>
            <a:off x="2752851" y="4002906"/>
            <a:ext cx="645129" cy="639420"/>
          </a:xfrm>
          <a:prstGeom prst="rect">
            <a:avLst/>
          </a:prstGeom>
        </p:spPr>
      </p:pic>
      <p:pic>
        <p:nvPicPr>
          <p:cNvPr id="17" name="图片 16"/>
          <p:cNvPicPr>
            <a:picLocks noChangeAspect="1"/>
          </p:cNvPicPr>
          <p:nvPr/>
        </p:nvPicPr>
        <p:blipFill>
          <a:blip r:embed="rId20"/>
          <a:stretch>
            <a:fillRect/>
          </a:stretch>
        </p:blipFill>
        <p:spPr>
          <a:xfrm>
            <a:off x="418697" y="3976828"/>
            <a:ext cx="656647" cy="645127"/>
          </a:xfrm>
          <a:prstGeom prst="rect">
            <a:avLst/>
          </a:prstGeom>
        </p:spPr>
      </p:pic>
      <p:sp>
        <p:nvSpPr>
          <p:cNvPr id="21" name="文本框 20"/>
          <p:cNvSpPr txBox="1"/>
          <p:nvPr/>
        </p:nvSpPr>
        <p:spPr>
          <a:xfrm>
            <a:off x="946701" y="5534688"/>
            <a:ext cx="1701800" cy="584775"/>
          </a:xfrm>
          <a:prstGeom prst="rect">
            <a:avLst/>
          </a:prstGeom>
          <a:noFill/>
        </p:spPr>
        <p:txBody>
          <a:bodyPr wrap="square" rtlCol="0">
            <a:spAutoFit/>
          </a:bodyPr>
          <a:lstStyle/>
          <a:p>
            <a:pPr algn="ctr"/>
            <a:r>
              <a:rPr lang="en-US" altLang="zh-CN" sz="3200" b="1" dirty="0">
                <a:solidFill>
                  <a:schemeClr val="bg1"/>
                </a:solidFill>
              </a:rPr>
              <a:t>……</a:t>
            </a:r>
            <a:endParaRPr lang="zh-CN" altLang="en-US" sz="3200" b="1" dirty="0">
              <a:solidFill>
                <a:schemeClr val="bg1"/>
              </a:solidFill>
            </a:endParaRPr>
          </a:p>
        </p:txBody>
      </p:sp>
      <p:sp>
        <p:nvSpPr>
          <p:cNvPr id="22" name="文本框 21"/>
          <p:cNvSpPr txBox="1"/>
          <p:nvPr/>
        </p:nvSpPr>
        <p:spPr>
          <a:xfrm>
            <a:off x="4925800" y="1936381"/>
            <a:ext cx="1817386" cy="400110"/>
          </a:xfrm>
          <a:prstGeom prst="rect">
            <a:avLst/>
          </a:prstGeom>
          <a:noFill/>
        </p:spPr>
        <p:txBody>
          <a:bodyPr wrap="square" rtlCol="0">
            <a:spAutoFit/>
          </a:bodyPr>
          <a:lstStyle/>
          <a:p>
            <a:r>
              <a:rPr lang="zh-CN" altLang="en-US" sz="2000" b="1" dirty="0">
                <a:latin typeface="HarmonyOS Sans SC" panose="00000500000000000000" charset="-122"/>
                <a:ea typeface="HarmonyOS Sans SC" panose="00000500000000000000" charset="-122"/>
              </a:rPr>
              <a:t>验证难度极高</a:t>
            </a:r>
            <a:endParaRPr lang="zh-CN" altLang="en-US" sz="2000" b="1" dirty="0">
              <a:latin typeface="HarmonyOS Sans SC" panose="00000500000000000000" charset="-122"/>
              <a:ea typeface="HarmonyOS Sans SC" panose="00000500000000000000" charset="-122"/>
            </a:endParaRPr>
          </a:p>
        </p:txBody>
      </p:sp>
      <p:sp>
        <p:nvSpPr>
          <p:cNvPr id="23" name="文本框 22"/>
          <p:cNvSpPr txBox="1"/>
          <p:nvPr/>
        </p:nvSpPr>
        <p:spPr>
          <a:xfrm>
            <a:off x="8590456" y="1936381"/>
            <a:ext cx="1880900" cy="400110"/>
          </a:xfrm>
          <a:prstGeom prst="rect">
            <a:avLst/>
          </a:prstGeom>
          <a:noFill/>
        </p:spPr>
        <p:txBody>
          <a:bodyPr wrap="square" rtlCol="0">
            <a:spAutoFit/>
          </a:bodyPr>
          <a:lstStyle/>
          <a:p>
            <a:r>
              <a:rPr lang="zh-CN" altLang="en-US" sz="2000" b="1" dirty="0">
                <a:latin typeface="HarmonyOS Sans SC" panose="00000500000000000000" charset="-122"/>
                <a:ea typeface="HarmonyOS Sans SC" panose="00000500000000000000" charset="-122"/>
              </a:rPr>
              <a:t>验证方式复杂</a:t>
            </a:r>
            <a:endParaRPr lang="zh-CN" altLang="en-US" sz="2000" b="1" dirty="0">
              <a:latin typeface="HarmonyOS Sans SC" panose="00000500000000000000" charset="-122"/>
              <a:ea typeface="HarmonyOS Sans SC" panose="00000500000000000000" charset="-122"/>
            </a:endParaRPr>
          </a:p>
        </p:txBody>
      </p:sp>
      <p:sp>
        <p:nvSpPr>
          <p:cNvPr id="24" name="文本框 23"/>
          <p:cNvSpPr txBox="1"/>
          <p:nvPr/>
        </p:nvSpPr>
        <p:spPr>
          <a:xfrm>
            <a:off x="4925799" y="4289613"/>
            <a:ext cx="1817387" cy="400110"/>
          </a:xfrm>
          <a:prstGeom prst="rect">
            <a:avLst/>
          </a:prstGeom>
          <a:noFill/>
        </p:spPr>
        <p:txBody>
          <a:bodyPr wrap="square" rtlCol="0">
            <a:spAutoFit/>
          </a:bodyPr>
          <a:lstStyle/>
          <a:p>
            <a:r>
              <a:rPr lang="zh-CN" altLang="en-US" sz="2000" b="1" dirty="0">
                <a:latin typeface="HarmonyOS Sans SC" panose="00000500000000000000" charset="-122"/>
                <a:ea typeface="HarmonyOS Sans SC" panose="00000500000000000000" charset="-122"/>
              </a:rPr>
              <a:t>验证价值较低</a:t>
            </a:r>
            <a:endParaRPr lang="zh-CN" altLang="en-US" sz="2000" b="1" dirty="0">
              <a:latin typeface="HarmonyOS Sans SC" panose="00000500000000000000" charset="-122"/>
              <a:ea typeface="HarmonyOS Sans SC" panose="00000500000000000000" charset="-122"/>
            </a:endParaRPr>
          </a:p>
        </p:txBody>
      </p:sp>
      <p:sp>
        <p:nvSpPr>
          <p:cNvPr id="25" name="文本框 24"/>
          <p:cNvSpPr txBox="1"/>
          <p:nvPr/>
        </p:nvSpPr>
        <p:spPr>
          <a:xfrm>
            <a:off x="8590456" y="4289613"/>
            <a:ext cx="1880900" cy="400110"/>
          </a:xfrm>
          <a:prstGeom prst="rect">
            <a:avLst/>
          </a:prstGeom>
          <a:noFill/>
        </p:spPr>
        <p:txBody>
          <a:bodyPr wrap="square" rtlCol="0">
            <a:spAutoFit/>
          </a:bodyPr>
          <a:lstStyle/>
          <a:p>
            <a:r>
              <a:rPr lang="zh-CN" altLang="en-US" sz="2000" b="1" dirty="0">
                <a:latin typeface="HarmonyOS Sans SC" panose="00000500000000000000" charset="-122"/>
                <a:ea typeface="HarmonyOS Sans SC" panose="00000500000000000000" charset="-122"/>
              </a:rPr>
              <a:t>结果并不直观</a:t>
            </a:r>
            <a:endParaRPr lang="zh-CN" altLang="en-US" sz="2000" b="1" dirty="0">
              <a:latin typeface="HarmonyOS Sans SC" panose="00000500000000000000" charset="-122"/>
              <a:ea typeface="HarmonyOS Sans SC" panose="00000500000000000000" charset="-122"/>
            </a:endParaRPr>
          </a:p>
        </p:txBody>
      </p:sp>
      <p:sp>
        <p:nvSpPr>
          <p:cNvPr id="26" name="文本框 25"/>
          <p:cNvSpPr txBox="1"/>
          <p:nvPr/>
        </p:nvSpPr>
        <p:spPr>
          <a:xfrm>
            <a:off x="4907058" y="2349278"/>
            <a:ext cx="2816173" cy="1158138"/>
          </a:xfrm>
          <a:prstGeom prst="rect">
            <a:avLst/>
          </a:prstGeom>
          <a:noFill/>
        </p:spPr>
        <p:txBody>
          <a:bodyPr wrap="square" rtlCol="0">
            <a:spAutoFit/>
          </a:bodyPr>
          <a:lstStyle/>
          <a:p>
            <a:pPr algn="just">
              <a:lnSpc>
                <a:spcPct val="150000"/>
              </a:lnSpc>
            </a:pPr>
            <a:r>
              <a:rPr lang="zh-CN" altLang="en-US" sz="1600" dirty="0">
                <a:solidFill>
                  <a:schemeClr val="bg1">
                    <a:lumMod val="50000"/>
                  </a:schemeClr>
                </a:solidFill>
                <a:latin typeface="HarmonyOS Sans SC" panose="00000500000000000000" charset="-122"/>
                <a:ea typeface="HarmonyOS Sans SC" panose="00000500000000000000" charset="-122"/>
              </a:rPr>
              <a:t>混合</a:t>
            </a:r>
            <a:r>
              <a:rPr lang="en-US" altLang="zh-CN" sz="1600" dirty="0">
                <a:solidFill>
                  <a:schemeClr val="bg1">
                    <a:lumMod val="50000"/>
                  </a:schemeClr>
                </a:solidFill>
                <a:latin typeface="HarmonyOS Sans SC" panose="00000500000000000000" charset="-122"/>
                <a:ea typeface="HarmonyOS Sans SC" panose="00000500000000000000" charset="-122"/>
              </a:rPr>
              <a:t>IT</a:t>
            </a:r>
            <a:r>
              <a:rPr lang="zh-CN" altLang="en-US" sz="1600" dirty="0">
                <a:solidFill>
                  <a:schemeClr val="bg1">
                    <a:lumMod val="50000"/>
                  </a:schemeClr>
                </a:solidFill>
                <a:latin typeface="HarmonyOS Sans SC" panose="00000500000000000000" charset="-122"/>
                <a:ea typeface="HarmonyOS Sans SC" panose="00000500000000000000" charset="-122"/>
              </a:rPr>
              <a:t>环境通常包含复杂的设备、网络环境，给验证带来极高的难度</a:t>
            </a:r>
            <a:endParaRPr lang="zh-CN" altLang="en-US" sz="1600" dirty="0">
              <a:solidFill>
                <a:schemeClr val="bg1">
                  <a:lumMod val="50000"/>
                </a:schemeClr>
              </a:solidFill>
              <a:latin typeface="HarmonyOS Sans SC" panose="00000500000000000000" charset="-122"/>
              <a:ea typeface="HarmonyOS Sans SC" panose="00000500000000000000" charset="-122"/>
            </a:endParaRPr>
          </a:p>
        </p:txBody>
      </p:sp>
      <p:sp>
        <p:nvSpPr>
          <p:cNvPr id="27" name="文本框 26"/>
          <p:cNvSpPr txBox="1"/>
          <p:nvPr/>
        </p:nvSpPr>
        <p:spPr>
          <a:xfrm>
            <a:off x="8625726" y="2349278"/>
            <a:ext cx="2816173" cy="1158138"/>
          </a:xfrm>
          <a:prstGeom prst="rect">
            <a:avLst/>
          </a:prstGeom>
          <a:noFill/>
        </p:spPr>
        <p:txBody>
          <a:bodyPr wrap="square" rtlCol="0">
            <a:spAutoFit/>
          </a:bodyPr>
          <a:lstStyle/>
          <a:p>
            <a:pPr algn="just">
              <a:lnSpc>
                <a:spcPct val="150000"/>
              </a:lnSpc>
            </a:pPr>
            <a:r>
              <a:rPr lang="zh-CN" altLang="en-US" sz="1600" dirty="0">
                <a:solidFill>
                  <a:schemeClr val="bg1">
                    <a:lumMod val="50000"/>
                  </a:schemeClr>
                </a:solidFill>
                <a:latin typeface="HarmonyOS Sans SC" panose="00000500000000000000" charset="-122"/>
                <a:ea typeface="HarmonyOS Sans SC" panose="00000500000000000000" charset="-122"/>
              </a:rPr>
              <a:t>数据库、日志、文本、图像等不同数据类型需要采用不同的验证方式</a:t>
            </a:r>
            <a:endParaRPr lang="zh-CN" altLang="en-US" sz="1600" dirty="0">
              <a:solidFill>
                <a:schemeClr val="bg1">
                  <a:lumMod val="50000"/>
                </a:schemeClr>
              </a:solidFill>
              <a:latin typeface="HarmonyOS Sans SC" panose="00000500000000000000" charset="-122"/>
              <a:ea typeface="HarmonyOS Sans SC" panose="00000500000000000000" charset="-122"/>
            </a:endParaRPr>
          </a:p>
        </p:txBody>
      </p:sp>
      <p:sp>
        <p:nvSpPr>
          <p:cNvPr id="28" name="文本框 27"/>
          <p:cNvSpPr txBox="1"/>
          <p:nvPr/>
        </p:nvSpPr>
        <p:spPr>
          <a:xfrm>
            <a:off x="4907058" y="4658074"/>
            <a:ext cx="2816173" cy="1158138"/>
          </a:xfrm>
          <a:prstGeom prst="rect">
            <a:avLst/>
          </a:prstGeom>
          <a:noFill/>
        </p:spPr>
        <p:txBody>
          <a:bodyPr wrap="square" rtlCol="0">
            <a:spAutoFit/>
          </a:bodyPr>
          <a:lstStyle/>
          <a:p>
            <a:pPr algn="just">
              <a:lnSpc>
                <a:spcPct val="150000"/>
              </a:lnSpc>
            </a:pPr>
            <a:r>
              <a:rPr lang="zh-CN" altLang="en-US" sz="1600" dirty="0">
                <a:solidFill>
                  <a:schemeClr val="bg1">
                    <a:lumMod val="50000"/>
                  </a:schemeClr>
                </a:solidFill>
                <a:latin typeface="HarmonyOS Sans SC" panose="00000500000000000000" charset="-122"/>
                <a:ea typeface="HarmonyOS Sans SC" panose="00000500000000000000" charset="-122"/>
              </a:rPr>
              <a:t>对于强关联的业务系统，单一系统</a:t>
            </a:r>
            <a:r>
              <a:rPr lang="en-US" altLang="zh-CN" sz="1600" dirty="0">
                <a:solidFill>
                  <a:schemeClr val="bg1">
                    <a:lumMod val="50000"/>
                  </a:schemeClr>
                </a:solidFill>
                <a:latin typeface="HarmonyOS Sans SC" panose="00000500000000000000" charset="-122"/>
                <a:ea typeface="HarmonyOS Sans SC" panose="00000500000000000000" charset="-122"/>
              </a:rPr>
              <a:t>/</a:t>
            </a:r>
            <a:r>
              <a:rPr lang="zh-CN" altLang="en-US" sz="1600" dirty="0">
                <a:solidFill>
                  <a:schemeClr val="bg1">
                    <a:lumMod val="50000"/>
                  </a:schemeClr>
                </a:solidFill>
                <a:latin typeface="HarmonyOS Sans SC" panose="00000500000000000000" charset="-122"/>
                <a:ea typeface="HarmonyOS Sans SC" panose="00000500000000000000" charset="-122"/>
              </a:rPr>
              <a:t>方式的验证结果无法代表恢复预期</a:t>
            </a:r>
            <a:endParaRPr lang="zh-CN" altLang="en-US" sz="1600" dirty="0">
              <a:solidFill>
                <a:schemeClr val="bg1">
                  <a:lumMod val="50000"/>
                </a:schemeClr>
              </a:solidFill>
              <a:latin typeface="HarmonyOS Sans SC" panose="00000500000000000000" charset="-122"/>
              <a:ea typeface="HarmonyOS Sans SC" panose="00000500000000000000" charset="-122"/>
            </a:endParaRPr>
          </a:p>
        </p:txBody>
      </p:sp>
      <p:sp>
        <p:nvSpPr>
          <p:cNvPr id="29" name="文本框 28"/>
          <p:cNvSpPr txBox="1"/>
          <p:nvPr/>
        </p:nvSpPr>
        <p:spPr>
          <a:xfrm>
            <a:off x="8625726" y="4658074"/>
            <a:ext cx="2816173" cy="1158138"/>
          </a:xfrm>
          <a:prstGeom prst="rect">
            <a:avLst/>
          </a:prstGeom>
          <a:noFill/>
        </p:spPr>
        <p:txBody>
          <a:bodyPr wrap="square" rtlCol="0">
            <a:spAutoFit/>
          </a:bodyPr>
          <a:lstStyle/>
          <a:p>
            <a:pPr algn="just">
              <a:lnSpc>
                <a:spcPct val="150000"/>
              </a:lnSpc>
            </a:pPr>
            <a:r>
              <a:rPr lang="zh-CN" altLang="en-US" sz="1600" dirty="0">
                <a:solidFill>
                  <a:schemeClr val="bg1">
                    <a:lumMod val="50000"/>
                  </a:schemeClr>
                </a:solidFill>
                <a:latin typeface="HarmonyOS Sans SC" panose="00000500000000000000" charset="-122"/>
                <a:ea typeface="HarmonyOS Sans SC" panose="00000500000000000000" charset="-122"/>
              </a:rPr>
              <a:t>验证结果通常以文本呈现，难以直观地了解验证情况，不利于分析和决策。</a:t>
            </a:r>
            <a:endParaRPr lang="zh-CN" altLang="en-US" sz="1600" dirty="0">
              <a:solidFill>
                <a:schemeClr val="bg1">
                  <a:lumMod val="50000"/>
                </a:schemeClr>
              </a:solidFill>
              <a:latin typeface="HarmonyOS Sans SC" panose="00000500000000000000" charset="-122"/>
              <a:ea typeface="HarmonyOS Sans SC" panose="00000500000000000000"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4"/>
          <p:cNvSpPr txBox="1"/>
          <p:nvPr/>
        </p:nvSpPr>
        <p:spPr>
          <a:xfrm>
            <a:off x="1630680" y="2233295"/>
            <a:ext cx="4203065" cy="1106805"/>
          </a:xfrm>
          <a:prstGeom prst="rect">
            <a:avLst/>
          </a:prstGeom>
          <a:noFill/>
        </p:spPr>
        <p:txBody>
          <a:bodyPr wrap="square" rtlCol="0">
            <a:spAutoFit/>
          </a:bodyPr>
          <a:lstStyle/>
          <a:p>
            <a:r>
              <a:rPr lang="en-US" sz="6600" b="1" dirty="0">
                <a:gradFill>
                  <a:gsLst>
                    <a:gs pos="0">
                      <a:srgbClr val="1BD7D5"/>
                    </a:gs>
                    <a:gs pos="88000">
                      <a:srgbClr val="14C6EC"/>
                    </a:gs>
                  </a:gsLst>
                  <a:lin ang="0" scaled="0"/>
                </a:gradFill>
                <a:latin typeface="HarmonyOS Sans SC" panose="00000500000000000000" charset="-122"/>
                <a:ea typeface="HarmonyOS Sans SC" panose="00000500000000000000" charset="-122"/>
                <a:cs typeface="HarmonyOS Sans" charset="0"/>
              </a:rPr>
              <a:t>PART 03</a:t>
            </a:r>
            <a:endParaRPr lang="en-US" sz="6600" b="1" dirty="0">
              <a:gradFill>
                <a:gsLst>
                  <a:gs pos="0">
                    <a:srgbClr val="1BD7D5"/>
                  </a:gs>
                  <a:gs pos="88000">
                    <a:srgbClr val="14C6EC"/>
                  </a:gs>
                </a:gsLst>
                <a:lin ang="0" scaled="0"/>
              </a:gradFill>
              <a:latin typeface="HarmonyOS Sans SC" panose="00000500000000000000" charset="-122"/>
              <a:ea typeface="HarmonyOS Sans SC" panose="00000500000000000000" charset="-122"/>
              <a:cs typeface="HarmonyOS Sans" charset="0"/>
            </a:endParaRPr>
          </a:p>
        </p:txBody>
      </p:sp>
      <p:sp>
        <p:nvSpPr>
          <p:cNvPr id="26" name="文本框 25"/>
          <p:cNvSpPr txBox="1"/>
          <p:nvPr/>
        </p:nvSpPr>
        <p:spPr>
          <a:xfrm>
            <a:off x="1630680" y="3368040"/>
            <a:ext cx="5982335" cy="768350"/>
          </a:xfrm>
          <a:prstGeom prst="rect">
            <a:avLst/>
          </a:prstGeom>
          <a:noFill/>
        </p:spPr>
        <p:txBody>
          <a:bodyPr wrap="square" rtlCol="0">
            <a:spAutoFit/>
          </a:bodyPr>
          <a:lstStyle/>
          <a:p>
            <a:r>
              <a:rPr lang="zh-CN" altLang="en-US" sz="4400" b="1" dirty="0">
                <a:solidFill>
                  <a:srgbClr val="1E4156"/>
                </a:solidFill>
                <a:latin typeface="HarmonyOS Sans SC" panose="00000500000000000000" charset="-122"/>
                <a:ea typeface="HarmonyOS Sans SC" panose="00000500000000000000" charset="-122"/>
                <a:cs typeface="HarmonyOS Sans" charset="0"/>
                <a:sym typeface="+mn-ea"/>
              </a:rPr>
              <a:t>云祺多维数据验证方案</a:t>
            </a:r>
            <a:endParaRPr lang="en-US" sz="4400" b="1" dirty="0">
              <a:solidFill>
                <a:srgbClr val="1E4156"/>
              </a:solidFill>
              <a:latin typeface="HarmonyOS Sans SC" panose="00000500000000000000" charset="-122"/>
              <a:ea typeface="HarmonyOS Sans SC" panose="00000500000000000000" charset="-122"/>
              <a:cs typeface="HarmonyOS Sans" charset="0"/>
            </a:endParaRPr>
          </a:p>
        </p:txBody>
      </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838200" y="433070"/>
            <a:ext cx="3459480" cy="49149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600" b="1" i="0" u="none" strike="noStrike" kern="1200" cap="none" spc="0" normalizeH="0" baseline="0" noProof="0" dirty="0">
                <a:ln>
                  <a:noFill/>
                </a:ln>
                <a:solidFill>
                  <a:srgbClr val="0D0D0D"/>
                </a:solidFill>
                <a:effectLst/>
                <a:uLnTx/>
                <a:uFillTx/>
                <a:latin typeface="HarmonyOS Sans SC" panose="00000500000000000000" charset="-122"/>
                <a:ea typeface="HarmonyOS Sans SC" panose="00000500000000000000" charset="-122"/>
                <a:cs typeface="HarmonyOS Sans" charset="0"/>
                <a:sym typeface="+mn-ea"/>
              </a:rPr>
              <a:t>方案概览</a:t>
            </a:r>
            <a:endParaRPr kumimoji="0" lang="en-US" sz="2600" b="1" i="0" u="none" strike="noStrike" kern="1200" cap="none" spc="0" normalizeH="0" baseline="0" noProof="0" dirty="0">
              <a:ln>
                <a:noFill/>
              </a:ln>
              <a:solidFill>
                <a:srgbClr val="0D0D0D"/>
              </a:solidFill>
              <a:effectLst/>
              <a:uLnTx/>
              <a:uFillTx/>
              <a:latin typeface="HarmonyOS Sans SC" panose="00000500000000000000" charset="-122"/>
              <a:ea typeface="HarmonyOS Sans SC" panose="00000500000000000000" charset="-122"/>
              <a:cs typeface="HarmonyOS Sans" charset="0"/>
              <a:sym typeface="+mn-ea"/>
            </a:endParaRPr>
          </a:p>
        </p:txBody>
      </p:sp>
      <p:sp>
        <p:nvSpPr>
          <p:cNvPr id="4" name="矩形 3"/>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gradFill>
                <a:gsLst>
                  <a:gs pos="0">
                    <a:srgbClr val="1AC5D7"/>
                  </a:gs>
                  <a:gs pos="100000">
                    <a:srgbClr val="2CAFF1"/>
                  </a:gs>
                </a:gsLst>
                <a:lin ang="0" scaled="0"/>
              </a:gradFill>
              <a:effectLst/>
              <a:uLnTx/>
              <a:uFillTx/>
              <a:latin typeface="HarmonyOS Sans Thin"/>
              <a:cs typeface="HarmonyOS Sans" charset="0"/>
              <a:sym typeface="+mn-ea"/>
            </a:endParaRPr>
          </a:p>
        </p:txBody>
      </p:sp>
      <p:sp>
        <p:nvSpPr>
          <p:cNvPr id="6" name="矩形 5"/>
          <p:cNvSpPr/>
          <p:nvPr>
            <p:custDataLst>
              <p:tags r:id="rId1"/>
            </p:custDataLst>
          </p:nvPr>
        </p:nvSpPr>
        <p:spPr>
          <a:xfrm>
            <a:off x="838200" y="-1254851"/>
            <a:ext cx="10170795" cy="106045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sz="1400" b="0" i="0" u="none" strike="noStrike" kern="1200" cap="none" spc="0" normalizeH="0" baseline="0" noProof="0" dirty="0">
                <a:ln>
                  <a:noFill/>
                </a:ln>
                <a:solidFill>
                  <a:prstClr val="black">
                    <a:lumMod val="75000"/>
                    <a:lumOff val="25000"/>
                  </a:prstClr>
                </a:solidFill>
                <a:effectLst/>
                <a:uLnTx/>
                <a:uFillTx/>
                <a:latin typeface="HarmonyOS Sans SC" panose="00000500000000000000" charset="-122"/>
                <a:ea typeface="HarmonyOS Sans SC" panose="00000500000000000000" charset="-122"/>
                <a:cs typeface="HarmonyOS Sans" charset="0"/>
                <a:sym typeface="+mn-ea"/>
              </a:rPr>
              <a:t>XXXXXXXXXXXXXXXXXXXXXXXXXXXXXXXXXXXXXXXXXXXXXXXXX</a:t>
            </a:r>
            <a:endParaRPr kumimoji="0" lang="en-US" sz="1400" b="0" i="0" u="none" strike="noStrike" kern="1200" cap="none" spc="0" normalizeH="0" baseline="0" noProof="0" dirty="0">
              <a:ln>
                <a:noFill/>
              </a:ln>
              <a:solidFill>
                <a:prstClr val="black">
                  <a:lumMod val="75000"/>
                  <a:lumOff val="25000"/>
                </a:prstClr>
              </a:solidFill>
              <a:effectLst/>
              <a:uLnTx/>
              <a:uFillTx/>
              <a:latin typeface="HarmonyOS Sans SC" panose="00000500000000000000" charset="-122"/>
              <a:ea typeface="HarmonyOS Sans SC" panose="00000500000000000000" charset="-122"/>
              <a:cs typeface="HarmonyOS Sans" charset="0"/>
              <a:sym typeface="+mn-ea"/>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sz="1400" b="0" i="0" u="none" strike="noStrike" kern="1200" cap="none" spc="0" normalizeH="0" baseline="0" noProof="0" dirty="0">
                <a:ln>
                  <a:noFill/>
                </a:ln>
                <a:solidFill>
                  <a:prstClr val="black">
                    <a:lumMod val="75000"/>
                    <a:lumOff val="25000"/>
                  </a:prstClr>
                </a:solidFill>
                <a:effectLst/>
                <a:uLnTx/>
                <a:uFillTx/>
                <a:latin typeface="HarmonyOS Sans SC" panose="00000500000000000000" charset="-122"/>
                <a:ea typeface="HarmonyOS Sans SC" panose="00000500000000000000" charset="-122"/>
                <a:cs typeface="HarmonyOS Sans" charset="0"/>
                <a:sym typeface="+mn-ea"/>
              </a:rPr>
              <a:t>XXXXXXXXXXXXXXXXXXXXXXXXXXX</a:t>
            </a:r>
            <a:endParaRPr kumimoji="0" lang="zh-CN" altLang="en-US" sz="1400" b="0" i="0" u="none" strike="noStrike" kern="1200" cap="none" spc="0" normalizeH="0" baseline="0" noProof="0" dirty="0">
              <a:ln>
                <a:noFill/>
              </a:ln>
              <a:solidFill>
                <a:prstClr val="black">
                  <a:lumMod val="75000"/>
                  <a:lumOff val="25000"/>
                </a:prstClr>
              </a:solidFill>
              <a:effectLst/>
              <a:uLnTx/>
              <a:uFillTx/>
              <a:latin typeface="HarmonyOS Sans SC" panose="00000500000000000000" charset="-122"/>
              <a:ea typeface="HarmonyOS Sans SC" panose="00000500000000000000" charset="-122"/>
              <a:cs typeface="HarmonyOS Sans" charset="0"/>
              <a:sym typeface="+mn-ea"/>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1400" b="0" i="0" u="none" strike="noStrike" kern="1200" cap="none" spc="0" normalizeH="0" baseline="0" noProof="0" dirty="0">
              <a:ln>
                <a:noFill/>
              </a:ln>
              <a:solidFill>
                <a:prstClr val="black">
                  <a:lumMod val="75000"/>
                  <a:lumOff val="25000"/>
                </a:prstClr>
              </a:solidFill>
              <a:effectLst/>
              <a:uLnTx/>
              <a:uFillTx/>
              <a:latin typeface="HarmonyOS Sans SC" panose="00000500000000000000" charset="-122"/>
              <a:ea typeface="HarmonyOS Sans SC" panose="00000500000000000000" charset="-122"/>
              <a:cs typeface="HarmonyOS Sans" charset="0"/>
              <a:sym typeface="+mn-ea"/>
            </a:endParaRPr>
          </a:p>
        </p:txBody>
      </p:sp>
      <p:sp>
        <p:nvSpPr>
          <p:cNvPr id="7" name="矩形 6"/>
          <p:cNvSpPr/>
          <p:nvPr>
            <p:custDataLst>
              <p:tags r:id="rId2"/>
            </p:custDataLst>
          </p:nvPr>
        </p:nvSpPr>
        <p:spPr>
          <a:xfrm>
            <a:off x="838200" y="-1551396"/>
            <a:ext cx="10050145" cy="296545"/>
          </a:xfrm>
          <a:prstGeom prst="rect">
            <a:avLst/>
          </a:prstGeom>
        </p:spPr>
        <p:txBody>
          <a:bodyPr wrap="square">
            <a:spAutoFit/>
          </a:bodyPr>
          <a:lstStyle/>
          <a:p>
            <a:pPr marL="0" marR="0" lvl="0" indent="0" algn="l" defTabSz="914400" rtl="0" eaLnBrk="1" fontAlgn="auto" latinLnBrk="0" hangingPunct="1">
              <a:lnSpc>
                <a:spcPts val="16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lumMod val="85000"/>
                    <a:lumOff val="15000"/>
                  </a:prstClr>
                </a:solidFill>
                <a:effectLst/>
                <a:uLnTx/>
                <a:uFillTx/>
                <a:latin typeface="HarmonyOS Sans SC" panose="00000500000000000000" charset="-122"/>
                <a:ea typeface="HarmonyOS Sans SC" panose="00000500000000000000" charset="-122"/>
                <a:cs typeface="HarmonyOS Sans SC" panose="00000500000000000000" charset="-122"/>
                <a:sym typeface="+mn-ea"/>
              </a:rPr>
              <a:t>标</a:t>
            </a:r>
            <a:r>
              <a:rPr kumimoji="0" lang="en-US" altLang="zh-CN" sz="1800" b="1" i="0" u="none" strike="noStrike" kern="1200" cap="none" spc="0" normalizeH="0" baseline="0" noProof="0" dirty="0">
                <a:ln>
                  <a:noFill/>
                </a:ln>
                <a:solidFill>
                  <a:prstClr val="black">
                    <a:lumMod val="85000"/>
                    <a:lumOff val="15000"/>
                  </a:prstClr>
                </a:solidFill>
                <a:effectLst/>
                <a:uLnTx/>
                <a:uFillTx/>
                <a:latin typeface="HarmonyOS Sans SC" panose="00000500000000000000" charset="-122"/>
                <a:ea typeface="HarmonyOS Sans SC" panose="00000500000000000000" charset="-122"/>
                <a:cs typeface="HarmonyOS Sans SC" panose="00000500000000000000" charset="-122"/>
                <a:sym typeface="+mn-ea"/>
              </a:rPr>
              <a:t> </a:t>
            </a:r>
            <a:r>
              <a:rPr kumimoji="0" lang="zh-CN" altLang="en-US" sz="1800" b="1" i="0" u="none" strike="noStrike" kern="1200" cap="none" spc="0" normalizeH="0" baseline="0" noProof="0" dirty="0">
                <a:ln>
                  <a:noFill/>
                </a:ln>
                <a:solidFill>
                  <a:prstClr val="black">
                    <a:lumMod val="85000"/>
                    <a:lumOff val="15000"/>
                  </a:prstClr>
                </a:solidFill>
                <a:effectLst/>
                <a:uLnTx/>
                <a:uFillTx/>
                <a:latin typeface="HarmonyOS Sans SC" panose="00000500000000000000" charset="-122"/>
                <a:ea typeface="HarmonyOS Sans SC" panose="00000500000000000000" charset="-122"/>
                <a:cs typeface="HarmonyOS Sans SC" panose="00000500000000000000" charset="-122"/>
                <a:sym typeface="+mn-ea"/>
              </a:rPr>
              <a:t>题</a:t>
            </a:r>
            <a:endParaRPr kumimoji="0" lang="zh-CN" altLang="en-US" sz="1800" b="1" i="0" u="none" strike="noStrike" kern="1200" cap="none" spc="0" normalizeH="0" baseline="0" noProof="0" dirty="0">
              <a:ln>
                <a:noFill/>
              </a:ln>
              <a:solidFill>
                <a:prstClr val="black">
                  <a:lumMod val="85000"/>
                  <a:lumOff val="15000"/>
                </a:prstClr>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grpSp>
        <p:nvGrpSpPr>
          <p:cNvPr id="70" name="组合 69"/>
          <p:cNvGrpSpPr/>
          <p:nvPr/>
        </p:nvGrpSpPr>
        <p:grpSpPr>
          <a:xfrm>
            <a:off x="12232550" y="1962142"/>
            <a:ext cx="722085" cy="722085"/>
            <a:chOff x="12389213" y="-15285"/>
            <a:chExt cx="1163477" cy="1163477"/>
          </a:xfrm>
        </p:grpSpPr>
        <p:sp>
          <p:nvSpPr>
            <p:cNvPr id="71" name="矩形 70"/>
            <p:cNvSpPr/>
            <p:nvPr>
              <p:custDataLst>
                <p:tags r:id="rId3"/>
              </p:custDataLst>
            </p:nvPr>
          </p:nvSpPr>
          <p:spPr>
            <a:xfrm>
              <a:off x="12389213" y="-15285"/>
              <a:ext cx="1163477" cy="1163477"/>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00" b="0" i="0" u="none" strike="noStrike" kern="1200" cap="none" spc="0" normalizeH="0" baseline="0" noProof="0">
                <a:ln>
                  <a:noFill/>
                </a:ln>
                <a:solidFill>
                  <a:prstClr val="white"/>
                </a:solidFill>
                <a:effectLst/>
                <a:uLnTx/>
                <a:uFillTx/>
                <a:latin typeface="HarmonyOS Sans Thin"/>
                <a:cs typeface="HarmonyOS Sans" charset="0"/>
              </a:endParaRPr>
            </a:p>
          </p:txBody>
        </p:sp>
        <p:sp>
          <p:nvSpPr>
            <p:cNvPr id="72" name="#FFFFFF"/>
            <p:cNvSpPr txBox="1"/>
            <p:nvPr>
              <p:custDataLst>
                <p:tags r:id="rId4"/>
              </p:custDataLst>
            </p:nvPr>
          </p:nvSpPr>
          <p:spPr>
            <a:xfrm>
              <a:off x="12586709" y="507061"/>
              <a:ext cx="790304" cy="281018"/>
            </a:xfrm>
            <a:prstGeom prst="rect">
              <a:avLst/>
            </a:prstGeom>
            <a:noFill/>
            <a:ln w="12700" cap="flat">
              <a:noFill/>
              <a:miter lim="400000"/>
            </a:ln>
            <a:effectLst/>
          </p:spPr>
          <p:txBody>
            <a:bodyPr wrap="square" lIns="25400" tIns="25400" rIns="25400" bIns="25400" numCol="1" anchor="ctr">
              <a:spAutoFit/>
            </a:bodyPr>
            <a:lstStyle>
              <a:lvl1pPr>
                <a:defRPr sz="2000" b="0">
                  <a:solidFill>
                    <a:srgbClr val="04101B"/>
                  </a:solidFill>
                  <a:latin typeface="苹方 常规" panose="020B0300000000000000" charset="-122"/>
                  <a:ea typeface="苹方 常规" panose="020B0300000000000000" charset="-122"/>
                  <a:cs typeface="苹方 常规" panose="020B0300000000000000" charset="-122"/>
                  <a:sym typeface="苹方 常规" panose="020B0300000000000000" charset="-122"/>
                </a:defRPr>
              </a:lvl1pPr>
            </a:lstStyle>
            <a:p>
              <a:pPr marL="0" marR="0" lvl="0" indent="0" algn="ctr" defTabSz="457200" rtl="0" eaLnBrk="1" fontAlgn="auto" latinLnBrk="0" hangingPunct="1">
                <a:lnSpc>
                  <a:spcPct val="100000"/>
                </a:lnSpc>
                <a:spcBef>
                  <a:spcPts val="0"/>
                </a:spcBef>
                <a:spcAft>
                  <a:spcPts val="0"/>
                </a:spcAft>
                <a:buClrTx/>
                <a:buSzTx/>
                <a:buFontTx/>
                <a:buNone/>
                <a:defRPr/>
              </a:pPr>
              <a:r>
                <a:rPr kumimoji="0" lang="en-US" altLang="zh-CN" sz="800" b="0" i="0" u="none" strike="noStrike" kern="1200" cap="none" spc="0" normalizeH="0" baseline="0" noProof="0" dirty="0">
                  <a:ln>
                    <a:noFill/>
                  </a:ln>
                  <a:solidFill>
                    <a:prstClr val="white"/>
                  </a:solidFill>
                  <a:effectLst/>
                  <a:uLnTx/>
                  <a:uFillTx/>
                  <a:latin typeface="HarmonyOS Sans SC" panose="00000500000000000000" charset="-122"/>
                  <a:ea typeface="HarmonyOS Sans SC" panose="00000500000000000000" charset="-122"/>
                  <a:cs typeface="HarmonyOS Sans" charset="0"/>
                  <a:sym typeface="HarmonyOS Sans" charset="0"/>
                </a:rPr>
                <a:t>#18BCC6</a:t>
              </a:r>
              <a:endParaRPr kumimoji="0" lang="en-US" altLang="zh-CN" sz="800" b="0" i="0" u="none" strike="noStrike" kern="1200" cap="none" spc="0" normalizeH="0" baseline="0" noProof="0" dirty="0">
                <a:ln>
                  <a:noFill/>
                </a:ln>
                <a:solidFill>
                  <a:prstClr val="white"/>
                </a:solidFill>
                <a:effectLst/>
                <a:uLnTx/>
                <a:uFillTx/>
                <a:latin typeface="HarmonyOS Sans SC" panose="00000500000000000000" charset="-122"/>
                <a:ea typeface="HarmonyOS Sans SC" panose="00000500000000000000" charset="-122"/>
                <a:cs typeface="HarmonyOS Sans" charset="0"/>
                <a:sym typeface="HarmonyOS Sans" charset="0"/>
              </a:endParaRPr>
            </a:p>
          </p:txBody>
        </p:sp>
      </p:grpSp>
      <p:grpSp>
        <p:nvGrpSpPr>
          <p:cNvPr id="73" name="组合 72"/>
          <p:cNvGrpSpPr/>
          <p:nvPr/>
        </p:nvGrpSpPr>
        <p:grpSpPr>
          <a:xfrm>
            <a:off x="12232550" y="2797712"/>
            <a:ext cx="722085" cy="722085"/>
            <a:chOff x="12400123" y="1564005"/>
            <a:chExt cx="1163477" cy="1163477"/>
          </a:xfrm>
        </p:grpSpPr>
        <p:sp>
          <p:nvSpPr>
            <p:cNvPr id="74" name="矩形 73"/>
            <p:cNvSpPr/>
            <p:nvPr>
              <p:custDataLst>
                <p:tags r:id="rId5"/>
              </p:custDataLst>
            </p:nvPr>
          </p:nvSpPr>
          <p:spPr>
            <a:xfrm>
              <a:off x="12400123" y="1564005"/>
              <a:ext cx="1163477" cy="1163477"/>
            </a:xfrm>
            <a:prstGeom prst="rect">
              <a:avLst/>
            </a:prstGeom>
            <a:solidFill>
              <a:srgbClr val="37C1E0"/>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00" b="0" i="0" u="none" strike="noStrike" kern="1200" cap="none" spc="0" normalizeH="0" baseline="0" noProof="0">
                <a:ln>
                  <a:noFill/>
                </a:ln>
                <a:solidFill>
                  <a:prstClr val="white"/>
                </a:solidFill>
                <a:effectLst/>
                <a:uLnTx/>
                <a:uFillTx/>
                <a:latin typeface="HarmonyOS Sans Thin"/>
                <a:cs typeface="HarmonyOS Sans" charset="0"/>
              </a:endParaRPr>
            </a:p>
          </p:txBody>
        </p:sp>
        <p:sp>
          <p:nvSpPr>
            <p:cNvPr id="75" name="#FFFFFF"/>
            <p:cNvSpPr txBox="1"/>
            <p:nvPr>
              <p:custDataLst>
                <p:tags r:id="rId6"/>
              </p:custDataLst>
            </p:nvPr>
          </p:nvSpPr>
          <p:spPr>
            <a:xfrm>
              <a:off x="12519320" y="2091786"/>
              <a:ext cx="925083" cy="281018"/>
            </a:xfrm>
            <a:prstGeom prst="rect">
              <a:avLst/>
            </a:prstGeom>
            <a:noFill/>
            <a:ln w="12700" cap="flat">
              <a:noFill/>
              <a:miter lim="400000"/>
            </a:ln>
            <a:effectLst/>
          </p:spPr>
          <p:txBody>
            <a:bodyPr wrap="square" lIns="25400" tIns="25400" rIns="25400" bIns="25400" numCol="1" anchor="ctr">
              <a:spAutoFit/>
            </a:bodyPr>
            <a:lstStyle>
              <a:lvl1pPr>
                <a:defRPr sz="2000" b="0">
                  <a:solidFill>
                    <a:srgbClr val="04101B"/>
                  </a:solidFill>
                  <a:latin typeface="苹方 常规" panose="020B0300000000000000" charset="-122"/>
                  <a:ea typeface="苹方 常规" panose="020B0300000000000000" charset="-122"/>
                  <a:cs typeface="苹方 常规" panose="020B0300000000000000" charset="-122"/>
                  <a:sym typeface="苹方 常规" panose="020B0300000000000000" charset="-122"/>
                </a:defRPr>
              </a:lvl1pPr>
            </a:lstStyle>
            <a:p>
              <a:pPr marL="0" marR="0" lvl="0" indent="0" algn="ctr" defTabSz="457200" rtl="0" eaLnBrk="1" fontAlgn="auto" latinLnBrk="0" hangingPunct="1">
                <a:lnSpc>
                  <a:spcPct val="100000"/>
                </a:lnSpc>
                <a:spcBef>
                  <a:spcPts val="0"/>
                </a:spcBef>
                <a:spcAft>
                  <a:spcPts val="0"/>
                </a:spcAft>
                <a:buClrTx/>
                <a:buSzTx/>
                <a:buFontTx/>
                <a:buNone/>
                <a:defRPr/>
              </a:pPr>
              <a:r>
                <a:rPr kumimoji="0" lang="en-US" altLang="zh-CN" sz="800" b="0" i="0" u="none" strike="noStrike" kern="1200" cap="none" spc="0" normalizeH="0" baseline="0" noProof="0" dirty="0">
                  <a:ln>
                    <a:noFill/>
                  </a:ln>
                  <a:solidFill>
                    <a:prstClr val="white"/>
                  </a:solidFill>
                  <a:effectLst/>
                  <a:uLnTx/>
                  <a:uFillTx/>
                  <a:latin typeface="HarmonyOS Sans SC" panose="00000500000000000000" charset="-122"/>
                  <a:ea typeface="HarmonyOS Sans SC" panose="00000500000000000000" charset="-122"/>
                  <a:cs typeface="HarmonyOS Sans" charset="0"/>
                  <a:sym typeface="+mn-ea"/>
                </a:rPr>
                <a:t>#37C1E0</a:t>
              </a:r>
              <a:endParaRPr kumimoji="0" lang="en-US" altLang="zh-CN" sz="800" b="0" i="0" u="none" strike="noStrike" kern="1200" cap="none" spc="0" normalizeH="0" baseline="0" noProof="0" dirty="0">
                <a:ln>
                  <a:noFill/>
                </a:ln>
                <a:solidFill>
                  <a:prstClr val="white"/>
                </a:solidFill>
                <a:effectLst/>
                <a:uLnTx/>
                <a:uFillTx/>
                <a:latin typeface="HarmonyOS Sans SC" panose="00000500000000000000" charset="-122"/>
                <a:ea typeface="HarmonyOS Sans SC" panose="00000500000000000000" charset="-122"/>
                <a:cs typeface="HarmonyOS Sans" charset="0"/>
                <a:sym typeface="+mn-ea"/>
              </a:endParaRPr>
            </a:p>
          </p:txBody>
        </p:sp>
      </p:grpSp>
      <p:grpSp>
        <p:nvGrpSpPr>
          <p:cNvPr id="76" name="组合 75"/>
          <p:cNvGrpSpPr/>
          <p:nvPr/>
        </p:nvGrpSpPr>
        <p:grpSpPr>
          <a:xfrm>
            <a:off x="12232550" y="3633282"/>
            <a:ext cx="722085" cy="722085"/>
            <a:chOff x="3928110" y="4337685"/>
            <a:chExt cx="1371600" cy="1371600"/>
          </a:xfrm>
        </p:grpSpPr>
        <p:sp>
          <p:nvSpPr>
            <p:cNvPr id="77" name="矩形 76"/>
            <p:cNvSpPr/>
            <p:nvPr>
              <p:custDataLst>
                <p:tags r:id="rId7"/>
              </p:custDataLst>
            </p:nvPr>
          </p:nvSpPr>
          <p:spPr>
            <a:xfrm>
              <a:off x="3928110" y="4337685"/>
              <a:ext cx="1371600" cy="1371600"/>
            </a:xfrm>
            <a:prstGeom prst="rect">
              <a:avLst/>
            </a:prstGeom>
            <a:solidFill>
              <a:srgbClr val="D4EEF3"/>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00" b="0" i="0" u="none" strike="noStrike" kern="1200" cap="none" spc="0" normalizeH="0" baseline="0" noProof="0">
                <a:ln>
                  <a:noFill/>
                </a:ln>
                <a:solidFill>
                  <a:prstClr val="white"/>
                </a:solidFill>
                <a:effectLst/>
                <a:uLnTx/>
                <a:uFillTx/>
                <a:latin typeface="HarmonyOS Sans Thin"/>
                <a:cs typeface="HarmonyOS Sans" charset="0"/>
              </a:endParaRPr>
            </a:p>
          </p:txBody>
        </p:sp>
        <p:sp>
          <p:nvSpPr>
            <p:cNvPr id="78" name="#FFFFFF"/>
            <p:cNvSpPr txBox="1"/>
            <p:nvPr>
              <p:custDataLst>
                <p:tags r:id="rId8"/>
              </p:custDataLst>
            </p:nvPr>
          </p:nvSpPr>
          <p:spPr>
            <a:xfrm>
              <a:off x="4152610" y="4858159"/>
              <a:ext cx="922604" cy="331286"/>
            </a:xfrm>
            <a:prstGeom prst="rect">
              <a:avLst/>
            </a:prstGeom>
            <a:noFill/>
            <a:ln w="12700" cap="flat">
              <a:noFill/>
              <a:miter lim="400000"/>
            </a:ln>
            <a:effectLst/>
          </p:spPr>
          <p:txBody>
            <a:bodyPr wrap="none" lIns="25400" tIns="25400" rIns="25400" bIns="25400" numCol="1" anchor="ctr">
              <a:spAutoFit/>
            </a:bodyPr>
            <a:lstStyle>
              <a:lvl1pPr>
                <a:defRPr sz="2000" b="0">
                  <a:solidFill>
                    <a:srgbClr val="04101B"/>
                  </a:solidFill>
                  <a:latin typeface="苹方 常规" panose="020B0300000000000000" charset="-122"/>
                  <a:ea typeface="苹方 常规" panose="020B0300000000000000" charset="-122"/>
                  <a:cs typeface="苹方 常规" panose="020B0300000000000000" charset="-122"/>
                  <a:sym typeface="苹方 常规" panose="020B0300000000000000" charset="-122"/>
                </a:defRPr>
              </a:lvl1pPr>
            </a:lstStyle>
            <a:p>
              <a:pPr marL="0" marR="0" lvl="0" indent="0" algn="ctr" defTabSz="457200" rtl="0" eaLnBrk="1" fontAlgn="auto" latinLnBrk="0" hangingPunct="1">
                <a:lnSpc>
                  <a:spcPct val="100000"/>
                </a:lnSpc>
                <a:spcBef>
                  <a:spcPts val="0"/>
                </a:spcBef>
                <a:spcAft>
                  <a:spcPts val="0"/>
                </a:spcAft>
                <a:buClrTx/>
                <a:buSzTx/>
                <a:buFontTx/>
                <a:buNone/>
                <a:defRPr/>
              </a:pPr>
              <a:r>
                <a:rPr kumimoji="0" sz="800" b="0" i="0" u="none" strike="noStrike" kern="1200" cap="none" spc="0" normalizeH="0" baseline="0" noProof="0" dirty="0">
                  <a:ln>
                    <a:noFill/>
                  </a:ln>
                  <a:solidFill>
                    <a:srgbClr val="557182"/>
                  </a:solidFill>
                  <a:effectLst/>
                  <a:uLnTx/>
                  <a:uFillTx/>
                  <a:latin typeface="HarmonyOS Sans SC" panose="00000500000000000000" charset="-122"/>
                  <a:ea typeface="HarmonyOS Sans SC" panose="00000500000000000000" charset="-122"/>
                  <a:cs typeface="HarmonyOS Sans" charset="0"/>
                  <a:sym typeface="+mn-ea"/>
                </a:rPr>
                <a:t>#D4EEF3</a:t>
              </a:r>
              <a:endParaRPr kumimoji="0" sz="800" b="0" i="0" u="none" strike="noStrike" kern="1200" cap="none" spc="0" normalizeH="0" baseline="0" noProof="0" dirty="0">
                <a:ln>
                  <a:noFill/>
                </a:ln>
                <a:solidFill>
                  <a:srgbClr val="557182"/>
                </a:solidFill>
                <a:effectLst/>
                <a:uLnTx/>
                <a:uFillTx/>
                <a:latin typeface="HarmonyOS Sans SC" panose="00000500000000000000" charset="-122"/>
                <a:ea typeface="HarmonyOS Sans SC" panose="00000500000000000000" charset="-122"/>
                <a:cs typeface="HarmonyOS Sans" charset="0"/>
                <a:sym typeface="+mn-ea"/>
              </a:endParaRPr>
            </a:p>
          </p:txBody>
        </p:sp>
      </p:grpSp>
      <p:grpSp>
        <p:nvGrpSpPr>
          <p:cNvPr id="79" name="组合 78"/>
          <p:cNvGrpSpPr/>
          <p:nvPr/>
        </p:nvGrpSpPr>
        <p:grpSpPr>
          <a:xfrm>
            <a:off x="12232550" y="4468852"/>
            <a:ext cx="722085" cy="722085"/>
            <a:chOff x="5459730" y="4337685"/>
            <a:chExt cx="1371600" cy="1371600"/>
          </a:xfrm>
        </p:grpSpPr>
        <p:sp>
          <p:nvSpPr>
            <p:cNvPr id="80" name="矩形 79"/>
            <p:cNvSpPr/>
            <p:nvPr>
              <p:custDataLst>
                <p:tags r:id="rId9"/>
              </p:custDataLst>
            </p:nvPr>
          </p:nvSpPr>
          <p:spPr>
            <a:xfrm>
              <a:off x="5459730" y="4337685"/>
              <a:ext cx="1371600" cy="1371600"/>
            </a:xfrm>
            <a:prstGeom prst="rect">
              <a:avLst/>
            </a:prstGeom>
            <a:solidFill>
              <a:srgbClr val="EAF1F4"/>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00" b="0" i="0" u="none" strike="noStrike" kern="1200" cap="none" spc="0" normalizeH="0" baseline="0" noProof="0">
                <a:ln>
                  <a:noFill/>
                </a:ln>
                <a:solidFill>
                  <a:prstClr val="white"/>
                </a:solidFill>
                <a:effectLst/>
                <a:uLnTx/>
                <a:uFillTx/>
                <a:latin typeface="HarmonyOS Sans Thin"/>
                <a:cs typeface="HarmonyOS Sans" charset="0"/>
              </a:endParaRPr>
            </a:p>
          </p:txBody>
        </p:sp>
        <p:sp>
          <p:nvSpPr>
            <p:cNvPr id="81" name="#FFFFFF"/>
            <p:cNvSpPr txBox="1"/>
            <p:nvPr>
              <p:custDataLst>
                <p:tags r:id="rId10"/>
              </p:custDataLst>
            </p:nvPr>
          </p:nvSpPr>
          <p:spPr>
            <a:xfrm>
              <a:off x="5693363" y="4858159"/>
              <a:ext cx="904335" cy="331286"/>
            </a:xfrm>
            <a:prstGeom prst="rect">
              <a:avLst/>
            </a:prstGeom>
            <a:noFill/>
            <a:ln w="12700" cap="flat">
              <a:noFill/>
              <a:miter lim="400000"/>
            </a:ln>
            <a:effectLst/>
          </p:spPr>
          <p:txBody>
            <a:bodyPr wrap="none" lIns="25400" tIns="25400" rIns="25400" bIns="25400" numCol="1" anchor="ctr">
              <a:spAutoFit/>
            </a:bodyPr>
            <a:lstStyle>
              <a:lvl1pPr>
                <a:defRPr sz="2000" b="0">
                  <a:solidFill>
                    <a:srgbClr val="04101B"/>
                  </a:solidFill>
                  <a:latin typeface="苹方 常规" panose="020B0300000000000000" charset="-122"/>
                  <a:ea typeface="苹方 常规" panose="020B0300000000000000" charset="-122"/>
                  <a:cs typeface="苹方 常规" panose="020B0300000000000000" charset="-122"/>
                  <a:sym typeface="苹方 常规" panose="020B0300000000000000" charset="-122"/>
                </a:defRPr>
              </a:lvl1pPr>
            </a:lstStyle>
            <a:p>
              <a:pPr marL="0" marR="0" lvl="0" indent="0" algn="ctr" defTabSz="457200" rtl="0" eaLnBrk="1" fontAlgn="auto" latinLnBrk="0" hangingPunct="1">
                <a:lnSpc>
                  <a:spcPct val="100000"/>
                </a:lnSpc>
                <a:spcBef>
                  <a:spcPts val="0"/>
                </a:spcBef>
                <a:spcAft>
                  <a:spcPts val="0"/>
                </a:spcAft>
                <a:buClrTx/>
                <a:buSzTx/>
                <a:buFontTx/>
                <a:buNone/>
                <a:defRPr/>
              </a:pPr>
              <a:r>
                <a:rPr kumimoji="0" sz="800" b="0" i="0" u="none" strike="noStrike" kern="1200" cap="none" spc="0" normalizeH="0" baseline="0" noProof="0" dirty="0">
                  <a:ln>
                    <a:noFill/>
                  </a:ln>
                  <a:solidFill>
                    <a:srgbClr val="557182"/>
                  </a:solidFill>
                  <a:effectLst/>
                  <a:uLnTx/>
                  <a:uFillTx/>
                  <a:latin typeface="HarmonyOS Sans SC" panose="00000500000000000000" charset="-122"/>
                  <a:ea typeface="HarmonyOS Sans SC" panose="00000500000000000000" charset="-122"/>
                  <a:cs typeface="HarmonyOS Sans" charset="0"/>
                  <a:sym typeface="+mn-ea"/>
                </a:rPr>
                <a:t>#EAF1F4</a:t>
              </a:r>
              <a:endParaRPr kumimoji="0" sz="800" b="0" i="0" u="none" strike="noStrike" kern="1200" cap="none" spc="0" normalizeH="0" baseline="0" noProof="0" dirty="0">
                <a:ln>
                  <a:noFill/>
                </a:ln>
                <a:solidFill>
                  <a:srgbClr val="557182"/>
                </a:solidFill>
                <a:effectLst/>
                <a:uLnTx/>
                <a:uFillTx/>
                <a:latin typeface="HarmonyOS Sans SC" panose="00000500000000000000" charset="-122"/>
                <a:ea typeface="HarmonyOS Sans SC" panose="00000500000000000000" charset="-122"/>
                <a:cs typeface="HarmonyOS Sans" charset="0"/>
                <a:sym typeface="+mn-ea"/>
              </a:endParaRPr>
            </a:p>
          </p:txBody>
        </p:sp>
      </p:grpSp>
      <p:grpSp>
        <p:nvGrpSpPr>
          <p:cNvPr id="82" name="组合 81"/>
          <p:cNvGrpSpPr/>
          <p:nvPr/>
        </p:nvGrpSpPr>
        <p:grpSpPr>
          <a:xfrm>
            <a:off x="12232550" y="6139992"/>
            <a:ext cx="722085" cy="722085"/>
            <a:chOff x="8447405" y="4337685"/>
            <a:chExt cx="1371600" cy="1371600"/>
          </a:xfrm>
        </p:grpSpPr>
        <p:sp>
          <p:nvSpPr>
            <p:cNvPr id="83" name="矩形 82"/>
            <p:cNvSpPr/>
            <p:nvPr>
              <p:custDataLst>
                <p:tags r:id="rId11"/>
              </p:custDataLst>
            </p:nvPr>
          </p:nvSpPr>
          <p:spPr>
            <a:xfrm>
              <a:off x="8447405" y="4337685"/>
              <a:ext cx="1371600" cy="137160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050" b="0" i="0" u="none" strike="noStrike" kern="1200" cap="none" spc="0" normalizeH="0" baseline="0" noProof="0">
                <a:ln>
                  <a:noFill/>
                </a:ln>
                <a:gradFill>
                  <a:gsLst>
                    <a:gs pos="0">
                      <a:srgbClr val="1AC5D7"/>
                    </a:gs>
                    <a:gs pos="100000">
                      <a:srgbClr val="2CAFF1"/>
                    </a:gs>
                  </a:gsLst>
                  <a:lin ang="0" scaled="0"/>
                </a:gradFill>
                <a:effectLst/>
                <a:uLnTx/>
                <a:uFillTx/>
                <a:latin typeface="HarmonyOS Sans Thin"/>
                <a:cs typeface="HarmonyOS Sans" charset="0"/>
                <a:sym typeface="+mn-ea"/>
              </a:endParaRPr>
            </a:p>
          </p:txBody>
        </p:sp>
        <p:sp>
          <p:nvSpPr>
            <p:cNvPr id="84" name="#FFFFFF"/>
            <p:cNvSpPr txBox="1"/>
            <p:nvPr>
              <p:custDataLst>
                <p:tags r:id="rId12"/>
              </p:custDataLst>
            </p:nvPr>
          </p:nvSpPr>
          <p:spPr>
            <a:xfrm>
              <a:off x="8653634" y="4552089"/>
              <a:ext cx="959143" cy="331286"/>
            </a:xfrm>
            <a:prstGeom prst="rect">
              <a:avLst/>
            </a:prstGeom>
            <a:noFill/>
            <a:ln w="12700" cap="flat">
              <a:noFill/>
              <a:miter lim="400000"/>
            </a:ln>
            <a:effectLst/>
          </p:spPr>
          <p:txBody>
            <a:bodyPr wrap="none" lIns="25400" tIns="25400" rIns="25400" bIns="25400" numCol="1" anchor="ctr">
              <a:spAutoFit/>
            </a:bodyPr>
            <a:lstStyle>
              <a:lvl1pPr>
                <a:defRPr sz="2000" b="0">
                  <a:solidFill>
                    <a:srgbClr val="04101B"/>
                  </a:solidFill>
                  <a:latin typeface="苹方 常规" panose="020B0300000000000000" charset="-122"/>
                  <a:ea typeface="苹方 常规" panose="020B0300000000000000" charset="-122"/>
                  <a:cs typeface="苹方 常规" panose="020B0300000000000000" charset="-122"/>
                  <a:sym typeface="苹方 常规" panose="020B0300000000000000" charset="-122"/>
                </a:defRPr>
              </a:lvl1pPr>
            </a:lstStyle>
            <a:p>
              <a:pPr marL="0" marR="0" lvl="0" indent="0" algn="ctr" defTabSz="457200" rtl="0" eaLnBrk="1" fontAlgn="auto" latinLnBrk="0" hangingPunct="1">
                <a:lnSpc>
                  <a:spcPct val="100000"/>
                </a:lnSpc>
                <a:spcBef>
                  <a:spcPts val="0"/>
                </a:spcBef>
                <a:spcAft>
                  <a:spcPts val="0"/>
                </a:spcAft>
                <a:buClrTx/>
                <a:buSzTx/>
                <a:buFontTx/>
                <a:buNone/>
                <a:defRPr/>
              </a:pPr>
              <a:r>
                <a:rPr kumimoji="0" lang="en-US" altLang="zh-CN" sz="800" b="0" i="0" u="none" strike="noStrike" kern="1200" cap="none" spc="0" normalizeH="0" baseline="0" noProof="0" dirty="0">
                  <a:ln>
                    <a:noFill/>
                  </a:ln>
                  <a:solidFill>
                    <a:prstClr val="white"/>
                  </a:solidFill>
                  <a:effectLst/>
                  <a:uLnTx/>
                  <a:uFillTx/>
                  <a:latin typeface="HarmonyOS Sans SC" panose="00000500000000000000" charset="-122"/>
                  <a:ea typeface="HarmonyOS Sans SC" panose="00000500000000000000" charset="-122"/>
                  <a:cs typeface="HarmonyOS Sans" charset="0"/>
                  <a:sym typeface="HarmonyOS Sans" charset="0"/>
                </a:rPr>
                <a:t>#</a:t>
              </a:r>
              <a:r>
                <a:rPr kumimoji="0" lang="en-US" sz="800" b="0" i="0" u="none" strike="noStrike" kern="1200" cap="none" spc="0" normalizeH="0" baseline="0" noProof="0" dirty="0">
                  <a:ln>
                    <a:noFill/>
                  </a:ln>
                  <a:solidFill>
                    <a:prstClr val="white"/>
                  </a:solidFill>
                  <a:effectLst/>
                  <a:uLnTx/>
                  <a:uFillTx/>
                  <a:latin typeface="HarmonyOS Sans SC" panose="00000500000000000000" charset="-122"/>
                  <a:ea typeface="HarmonyOS Sans SC" panose="00000500000000000000" charset="-122"/>
                  <a:cs typeface="HarmonyOS Sans" charset="0"/>
                  <a:sym typeface="HarmonyOS Sans" charset="0"/>
                </a:rPr>
                <a:t>1BD7D5</a:t>
              </a:r>
              <a:endParaRPr kumimoji="0" lang="en-US" sz="800" b="0" i="0" u="none" strike="noStrike" kern="1200" cap="none" spc="0" normalizeH="0" baseline="0" noProof="0" dirty="0">
                <a:ln>
                  <a:noFill/>
                </a:ln>
                <a:solidFill>
                  <a:prstClr val="white"/>
                </a:solidFill>
                <a:effectLst/>
                <a:uLnTx/>
                <a:uFillTx/>
                <a:latin typeface="HarmonyOS Sans SC" panose="00000500000000000000" charset="-122"/>
                <a:ea typeface="HarmonyOS Sans SC" panose="00000500000000000000" charset="-122"/>
                <a:cs typeface="HarmonyOS Sans" charset="0"/>
                <a:sym typeface="HarmonyOS Sans" charset="0"/>
              </a:endParaRPr>
            </a:p>
          </p:txBody>
        </p:sp>
        <p:sp>
          <p:nvSpPr>
            <p:cNvPr id="85" name="#FFFFFF"/>
            <p:cNvSpPr txBox="1"/>
            <p:nvPr>
              <p:custDataLst>
                <p:tags r:id="rId13"/>
              </p:custDataLst>
            </p:nvPr>
          </p:nvSpPr>
          <p:spPr>
            <a:xfrm>
              <a:off x="8677621" y="5185183"/>
              <a:ext cx="922604" cy="331286"/>
            </a:xfrm>
            <a:prstGeom prst="rect">
              <a:avLst/>
            </a:prstGeom>
            <a:noFill/>
            <a:ln w="12700" cap="flat">
              <a:noFill/>
              <a:miter lim="400000"/>
            </a:ln>
            <a:effectLst/>
          </p:spPr>
          <p:txBody>
            <a:bodyPr wrap="none" lIns="25400" tIns="25400" rIns="25400" bIns="25400" numCol="1" anchor="ctr">
              <a:spAutoFit/>
            </a:bodyPr>
            <a:lstStyle>
              <a:lvl1pPr>
                <a:defRPr sz="2000" b="0">
                  <a:solidFill>
                    <a:srgbClr val="04101B"/>
                  </a:solidFill>
                  <a:latin typeface="苹方 常规" panose="020B0300000000000000" charset="-122"/>
                  <a:ea typeface="苹方 常规" panose="020B0300000000000000" charset="-122"/>
                  <a:cs typeface="苹方 常规" panose="020B0300000000000000" charset="-122"/>
                  <a:sym typeface="苹方 常规" panose="020B0300000000000000" charset="-122"/>
                </a:defRPr>
              </a:lvl1pPr>
            </a:lstStyle>
            <a:p>
              <a:pPr marL="0" marR="0" lvl="0" indent="0" algn="ctr" defTabSz="457200" rtl="0" eaLnBrk="1" fontAlgn="auto" latinLnBrk="0" hangingPunct="1">
                <a:lnSpc>
                  <a:spcPct val="100000"/>
                </a:lnSpc>
                <a:spcBef>
                  <a:spcPts val="0"/>
                </a:spcBef>
                <a:spcAft>
                  <a:spcPts val="0"/>
                </a:spcAft>
                <a:buClrTx/>
                <a:buSzTx/>
                <a:buFontTx/>
                <a:buNone/>
                <a:defRPr/>
              </a:pPr>
              <a:r>
                <a:rPr kumimoji="0" lang="en-US" altLang="zh-CN" sz="8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charset="0"/>
                  <a:sym typeface="HarmonyOS Sans" charset="0"/>
                </a:rPr>
                <a:t>#</a:t>
              </a:r>
              <a:r>
                <a:rPr kumimoji="0" lang="en-US" sz="8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charset="0"/>
                  <a:sym typeface="HarmonyOS Sans" charset="0"/>
                </a:rPr>
                <a:t>14C6EC</a:t>
              </a:r>
              <a:endParaRPr kumimoji="0" lang="en-US" sz="8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charset="0"/>
                <a:sym typeface="HarmonyOS Sans" charset="0"/>
              </a:endParaRPr>
            </a:p>
          </p:txBody>
        </p:sp>
        <p:cxnSp>
          <p:nvCxnSpPr>
            <p:cNvPr id="86" name="直接连接符 85"/>
            <p:cNvCxnSpPr/>
            <p:nvPr/>
          </p:nvCxnSpPr>
          <p:spPr>
            <a:xfrm>
              <a:off x="9133205" y="4915853"/>
              <a:ext cx="0" cy="21526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12232550" y="5304422"/>
            <a:ext cx="722085" cy="722085"/>
            <a:chOff x="6953885" y="4337685"/>
            <a:chExt cx="1371600" cy="1371600"/>
          </a:xfrm>
        </p:grpSpPr>
        <p:sp>
          <p:nvSpPr>
            <p:cNvPr id="88" name="矩形 87"/>
            <p:cNvSpPr/>
            <p:nvPr>
              <p:custDataLst>
                <p:tags r:id="rId14"/>
              </p:custDataLst>
            </p:nvPr>
          </p:nvSpPr>
          <p:spPr>
            <a:xfrm>
              <a:off x="6953885" y="4337685"/>
              <a:ext cx="1371600" cy="137160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00" b="0" i="0" u="none" strike="noStrike" kern="1200" cap="none" spc="0" normalizeH="0" baseline="0" noProof="0">
                <a:ln>
                  <a:noFill/>
                </a:ln>
                <a:solidFill>
                  <a:prstClr val="white"/>
                </a:solidFill>
                <a:effectLst/>
                <a:uLnTx/>
                <a:uFillTx/>
                <a:latin typeface="HarmonyOS Sans Thin"/>
                <a:cs typeface="HarmonyOS Sans" charset="0"/>
              </a:endParaRPr>
            </a:p>
          </p:txBody>
        </p:sp>
        <p:sp>
          <p:nvSpPr>
            <p:cNvPr id="89" name="#FFFFFF"/>
            <p:cNvSpPr txBox="1"/>
            <p:nvPr>
              <p:custDataLst>
                <p:tags r:id="rId15"/>
              </p:custDataLst>
            </p:nvPr>
          </p:nvSpPr>
          <p:spPr>
            <a:xfrm>
              <a:off x="7184473" y="4858159"/>
              <a:ext cx="910424" cy="331286"/>
            </a:xfrm>
            <a:prstGeom prst="rect">
              <a:avLst/>
            </a:prstGeom>
            <a:noFill/>
            <a:ln w="12700" cap="flat">
              <a:noFill/>
              <a:miter lim="400000"/>
            </a:ln>
            <a:effectLst/>
          </p:spPr>
          <p:txBody>
            <a:bodyPr wrap="none" lIns="25400" tIns="25400" rIns="25400" bIns="25400" numCol="1" anchor="ctr">
              <a:spAutoFit/>
            </a:bodyPr>
            <a:lstStyle>
              <a:lvl1pPr>
                <a:defRPr sz="2000" b="0">
                  <a:solidFill>
                    <a:srgbClr val="04101B"/>
                  </a:solidFill>
                  <a:latin typeface="苹方 常规" panose="020B0300000000000000" charset="-122"/>
                  <a:ea typeface="苹方 常规" panose="020B0300000000000000" charset="-122"/>
                  <a:cs typeface="苹方 常规" panose="020B0300000000000000" charset="-122"/>
                  <a:sym typeface="苹方 常规" panose="020B0300000000000000" charset="-122"/>
                </a:defRPr>
              </a:lvl1pPr>
            </a:lstStyle>
            <a:p>
              <a:pPr marL="0" marR="0" lvl="0" indent="0" algn="ctr" defTabSz="457200" rtl="0" eaLnBrk="1" fontAlgn="auto" latinLnBrk="0" hangingPunct="1">
                <a:lnSpc>
                  <a:spcPct val="100000"/>
                </a:lnSpc>
                <a:spcBef>
                  <a:spcPts val="0"/>
                </a:spcBef>
                <a:spcAft>
                  <a:spcPts val="0"/>
                </a:spcAft>
                <a:buClrTx/>
                <a:buSzTx/>
                <a:buFontTx/>
                <a:buNone/>
                <a:defRPr/>
              </a:pPr>
              <a:r>
                <a:rPr kumimoji="0" sz="800" b="0" i="0" u="none" strike="noStrike" kern="1200" cap="none" spc="0" normalizeH="0" baseline="0" noProof="0" dirty="0">
                  <a:ln>
                    <a:noFill/>
                  </a:ln>
                  <a:solidFill>
                    <a:srgbClr val="557182"/>
                  </a:solidFill>
                  <a:effectLst/>
                  <a:uLnTx/>
                  <a:uFillTx/>
                  <a:latin typeface="HarmonyOS Sans SC" panose="00000500000000000000" charset="-122"/>
                  <a:ea typeface="HarmonyOS Sans SC" panose="00000500000000000000" charset="-122"/>
                  <a:cs typeface="HarmonyOS Sans" charset="0"/>
                  <a:sym typeface="+mn-ea"/>
                </a:rPr>
                <a:t>#F7FDFF</a:t>
              </a:r>
              <a:endParaRPr kumimoji="0" sz="800" b="0" i="0" u="none" strike="noStrike" kern="1200" cap="none" spc="0" normalizeH="0" baseline="0" noProof="0" dirty="0">
                <a:ln>
                  <a:noFill/>
                </a:ln>
                <a:solidFill>
                  <a:srgbClr val="557182"/>
                </a:solidFill>
                <a:effectLst/>
                <a:uLnTx/>
                <a:uFillTx/>
                <a:latin typeface="HarmonyOS Sans SC" panose="00000500000000000000" charset="-122"/>
                <a:ea typeface="HarmonyOS Sans SC" panose="00000500000000000000" charset="-122"/>
                <a:cs typeface="HarmonyOS Sans" charset="0"/>
                <a:sym typeface="+mn-ea"/>
              </a:endParaRPr>
            </a:p>
          </p:txBody>
        </p:sp>
      </p:grpSp>
      <p:pic>
        <p:nvPicPr>
          <p:cNvPr id="90" name="图片 89"/>
          <p:cNvPicPr>
            <a:picLocks noChangeAspect="1"/>
          </p:cNvPicPr>
          <p:nvPr/>
        </p:nvPicPr>
        <p:blipFill>
          <a:blip r:embed="rId16"/>
          <a:stretch>
            <a:fillRect/>
          </a:stretch>
        </p:blipFill>
        <p:spPr>
          <a:xfrm>
            <a:off x="-986209" y="1962142"/>
            <a:ext cx="960061" cy="693613"/>
          </a:xfrm>
          <a:prstGeom prst="rect">
            <a:avLst/>
          </a:prstGeom>
        </p:spPr>
      </p:pic>
      <p:pic>
        <p:nvPicPr>
          <p:cNvPr id="91" name="图片 90"/>
          <p:cNvPicPr>
            <a:picLocks noChangeAspect="1"/>
          </p:cNvPicPr>
          <p:nvPr/>
        </p:nvPicPr>
        <p:blipFill>
          <a:blip r:embed="rId17"/>
          <a:stretch>
            <a:fillRect/>
          </a:stretch>
        </p:blipFill>
        <p:spPr>
          <a:xfrm>
            <a:off x="-984095" y="2804616"/>
            <a:ext cx="955832" cy="693613"/>
          </a:xfrm>
          <a:prstGeom prst="rect">
            <a:avLst/>
          </a:prstGeom>
        </p:spPr>
      </p:pic>
      <p:pic>
        <p:nvPicPr>
          <p:cNvPr id="92" name="图片 91"/>
          <p:cNvPicPr>
            <a:picLocks noChangeAspect="1"/>
          </p:cNvPicPr>
          <p:nvPr/>
        </p:nvPicPr>
        <p:blipFill>
          <a:blip r:embed="rId18"/>
          <a:stretch>
            <a:fillRect/>
          </a:stretch>
        </p:blipFill>
        <p:spPr>
          <a:xfrm>
            <a:off x="-984095" y="3647090"/>
            <a:ext cx="955832" cy="693613"/>
          </a:xfrm>
          <a:prstGeom prst="rect">
            <a:avLst/>
          </a:prstGeom>
        </p:spPr>
      </p:pic>
      <p:pic>
        <p:nvPicPr>
          <p:cNvPr id="93" name="图片 92"/>
          <p:cNvPicPr>
            <a:picLocks noChangeAspect="1"/>
          </p:cNvPicPr>
          <p:nvPr/>
        </p:nvPicPr>
        <p:blipFill>
          <a:blip r:embed="rId19"/>
          <a:stretch>
            <a:fillRect/>
          </a:stretch>
        </p:blipFill>
        <p:spPr>
          <a:xfrm>
            <a:off x="-984095" y="4489564"/>
            <a:ext cx="955832" cy="693613"/>
          </a:xfrm>
          <a:prstGeom prst="rect">
            <a:avLst/>
          </a:prstGeom>
        </p:spPr>
      </p:pic>
      <p:pic>
        <p:nvPicPr>
          <p:cNvPr id="94" name="图片 93"/>
          <p:cNvPicPr>
            <a:picLocks noChangeAspect="1"/>
          </p:cNvPicPr>
          <p:nvPr/>
        </p:nvPicPr>
        <p:blipFill>
          <a:blip r:embed="rId20"/>
          <a:stretch>
            <a:fillRect/>
          </a:stretch>
        </p:blipFill>
        <p:spPr>
          <a:xfrm>
            <a:off x="-984095" y="5332038"/>
            <a:ext cx="955832" cy="693613"/>
          </a:xfrm>
          <a:prstGeom prst="rect">
            <a:avLst/>
          </a:prstGeom>
        </p:spPr>
      </p:pic>
      <p:pic>
        <p:nvPicPr>
          <p:cNvPr id="95" name="图片 94"/>
          <p:cNvPicPr>
            <a:picLocks noChangeAspect="1"/>
          </p:cNvPicPr>
          <p:nvPr/>
        </p:nvPicPr>
        <p:blipFill>
          <a:blip r:embed="rId21"/>
          <a:stretch>
            <a:fillRect/>
          </a:stretch>
        </p:blipFill>
        <p:spPr>
          <a:xfrm>
            <a:off x="-984095" y="6174512"/>
            <a:ext cx="955832" cy="693613"/>
          </a:xfrm>
          <a:prstGeom prst="rect">
            <a:avLst/>
          </a:prstGeom>
        </p:spPr>
      </p:pic>
      <p:sp>
        <p:nvSpPr>
          <p:cNvPr id="96" name="矩形 95"/>
          <p:cNvSpPr/>
          <p:nvPr/>
        </p:nvSpPr>
        <p:spPr>
          <a:xfrm>
            <a:off x="330200" y="6975792"/>
            <a:ext cx="825500" cy="38170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rgbClr val="557182"/>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rPr>
              <a:t>左对齐</a:t>
            </a:r>
            <a:endParaRPr kumimoji="0" lang="zh-CN" altLang="en-US" sz="1400" b="0" i="0" u="none" strike="noStrike" kern="1200" cap="none" spc="0" normalizeH="0" baseline="0" noProof="0" dirty="0">
              <a:ln>
                <a:noFill/>
              </a:ln>
              <a:solidFill>
                <a:srgbClr val="557182"/>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endParaRPr>
          </a:p>
        </p:txBody>
      </p:sp>
      <p:sp>
        <p:nvSpPr>
          <p:cNvPr id="97" name="矩形 96"/>
          <p:cNvSpPr/>
          <p:nvPr/>
        </p:nvSpPr>
        <p:spPr>
          <a:xfrm>
            <a:off x="1468042" y="6975792"/>
            <a:ext cx="951463" cy="38170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rgbClr val="557182"/>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rPr>
              <a:t>居中对齐</a:t>
            </a:r>
            <a:endParaRPr kumimoji="0" lang="zh-CN" altLang="en-US" sz="1200" b="0" i="0" u="none" strike="noStrike" kern="1200" cap="none" spc="0" normalizeH="0" baseline="0" noProof="0" dirty="0">
              <a:ln>
                <a:noFill/>
              </a:ln>
              <a:solidFill>
                <a:srgbClr val="557182"/>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endParaRPr>
          </a:p>
        </p:txBody>
      </p:sp>
      <p:sp>
        <p:nvSpPr>
          <p:cNvPr id="98" name="矩形 97"/>
          <p:cNvSpPr/>
          <p:nvPr/>
        </p:nvSpPr>
        <p:spPr>
          <a:xfrm>
            <a:off x="2731847" y="6975792"/>
            <a:ext cx="825500" cy="38170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5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rgbClr val="557182"/>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rPr>
              <a:t>右对齐</a:t>
            </a:r>
            <a:endParaRPr kumimoji="0" lang="zh-CN" altLang="en-US" sz="1200" b="0" i="0" u="none" strike="noStrike" kern="1200" cap="none" spc="0" normalizeH="0" baseline="0" noProof="0" dirty="0">
              <a:ln>
                <a:noFill/>
              </a:ln>
              <a:solidFill>
                <a:srgbClr val="557182"/>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endParaRPr>
          </a:p>
        </p:txBody>
      </p:sp>
      <p:sp>
        <p:nvSpPr>
          <p:cNvPr id="99" name="矩形 98"/>
          <p:cNvSpPr/>
          <p:nvPr/>
        </p:nvSpPr>
        <p:spPr>
          <a:xfrm>
            <a:off x="3869690" y="6975792"/>
            <a:ext cx="1157379" cy="38170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just" defTabSz="914400" rtl="0" eaLnBrk="1" fontAlgn="auto" latinLnBrk="0" hangingPunct="1">
              <a:lnSpc>
                <a:spcPct val="15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rgbClr val="557182"/>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rPr>
              <a:t>两端对齐</a:t>
            </a:r>
            <a:endParaRPr kumimoji="0" lang="zh-CN" altLang="en-US" sz="1400" b="0" i="0" u="none" strike="noStrike" kern="1200" cap="none" spc="0" normalizeH="0" baseline="0" noProof="0" dirty="0">
              <a:ln>
                <a:noFill/>
              </a:ln>
              <a:solidFill>
                <a:srgbClr val="557182"/>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endParaRPr>
          </a:p>
        </p:txBody>
      </p:sp>
      <p:sp>
        <p:nvSpPr>
          <p:cNvPr id="100" name="矩形 99"/>
          <p:cNvSpPr/>
          <p:nvPr/>
        </p:nvSpPr>
        <p:spPr>
          <a:xfrm>
            <a:off x="9411489" y="6975793"/>
            <a:ext cx="773113" cy="455984"/>
          </a:xfrm>
          <a:prstGeom prst="rect">
            <a:avLst/>
          </a:prstGeom>
          <a:solidFill>
            <a:srgbClr val="333F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900" b="0" i="0" u="none" strike="noStrike" kern="1200" cap="none" spc="0" normalizeH="0" baseline="0" noProof="0" dirty="0">
                <a:ln>
                  <a:noFill/>
                </a:ln>
                <a:solidFill>
                  <a:prstClr val="white"/>
                </a:solidFill>
                <a:effectLst/>
                <a:uLnTx/>
                <a:uFillTx/>
                <a:latin typeface="HarmonyOS Sans Thin"/>
                <a:cs typeface="思源黑体 CN Medium" panose="020B0600000000000000" pitchFamily="34" charset="-122"/>
              </a:rPr>
              <a:t>段落标题</a:t>
            </a:r>
            <a:endParaRPr kumimoji="0" lang="en-US" altLang="zh-CN" sz="900" b="0" i="0" u="none" strike="noStrike" kern="1200" cap="none" spc="0" normalizeH="0" baseline="0" noProof="0" dirty="0">
              <a:ln>
                <a:noFill/>
              </a:ln>
              <a:solidFill>
                <a:prstClr val="white"/>
              </a:solidFill>
              <a:effectLst/>
              <a:uLnTx/>
              <a:uFillTx/>
              <a:latin typeface="HarmonyOS Sans Thin"/>
              <a:cs typeface="思源黑体 CN Medium" panose="020B0600000000000000" pitchFamily="34" charset="-122"/>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900" b="0" i="0" u="none" strike="noStrike" kern="1200" cap="none" spc="0" normalizeH="0" baseline="0" noProof="0" dirty="0">
                <a:ln>
                  <a:noFill/>
                </a:ln>
                <a:solidFill>
                  <a:prstClr val="white"/>
                </a:solidFill>
                <a:effectLst/>
                <a:uLnTx/>
                <a:uFillTx/>
                <a:latin typeface="HarmonyOS Sans Thin"/>
                <a:cs typeface="思源黑体 CN Medium" panose="020B0600000000000000" pitchFamily="34" charset="-122"/>
              </a:rPr>
              <a:t>SC Bold</a:t>
            </a:r>
            <a:endParaRPr kumimoji="0" lang="zh-CN" altLang="en-US" sz="900" b="0" i="0" u="none" strike="noStrike" kern="1200" cap="none" spc="0" normalizeH="0" baseline="0" noProof="0" dirty="0">
              <a:ln>
                <a:noFill/>
              </a:ln>
              <a:solidFill>
                <a:prstClr val="white"/>
              </a:solidFill>
              <a:effectLst/>
              <a:uLnTx/>
              <a:uFillTx/>
              <a:latin typeface="HarmonyOS Sans Thin"/>
              <a:cs typeface="思源黑体 CN Medium" panose="020B0600000000000000" pitchFamily="34" charset="-122"/>
            </a:endParaRPr>
          </a:p>
        </p:txBody>
      </p:sp>
      <p:sp>
        <p:nvSpPr>
          <p:cNvPr id="101" name="矩形 100"/>
          <p:cNvSpPr/>
          <p:nvPr/>
        </p:nvSpPr>
        <p:spPr>
          <a:xfrm>
            <a:off x="10337401" y="6975793"/>
            <a:ext cx="773113" cy="455984"/>
          </a:xfrm>
          <a:prstGeom prst="rect">
            <a:avLst/>
          </a:prstGeom>
          <a:solidFill>
            <a:srgbClr val="40404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horz" wrap="square"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900" b="0" i="0" u="none" strike="noStrike" kern="1200" cap="none" spc="0" normalizeH="0" baseline="0" noProof="0" dirty="0">
                <a:ln>
                  <a:noFill/>
                </a:ln>
                <a:solidFill>
                  <a:prstClr val="white"/>
                </a:solidFill>
                <a:effectLst/>
                <a:uLnTx/>
                <a:uFillTx/>
                <a:latin typeface="HarmonyOS Sans Thin"/>
                <a:cs typeface="思源黑体 CN Medium" panose="020B0600000000000000" pitchFamily="34" charset="-122"/>
                <a:sym typeface="+mn-ea"/>
              </a:rPr>
              <a:t>正文</a:t>
            </a:r>
            <a:endParaRPr kumimoji="0" lang="en-US" altLang="zh-CN" sz="900" b="0" i="0" u="none" strike="noStrike" kern="1200" cap="none" spc="0" normalizeH="0" baseline="0" noProof="0" dirty="0">
              <a:ln>
                <a:noFill/>
              </a:ln>
              <a:solidFill>
                <a:prstClr val="white"/>
              </a:solidFill>
              <a:effectLst/>
              <a:uLnTx/>
              <a:uFillTx/>
              <a:latin typeface="HarmonyOS Sans Thin"/>
              <a:cs typeface="思源黑体 CN Medium" panose="020B0600000000000000" pitchFamily="34" charset="-122"/>
              <a:sym typeface="+mn-ea"/>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900" b="0" i="0" u="none" strike="noStrike" kern="1200" cap="none" spc="0" normalizeH="0" baseline="0" noProof="0" dirty="0">
                <a:ln>
                  <a:noFill/>
                </a:ln>
                <a:solidFill>
                  <a:prstClr val="white"/>
                </a:solidFill>
                <a:effectLst/>
                <a:uLnTx/>
                <a:uFillTx/>
                <a:latin typeface="HarmonyOS Sans Thin"/>
                <a:cs typeface="思源黑体 CN Medium" panose="020B0600000000000000" pitchFamily="34" charset="-122"/>
                <a:sym typeface="+mn-ea"/>
              </a:rPr>
              <a:t>SC </a:t>
            </a:r>
            <a:r>
              <a:rPr kumimoji="0" lang="en-US" altLang="zh-CN" sz="900" b="0" i="0" u="none" strike="noStrike" kern="1200" cap="none" spc="0" normalizeH="0" baseline="0" noProof="0" dirty="0" err="1">
                <a:ln>
                  <a:noFill/>
                </a:ln>
                <a:solidFill>
                  <a:prstClr val="white"/>
                </a:solidFill>
                <a:effectLst/>
                <a:uLnTx/>
                <a:uFillTx/>
                <a:latin typeface="HarmonyOS Sans Thin"/>
                <a:cs typeface="思源黑体 CN Medium" panose="020B0600000000000000" pitchFamily="34" charset="-122"/>
                <a:sym typeface="+mn-ea"/>
              </a:rPr>
              <a:t>Reguler</a:t>
            </a:r>
            <a:endParaRPr kumimoji="0" lang="zh-CN" altLang="en-US" sz="900" b="0" i="0" u="none" strike="noStrike" kern="1200" cap="none" spc="0" normalizeH="0" baseline="0" noProof="0" dirty="0">
              <a:ln>
                <a:noFill/>
              </a:ln>
              <a:solidFill>
                <a:prstClr val="white"/>
              </a:solidFill>
              <a:effectLst/>
              <a:uLnTx/>
              <a:uFillTx/>
              <a:latin typeface="HarmonyOS Sans Thin"/>
              <a:cs typeface="思源黑体 CN Medium" panose="020B0600000000000000" pitchFamily="34" charset="-122"/>
              <a:sym typeface="+mn-ea"/>
            </a:endParaRPr>
          </a:p>
        </p:txBody>
      </p:sp>
      <p:sp>
        <p:nvSpPr>
          <p:cNvPr id="102" name="矩形 101"/>
          <p:cNvSpPr/>
          <p:nvPr/>
        </p:nvSpPr>
        <p:spPr>
          <a:xfrm>
            <a:off x="11263313" y="6975793"/>
            <a:ext cx="773113" cy="455984"/>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horz" wrap="square"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900" b="0" i="0" u="none" strike="noStrike" kern="1200" cap="none" spc="0" normalizeH="0" baseline="0" noProof="0" dirty="0">
                <a:ln>
                  <a:noFill/>
                </a:ln>
                <a:solidFill>
                  <a:prstClr val="white"/>
                </a:solidFill>
                <a:effectLst/>
                <a:uLnTx/>
                <a:uFillTx/>
                <a:latin typeface="HarmonyOS Sans Thin"/>
                <a:cs typeface="思源黑体 CN Medium" panose="020B0600000000000000" pitchFamily="34" charset="-122"/>
                <a:sym typeface="+mn-ea"/>
              </a:rPr>
              <a:t>强调</a:t>
            </a:r>
            <a:endParaRPr kumimoji="0" lang="en-US" altLang="zh-CN" sz="900" b="0" i="0" u="none" strike="noStrike" kern="1200" cap="none" spc="0" normalizeH="0" baseline="0" noProof="0" dirty="0">
              <a:ln>
                <a:noFill/>
              </a:ln>
              <a:solidFill>
                <a:prstClr val="white"/>
              </a:solidFill>
              <a:effectLst/>
              <a:uLnTx/>
              <a:uFillTx/>
              <a:latin typeface="HarmonyOS Sans Thin"/>
              <a:cs typeface="思源黑体 CN Medium" panose="020B0600000000000000" pitchFamily="34" charset="-122"/>
              <a:sym typeface="+mn-ea"/>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900" b="0" i="0" u="none" strike="noStrike" kern="1200" cap="none" spc="0" normalizeH="0" baseline="0" noProof="0" dirty="0">
                <a:ln>
                  <a:noFill/>
                </a:ln>
                <a:solidFill>
                  <a:prstClr val="white"/>
                </a:solidFill>
                <a:effectLst/>
                <a:uLnTx/>
                <a:uFillTx/>
                <a:latin typeface="HarmonyOS Sans Thin"/>
                <a:cs typeface="思源黑体 CN Medium" panose="020B0600000000000000" pitchFamily="34" charset="-122"/>
                <a:sym typeface="+mn-ea"/>
              </a:rPr>
              <a:t>SC Bold</a:t>
            </a:r>
            <a:endParaRPr kumimoji="0" lang="zh-CN" altLang="en-US" sz="900" b="0" i="0" u="none" strike="noStrike" kern="1200" cap="none" spc="0" normalizeH="0" baseline="0" noProof="0" dirty="0">
              <a:ln>
                <a:noFill/>
              </a:ln>
              <a:solidFill>
                <a:prstClr val="white"/>
              </a:solidFill>
              <a:effectLst/>
              <a:uLnTx/>
              <a:uFillTx/>
              <a:latin typeface="HarmonyOS Sans Thin"/>
              <a:cs typeface="思源黑体 CN Medium" panose="020B0600000000000000" pitchFamily="34" charset="-122"/>
              <a:sym typeface="+mn-ea"/>
            </a:endParaRPr>
          </a:p>
        </p:txBody>
      </p:sp>
      <p:sp>
        <p:nvSpPr>
          <p:cNvPr id="103" name="矩形 102"/>
          <p:cNvSpPr/>
          <p:nvPr/>
        </p:nvSpPr>
        <p:spPr>
          <a:xfrm>
            <a:off x="8316523" y="6978807"/>
            <a:ext cx="1172210" cy="378693"/>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5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rgbClr val="557182"/>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rPr>
              <a:t>字体颜色：</a:t>
            </a:r>
            <a:endParaRPr kumimoji="0" lang="zh-CN" altLang="en-US" sz="1400" b="0" i="0" u="none" strike="noStrike" kern="1200" cap="none" spc="0" normalizeH="0" baseline="0" noProof="0" dirty="0">
              <a:ln>
                <a:noFill/>
              </a:ln>
              <a:solidFill>
                <a:srgbClr val="557182"/>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endParaRPr>
          </a:p>
        </p:txBody>
      </p:sp>
      <p:sp>
        <p:nvSpPr>
          <p:cNvPr id="151" name="矩形 150"/>
          <p:cNvSpPr/>
          <p:nvPr>
            <p:custDataLst>
              <p:tags r:id="rId22"/>
            </p:custDataLst>
          </p:nvPr>
        </p:nvSpPr>
        <p:spPr>
          <a:xfrm>
            <a:off x="879516" y="1677035"/>
            <a:ext cx="10170795" cy="70185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75000"/>
                    <a:lumOff val="25000"/>
                  </a:prstClr>
                </a:solidFill>
                <a:effectLst/>
                <a:uLnTx/>
                <a:uFillTx/>
                <a:latin typeface="HarmonyOS Sans SC" panose="00000500000000000000" charset="-122"/>
                <a:ea typeface="HarmonyOS Sans SC" panose="00000500000000000000" charset="-122"/>
                <a:cs typeface="HarmonyOS Sans" charset="0"/>
                <a:sym typeface="+mn-ea"/>
              </a:rPr>
              <a:t>通过云祺的数据验证功能，可将备份数据恢复至云祺容灾备份系统内置的容灾演练平台上，进行手动或自动的数据验证，而无需借助其他外部资源</a:t>
            </a:r>
            <a:endParaRPr kumimoji="0" lang="zh-CN" altLang="en-US" sz="1400" b="0" i="0" u="none" strike="noStrike" kern="1200" cap="none" spc="0" normalizeH="0" baseline="0" noProof="0" dirty="0">
              <a:ln>
                <a:noFill/>
              </a:ln>
              <a:solidFill>
                <a:prstClr val="black">
                  <a:lumMod val="75000"/>
                  <a:lumOff val="25000"/>
                </a:prstClr>
              </a:solidFill>
              <a:effectLst/>
              <a:uLnTx/>
              <a:uFillTx/>
              <a:latin typeface="HarmonyOS Sans SC" panose="00000500000000000000" charset="-122"/>
              <a:ea typeface="HarmonyOS Sans SC" panose="00000500000000000000" charset="-122"/>
              <a:cs typeface="HarmonyOS Sans" charset="0"/>
              <a:sym typeface="+mn-ea"/>
            </a:endParaRPr>
          </a:p>
        </p:txBody>
      </p:sp>
      <p:sp>
        <p:nvSpPr>
          <p:cNvPr id="152" name="矩形 151"/>
          <p:cNvSpPr/>
          <p:nvPr>
            <p:custDataLst>
              <p:tags r:id="rId23"/>
            </p:custDataLst>
          </p:nvPr>
        </p:nvSpPr>
        <p:spPr>
          <a:xfrm>
            <a:off x="879516" y="1374260"/>
            <a:ext cx="10050145" cy="296545"/>
          </a:xfrm>
          <a:prstGeom prst="rect">
            <a:avLst/>
          </a:prstGeom>
        </p:spPr>
        <p:txBody>
          <a:bodyPr wrap="square">
            <a:spAutoFit/>
          </a:bodyPr>
          <a:lstStyle/>
          <a:p>
            <a:pPr marL="0" marR="0" lvl="0" indent="0" algn="l" defTabSz="914400" rtl="0" eaLnBrk="1" fontAlgn="auto" latinLnBrk="0" hangingPunct="1">
              <a:lnSpc>
                <a:spcPts val="1600"/>
              </a:lnSpc>
              <a:spcBef>
                <a:spcPts val="0"/>
              </a:spcBef>
              <a:spcAft>
                <a:spcPts val="0"/>
              </a:spcAft>
              <a:buClrTx/>
              <a:buSzTx/>
              <a:buFontTx/>
              <a:buNone/>
              <a:defRPr/>
            </a:pPr>
            <a:r>
              <a:rPr kumimoji="0" lang="zh-CN" altLang="en-US" sz="1800" b="1" i="0" u="none" strike="noStrike" kern="1200" cap="none" spc="0" normalizeH="0" baseline="0" noProof="0" dirty="0">
                <a:ln>
                  <a:noFill/>
                </a:ln>
                <a:solidFill>
                  <a:srgbClr val="333F50"/>
                </a:solidFill>
                <a:effectLst/>
                <a:uLnTx/>
                <a:uFillTx/>
                <a:latin typeface="HarmonyOS Sans SC" panose="00000500000000000000" charset="-122"/>
                <a:ea typeface="HarmonyOS Sans SC" panose="00000500000000000000" charset="-122"/>
                <a:cs typeface="HarmonyOS Sans SC" panose="00000500000000000000" charset="-122"/>
                <a:sym typeface="+mn-ea"/>
              </a:rPr>
              <a:t>云祺内置容灾演练</a:t>
            </a:r>
            <a:r>
              <a:rPr kumimoji="0" lang="zh-CN" altLang="en-US" sz="1800" b="1" i="0" u="none" strike="noStrike" kern="1200" cap="none" spc="0" normalizeH="0" baseline="0" noProof="0" dirty="0">
                <a:ln>
                  <a:noFill/>
                </a:ln>
                <a:solidFill>
                  <a:srgbClr val="333F50"/>
                </a:solidFill>
                <a:effectLst/>
                <a:uLnTx/>
                <a:uFillTx/>
                <a:latin typeface="HarmonyOS Sans SC" panose="00000500000000000000" charset="-122"/>
                <a:ea typeface="HarmonyOS Sans SC" panose="00000500000000000000" charset="-122"/>
                <a:cs typeface="HarmonyOS Sans SC" panose="00000500000000000000" charset="-122"/>
                <a:sym typeface="+mn-ea"/>
              </a:rPr>
              <a:t>平台的数据验证</a:t>
            </a:r>
            <a:endParaRPr kumimoji="0" lang="zh-CN" altLang="en-US" sz="1800" b="1" i="0" u="none" strike="noStrike" kern="1200" cap="none" spc="0" normalizeH="0" baseline="0" noProof="0" dirty="0">
              <a:ln>
                <a:noFill/>
              </a:ln>
              <a:solidFill>
                <a:srgbClr val="333F50"/>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153" name="矩形 152"/>
          <p:cNvSpPr/>
          <p:nvPr>
            <p:custDataLst>
              <p:tags r:id="rId24"/>
            </p:custDataLst>
          </p:nvPr>
        </p:nvSpPr>
        <p:spPr>
          <a:xfrm>
            <a:off x="879516" y="2956003"/>
            <a:ext cx="10170795" cy="70185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lang="zh-CN" altLang="en-US" sz="1400" dirty="0">
                <a:solidFill>
                  <a:prstClr val="black">
                    <a:lumMod val="75000"/>
                    <a:lumOff val="25000"/>
                  </a:prstClr>
                </a:solidFill>
                <a:latin typeface="HarmonyOS Sans SC" panose="00000500000000000000" charset="-122"/>
                <a:ea typeface="HarmonyOS Sans SC" panose="00000500000000000000" charset="-122"/>
                <a:cs typeface="HarmonyOS Sans" charset="0"/>
                <a:sym typeface="+mn-ea"/>
              </a:rPr>
              <a:t>采用云祺内置容灾演练平台进行数据验证的流程主要包括以下几个方面：数据备份、数据恢复至内置容灾演练平台、数据验证、生成验证报告</a:t>
            </a:r>
            <a:endParaRPr kumimoji="0" lang="zh-CN" altLang="en-US" sz="1400" b="0" i="0" u="none" strike="noStrike" kern="1200" cap="none" spc="0" normalizeH="0" baseline="0" noProof="0" dirty="0">
              <a:ln>
                <a:noFill/>
              </a:ln>
              <a:solidFill>
                <a:prstClr val="black">
                  <a:lumMod val="75000"/>
                  <a:lumOff val="25000"/>
                </a:prstClr>
              </a:solidFill>
              <a:effectLst/>
              <a:uLnTx/>
              <a:uFillTx/>
              <a:latin typeface="HarmonyOS Sans SC" panose="00000500000000000000" charset="-122"/>
              <a:ea typeface="HarmonyOS Sans SC" panose="00000500000000000000" charset="-122"/>
              <a:cs typeface="HarmonyOS Sans" charset="0"/>
              <a:sym typeface="+mn-ea"/>
            </a:endParaRPr>
          </a:p>
        </p:txBody>
      </p:sp>
      <p:sp>
        <p:nvSpPr>
          <p:cNvPr id="154" name="矩形 153"/>
          <p:cNvSpPr/>
          <p:nvPr>
            <p:custDataLst>
              <p:tags r:id="rId25"/>
            </p:custDataLst>
          </p:nvPr>
        </p:nvSpPr>
        <p:spPr>
          <a:xfrm>
            <a:off x="879516" y="2653228"/>
            <a:ext cx="10050145" cy="302775"/>
          </a:xfrm>
          <a:prstGeom prst="rect">
            <a:avLst/>
          </a:prstGeom>
        </p:spPr>
        <p:txBody>
          <a:bodyPr wrap="square">
            <a:spAutoFit/>
          </a:bodyPr>
          <a:lstStyle/>
          <a:p>
            <a:pPr marL="0" marR="0" lvl="0" indent="0" algn="l" defTabSz="914400" rtl="0" eaLnBrk="1" fontAlgn="auto" latinLnBrk="0" hangingPunct="1">
              <a:lnSpc>
                <a:spcPts val="1600"/>
              </a:lnSpc>
              <a:spcBef>
                <a:spcPts val="0"/>
              </a:spcBef>
              <a:spcAft>
                <a:spcPts val="0"/>
              </a:spcAft>
              <a:buClrTx/>
              <a:buSzTx/>
              <a:buFontTx/>
              <a:buNone/>
              <a:defRPr/>
            </a:pPr>
            <a:r>
              <a:rPr kumimoji="0" lang="zh-CN" altLang="en-US" sz="1800" b="1" i="0" u="none" strike="noStrike" kern="1200" cap="none" spc="0" normalizeH="0" baseline="0" noProof="0" dirty="0">
                <a:ln>
                  <a:noFill/>
                </a:ln>
                <a:solidFill>
                  <a:srgbClr val="333F50"/>
                </a:solidFill>
                <a:effectLst/>
                <a:uLnTx/>
                <a:uFillTx/>
                <a:latin typeface="HarmonyOS Sans SC" panose="00000500000000000000" charset="-122"/>
                <a:ea typeface="HarmonyOS Sans SC" panose="00000500000000000000" charset="-122"/>
                <a:cs typeface="HarmonyOS Sans SC" panose="00000500000000000000" charset="-122"/>
                <a:sym typeface="+mn-ea"/>
              </a:rPr>
              <a:t>数据验证</a:t>
            </a:r>
            <a:r>
              <a:rPr lang="zh-CN" altLang="en-US" b="1" dirty="0">
                <a:solidFill>
                  <a:srgbClr val="333F50"/>
                </a:solidFill>
                <a:latin typeface="HarmonyOS Sans SC" panose="00000500000000000000" charset="-122"/>
                <a:ea typeface="HarmonyOS Sans SC" panose="00000500000000000000" charset="-122"/>
                <a:cs typeface="HarmonyOS Sans SC" panose="00000500000000000000" charset="-122"/>
                <a:sym typeface="+mn-ea"/>
              </a:rPr>
              <a:t>流程</a:t>
            </a:r>
            <a:endParaRPr kumimoji="0" lang="zh-CN" altLang="en-US" sz="1800" b="1" i="0" u="none" strike="noStrike" kern="1200" cap="none" spc="0" normalizeH="0" baseline="0" noProof="0" dirty="0">
              <a:ln>
                <a:noFill/>
              </a:ln>
              <a:solidFill>
                <a:srgbClr val="333F50"/>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3" name="矩形 2"/>
          <p:cNvSpPr/>
          <p:nvPr/>
        </p:nvSpPr>
        <p:spPr>
          <a:xfrm>
            <a:off x="990600" y="3803644"/>
            <a:ext cx="10119914" cy="665208"/>
          </a:xfrm>
          <a:prstGeom prst="rect">
            <a:avLst/>
          </a:prstGeom>
          <a:solidFill>
            <a:srgbClr val="EAF1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矩形 155"/>
          <p:cNvSpPr/>
          <p:nvPr/>
        </p:nvSpPr>
        <p:spPr>
          <a:xfrm>
            <a:off x="6184902" y="3803644"/>
            <a:ext cx="4925612" cy="665208"/>
          </a:xfrm>
          <a:prstGeom prst="rect">
            <a:avLst/>
          </a:prstGeom>
          <a:solidFill>
            <a:srgbClr val="37C1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7" name="矩形 156"/>
          <p:cNvSpPr/>
          <p:nvPr/>
        </p:nvSpPr>
        <p:spPr>
          <a:xfrm>
            <a:off x="5435602" y="3803644"/>
            <a:ext cx="749300" cy="665208"/>
          </a:xfrm>
          <a:prstGeom prst="rect">
            <a:avLst/>
          </a:prstGeom>
          <a:solidFill>
            <a:srgbClr val="37C1E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8" name="矩形 157"/>
          <p:cNvSpPr/>
          <p:nvPr/>
        </p:nvSpPr>
        <p:spPr>
          <a:xfrm>
            <a:off x="982663" y="3966971"/>
            <a:ext cx="4452939" cy="369332"/>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spcBef>
                <a:spcPts val="0"/>
              </a:spcBef>
              <a:spcAft>
                <a:spcPts val="0"/>
              </a:spcAft>
              <a:buClrTx/>
              <a:buSzTx/>
              <a:buFontTx/>
              <a:buNone/>
              <a:defRPr/>
            </a:pPr>
            <a:r>
              <a:rPr kumimoji="0" lang="zh-CN" altLang="en-US" b="1" i="0" u="none" strike="noStrike" kern="1200" cap="none" spc="0" normalizeH="0" baseline="0" noProof="0" dirty="0">
                <a:ln>
                  <a:noFill/>
                </a:ln>
                <a:solidFill>
                  <a:srgbClr val="333F50"/>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rPr>
              <a:t>常规验证痛点</a:t>
            </a:r>
            <a:endParaRPr kumimoji="0" lang="zh-CN" altLang="en-US" b="1" i="0" u="none" strike="noStrike" kern="1200" cap="none" spc="0" normalizeH="0" baseline="0" noProof="0" dirty="0">
              <a:ln>
                <a:noFill/>
              </a:ln>
              <a:solidFill>
                <a:srgbClr val="333F50"/>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endParaRPr>
          </a:p>
        </p:txBody>
      </p:sp>
      <p:sp>
        <p:nvSpPr>
          <p:cNvPr id="159" name="矩形 158"/>
          <p:cNvSpPr/>
          <p:nvPr/>
        </p:nvSpPr>
        <p:spPr>
          <a:xfrm>
            <a:off x="6184903" y="3966971"/>
            <a:ext cx="4925612" cy="369332"/>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spcBef>
                <a:spcPts val="0"/>
              </a:spcBef>
              <a:spcAft>
                <a:spcPts val="0"/>
              </a:spcAft>
              <a:buClrTx/>
              <a:buSzTx/>
              <a:buFontTx/>
              <a:buNone/>
              <a:defRPr/>
            </a:pPr>
            <a:r>
              <a:rPr kumimoji="0" lang="zh-CN" altLang="en-US" b="1" i="0" u="none" strike="noStrike" kern="1200" cap="none" spc="0" normalizeH="0" baseline="0" noProof="0" dirty="0">
                <a:ln>
                  <a:noFill/>
                </a:ln>
                <a:solidFill>
                  <a:schemeClr val="bg1"/>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rPr>
              <a:t>云祺内置平台验证方案</a:t>
            </a:r>
            <a:endParaRPr kumimoji="0" lang="zh-CN" altLang="en-US" b="1" i="0" u="none" strike="noStrike" kern="1200" cap="none" spc="0" normalizeH="0" baseline="0" noProof="0" dirty="0">
              <a:ln>
                <a:noFill/>
              </a:ln>
              <a:solidFill>
                <a:schemeClr val="bg1"/>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endParaRPr>
          </a:p>
        </p:txBody>
      </p:sp>
      <p:sp>
        <p:nvSpPr>
          <p:cNvPr id="162" name="矩形 161"/>
          <p:cNvSpPr/>
          <p:nvPr/>
        </p:nvSpPr>
        <p:spPr>
          <a:xfrm>
            <a:off x="5411789" y="3936193"/>
            <a:ext cx="773112" cy="40011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spcBef>
                <a:spcPts val="0"/>
              </a:spcBef>
              <a:spcAft>
                <a:spcPts val="0"/>
              </a:spcAft>
              <a:buClrTx/>
              <a:buSzTx/>
              <a:buFontTx/>
              <a:buNone/>
              <a:defRPr/>
            </a:pPr>
            <a:r>
              <a:rPr kumimoji="0" lang="en-US" altLang="zh-CN" sz="2000" b="0" i="0" u="none" strike="noStrike" kern="1200" cap="none" spc="0" normalizeH="0" baseline="0" noProof="0" dirty="0">
                <a:ln>
                  <a:noFill/>
                </a:ln>
                <a:solidFill>
                  <a:schemeClr val="bg1"/>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rPr>
              <a:t>VS</a:t>
            </a:r>
            <a:endParaRPr kumimoji="0" lang="zh-CN" altLang="en-US" sz="2000" b="0" i="0" u="none" strike="noStrike" kern="1200" cap="none" spc="0" normalizeH="0" baseline="0" noProof="0" dirty="0">
              <a:ln>
                <a:noFill/>
              </a:ln>
              <a:solidFill>
                <a:schemeClr val="bg1"/>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endParaRPr>
          </a:p>
        </p:txBody>
      </p:sp>
      <p:sp>
        <p:nvSpPr>
          <p:cNvPr id="5" name="矩形 4"/>
          <p:cNvSpPr/>
          <p:nvPr/>
        </p:nvSpPr>
        <p:spPr>
          <a:xfrm>
            <a:off x="982663" y="3803377"/>
            <a:ext cx="10127851" cy="2782783"/>
          </a:xfrm>
          <a:prstGeom prst="rect">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矩形 162"/>
          <p:cNvSpPr/>
          <p:nvPr/>
        </p:nvSpPr>
        <p:spPr>
          <a:xfrm>
            <a:off x="5435602" y="4468852"/>
            <a:ext cx="749300" cy="2117308"/>
          </a:xfrm>
          <a:prstGeom prst="rect">
            <a:avLst/>
          </a:prstGeom>
          <a:solidFill>
            <a:srgbClr val="D4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矩形 163"/>
          <p:cNvSpPr/>
          <p:nvPr/>
        </p:nvSpPr>
        <p:spPr>
          <a:xfrm>
            <a:off x="5435601" y="4748372"/>
            <a:ext cx="749300" cy="337785"/>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18BCC6"/>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rPr>
              <a:t>成本</a:t>
            </a:r>
            <a:endParaRPr kumimoji="0" lang="en-US" altLang="zh-CN" sz="1200" b="1" i="0" u="none" strike="noStrike" kern="1200" cap="none" spc="0" normalizeH="0" baseline="0" noProof="0" dirty="0">
              <a:ln>
                <a:noFill/>
              </a:ln>
              <a:solidFill>
                <a:srgbClr val="18BCC6"/>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endParaRPr>
          </a:p>
        </p:txBody>
      </p:sp>
      <p:sp>
        <p:nvSpPr>
          <p:cNvPr id="165" name="矩形 164"/>
          <p:cNvSpPr/>
          <p:nvPr/>
        </p:nvSpPr>
        <p:spPr>
          <a:xfrm>
            <a:off x="5435601" y="5829142"/>
            <a:ext cx="749300" cy="337785"/>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18BCC6"/>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rPr>
              <a:t>技术</a:t>
            </a:r>
            <a:endParaRPr kumimoji="0" lang="en-US" altLang="zh-CN" sz="1200" b="1" i="0" u="none" strike="noStrike" kern="1200" cap="none" spc="0" normalizeH="0" baseline="0" noProof="0" dirty="0">
              <a:ln>
                <a:noFill/>
              </a:ln>
              <a:solidFill>
                <a:srgbClr val="18BCC6"/>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endParaRPr>
          </a:p>
        </p:txBody>
      </p:sp>
      <p:sp>
        <p:nvSpPr>
          <p:cNvPr id="166" name="矩形 165"/>
          <p:cNvSpPr/>
          <p:nvPr/>
        </p:nvSpPr>
        <p:spPr>
          <a:xfrm>
            <a:off x="1196292" y="4535557"/>
            <a:ext cx="4116311" cy="38170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0"/>
              </a:spcBef>
              <a:spcAft>
                <a:spcPts val="0"/>
              </a:spcAft>
              <a:buClrTx/>
              <a:buSzTx/>
              <a:buFontTx/>
              <a:buNone/>
              <a:defRPr/>
            </a:pPr>
            <a:r>
              <a:rPr lang="zh-CN" altLang="en-US" sz="1400" b="1" dirty="0">
                <a:solidFill>
                  <a:srgbClr val="333F50"/>
                </a:solidFill>
                <a:latin typeface="HarmonyOS Sans SC" panose="00000500000000000000" charset="-122"/>
                <a:ea typeface="HarmonyOS Sans SC" panose="00000500000000000000" charset="-122"/>
                <a:cs typeface="思源黑体 CN Medium" panose="020B0600000000000000" pitchFamily="34" charset="-122"/>
                <a:sym typeface="+mn-ea"/>
              </a:rPr>
              <a:t>验证</a:t>
            </a:r>
            <a:r>
              <a:rPr kumimoji="0" lang="zh-CN" altLang="en-US" sz="1400" b="1" i="0" u="none" strike="noStrike" kern="1200" cap="none" spc="0" normalizeH="0" baseline="0" noProof="0" dirty="0">
                <a:ln>
                  <a:noFill/>
                </a:ln>
                <a:solidFill>
                  <a:srgbClr val="333F50"/>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rPr>
              <a:t>资源</a:t>
            </a:r>
            <a:endParaRPr kumimoji="0" lang="zh-CN" altLang="en-US" sz="1400" b="1" i="0" u="none" strike="noStrike" kern="1200" cap="none" spc="0" normalizeH="0" baseline="0" noProof="0" dirty="0">
              <a:ln>
                <a:noFill/>
              </a:ln>
              <a:solidFill>
                <a:srgbClr val="333F50"/>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endParaRPr>
          </a:p>
        </p:txBody>
      </p:sp>
      <p:sp>
        <p:nvSpPr>
          <p:cNvPr id="167" name="矩形 166"/>
          <p:cNvSpPr/>
          <p:nvPr/>
        </p:nvSpPr>
        <p:spPr>
          <a:xfrm>
            <a:off x="1196292" y="4850032"/>
            <a:ext cx="4116311" cy="5712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100" i="0" u="none" strike="noStrike" kern="1200" cap="none" spc="0" normalizeH="0" baseline="0" noProof="0" dirty="0">
                <a:ln>
                  <a:noFill/>
                </a:ln>
                <a:solidFill>
                  <a:srgbClr val="404040"/>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rPr>
              <a:t>购买额外硬件或占用生产资源，维护与资源清理等都需要专业人员，</a:t>
            </a:r>
            <a:r>
              <a:rPr kumimoji="0" lang="en-US" altLang="zh-CN" sz="1100" i="0" u="none" strike="noStrike" kern="1200" cap="none" spc="0" normalizeH="0" baseline="0" noProof="0" dirty="0">
                <a:ln>
                  <a:noFill/>
                </a:ln>
                <a:solidFill>
                  <a:srgbClr val="404040"/>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rPr>
              <a:t>IT</a:t>
            </a:r>
            <a:r>
              <a:rPr kumimoji="0" lang="zh-CN" altLang="en-US" sz="1100" i="0" u="none" strike="noStrike" kern="1200" cap="none" spc="0" normalizeH="0" baseline="0" noProof="0" dirty="0">
                <a:ln>
                  <a:noFill/>
                </a:ln>
                <a:solidFill>
                  <a:srgbClr val="404040"/>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rPr>
              <a:t>成本偏高，资源利用率低、对生产业务有影响</a:t>
            </a:r>
            <a:endParaRPr kumimoji="0" lang="zh-CN" altLang="en-US" sz="1100" i="0" u="none" strike="noStrike" kern="1200" cap="none" spc="0" normalizeH="0" baseline="0" noProof="0" dirty="0">
              <a:ln>
                <a:noFill/>
              </a:ln>
              <a:solidFill>
                <a:srgbClr val="404040"/>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endParaRPr>
          </a:p>
        </p:txBody>
      </p:sp>
      <p:sp>
        <p:nvSpPr>
          <p:cNvPr id="168" name="矩形 167"/>
          <p:cNvSpPr/>
          <p:nvPr/>
        </p:nvSpPr>
        <p:spPr>
          <a:xfrm>
            <a:off x="1196292" y="5582158"/>
            <a:ext cx="4116311" cy="38170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rgbClr val="333F50"/>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rPr>
              <a:t>自建数据验证软硬件环境</a:t>
            </a:r>
            <a:endParaRPr kumimoji="0" lang="zh-CN" altLang="en-US" sz="1400" b="1" i="0" u="none" strike="noStrike" kern="1200" cap="none" spc="0" normalizeH="0" baseline="0" noProof="0" dirty="0">
              <a:ln>
                <a:noFill/>
              </a:ln>
              <a:solidFill>
                <a:srgbClr val="333F50"/>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endParaRPr>
          </a:p>
        </p:txBody>
      </p:sp>
      <p:sp>
        <p:nvSpPr>
          <p:cNvPr id="169" name="矩形 168"/>
          <p:cNvSpPr/>
          <p:nvPr/>
        </p:nvSpPr>
        <p:spPr>
          <a:xfrm>
            <a:off x="1196292" y="5896633"/>
            <a:ext cx="4116311" cy="5712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100" i="0" u="none" strike="noStrike" kern="1200" cap="none" spc="0" normalizeH="0" baseline="0" noProof="0" dirty="0">
                <a:ln>
                  <a:noFill/>
                </a:ln>
                <a:solidFill>
                  <a:srgbClr val="404040"/>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rPr>
              <a:t>数据类型多，技术门槛高、验证周期长，前期需投入大量人力、物力，且备份数据泄露问题难以保证</a:t>
            </a:r>
            <a:endParaRPr kumimoji="0" lang="zh-CN" altLang="en-US" sz="1100" i="0" u="none" strike="noStrike" kern="1200" cap="none" spc="0" normalizeH="0" baseline="0" noProof="0" dirty="0">
              <a:ln>
                <a:noFill/>
              </a:ln>
              <a:solidFill>
                <a:srgbClr val="404040"/>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endParaRPr>
          </a:p>
        </p:txBody>
      </p:sp>
      <p:sp>
        <p:nvSpPr>
          <p:cNvPr id="170" name="矩形 169"/>
          <p:cNvSpPr/>
          <p:nvPr/>
        </p:nvSpPr>
        <p:spPr>
          <a:xfrm>
            <a:off x="6606563" y="4535557"/>
            <a:ext cx="4116311" cy="41402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rgbClr val="333F50"/>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rPr>
              <a:t>内置容灾演练平台</a:t>
            </a:r>
            <a:endParaRPr kumimoji="0" lang="zh-CN" altLang="en-US" sz="1400" b="1" i="0" u="none" strike="noStrike" kern="1200" cap="none" spc="0" normalizeH="0" baseline="0" noProof="0" dirty="0">
              <a:ln>
                <a:noFill/>
              </a:ln>
              <a:solidFill>
                <a:srgbClr val="333F50"/>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endParaRPr>
          </a:p>
        </p:txBody>
      </p:sp>
      <p:sp>
        <p:nvSpPr>
          <p:cNvPr id="171" name="矩形 170"/>
          <p:cNvSpPr/>
          <p:nvPr/>
        </p:nvSpPr>
        <p:spPr>
          <a:xfrm>
            <a:off x="6323529" y="4850032"/>
            <a:ext cx="4606132" cy="5712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0"/>
              </a:spcBef>
              <a:spcAft>
                <a:spcPts val="0"/>
              </a:spcAft>
              <a:buClrTx/>
              <a:buSzTx/>
              <a:buFontTx/>
              <a:buNone/>
              <a:defRPr/>
            </a:pPr>
            <a:r>
              <a:rPr lang="zh-CN" altLang="en-US" sz="1100" dirty="0">
                <a:solidFill>
                  <a:srgbClr val="404040"/>
                </a:solidFill>
                <a:latin typeface="HarmonyOS Sans SC" panose="00000500000000000000" charset="-122"/>
                <a:ea typeface="HarmonyOS Sans SC" panose="00000500000000000000" charset="-122"/>
                <a:cs typeface="思源黑体 CN Medium" panose="020B0600000000000000" pitchFamily="34" charset="-122"/>
                <a:sym typeface="+mn-ea"/>
              </a:rPr>
              <a:t>一次灾备投入，多次灾备利用。数据验证无需借助外部资源，对生产业务</a:t>
            </a:r>
            <a:r>
              <a:rPr lang="en-US" altLang="zh-CN" sz="1100" dirty="0">
                <a:solidFill>
                  <a:srgbClr val="404040"/>
                </a:solidFill>
                <a:latin typeface="HarmonyOS Sans SC" panose="00000500000000000000" charset="-122"/>
                <a:ea typeface="HarmonyOS Sans SC" panose="00000500000000000000" charset="-122"/>
                <a:cs typeface="思源黑体 CN Medium" panose="020B0600000000000000" pitchFamily="34" charset="-122"/>
                <a:sym typeface="+mn-ea"/>
              </a:rPr>
              <a:t>0</a:t>
            </a:r>
            <a:r>
              <a:rPr lang="zh-CN" altLang="en-US" sz="1100" dirty="0">
                <a:solidFill>
                  <a:srgbClr val="404040"/>
                </a:solidFill>
                <a:latin typeface="HarmonyOS Sans SC" panose="00000500000000000000" charset="-122"/>
                <a:ea typeface="HarmonyOS Sans SC" panose="00000500000000000000" charset="-122"/>
                <a:cs typeface="思源黑体 CN Medium" panose="020B0600000000000000" pitchFamily="34" charset="-122"/>
                <a:sym typeface="+mn-ea"/>
              </a:rPr>
              <a:t>影响，灾备资源灵活多用、资源利用率高</a:t>
            </a:r>
            <a:endParaRPr kumimoji="0" lang="zh-CN" altLang="en-US" sz="1100" i="0" u="none" strike="noStrike" kern="1200" cap="none" spc="0" normalizeH="0" baseline="0" noProof="0" dirty="0">
              <a:ln>
                <a:noFill/>
              </a:ln>
              <a:solidFill>
                <a:srgbClr val="404040"/>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endParaRPr>
          </a:p>
        </p:txBody>
      </p:sp>
      <p:pic>
        <p:nvPicPr>
          <p:cNvPr id="172" name="图片 171"/>
          <p:cNvPicPr>
            <a:picLocks noChangeAspect="1"/>
          </p:cNvPicPr>
          <p:nvPr>
            <p:custDataLst>
              <p:tags r:id="rId26"/>
            </p:custDataLst>
          </p:nvPr>
        </p:nvPicPr>
        <p:blipFill>
          <a:blip r:embed="rId27">
            <a:extLst>
              <a:ext uri="{28A0092B-C50C-407E-A947-70E740481C1C}">
                <a14:useLocalDpi xmlns:a14="http://schemas.microsoft.com/office/drawing/2010/main" val="0"/>
              </a:ext>
            </a:extLst>
          </a:blip>
          <a:stretch>
            <a:fillRect/>
          </a:stretch>
        </p:blipFill>
        <p:spPr>
          <a:xfrm>
            <a:off x="6404452" y="4638666"/>
            <a:ext cx="204340" cy="204340"/>
          </a:xfrm>
          <a:prstGeom prst="rect">
            <a:avLst/>
          </a:prstGeom>
        </p:spPr>
      </p:pic>
      <p:sp>
        <p:nvSpPr>
          <p:cNvPr id="176" name="矩形 175"/>
          <p:cNvSpPr/>
          <p:nvPr/>
        </p:nvSpPr>
        <p:spPr>
          <a:xfrm>
            <a:off x="6612244" y="5582158"/>
            <a:ext cx="4116311" cy="41402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0"/>
              </a:spcBef>
              <a:spcAft>
                <a:spcPts val="0"/>
              </a:spcAft>
              <a:buClrTx/>
              <a:buSzTx/>
              <a:buFontTx/>
              <a:buNone/>
              <a:defRPr/>
            </a:pPr>
            <a:r>
              <a:rPr lang="zh-CN" altLang="en-US" sz="1400" b="1" dirty="0">
                <a:solidFill>
                  <a:srgbClr val="333F50"/>
                </a:solidFill>
                <a:latin typeface="HarmonyOS Sans SC" panose="00000500000000000000" charset="-122"/>
                <a:ea typeface="HarmonyOS Sans SC" panose="00000500000000000000" charset="-122"/>
                <a:cs typeface="思源黑体 CN Medium" panose="020B0600000000000000" pitchFamily="34" charset="-122"/>
                <a:sym typeface="+mn-ea"/>
              </a:rPr>
              <a:t>一体化验证</a:t>
            </a:r>
            <a:endParaRPr kumimoji="0" lang="zh-CN" altLang="en-US" sz="1400" b="1" i="0" u="none" strike="noStrike" kern="1200" cap="none" spc="0" normalizeH="0" baseline="0" noProof="0" dirty="0">
              <a:ln>
                <a:noFill/>
              </a:ln>
              <a:solidFill>
                <a:srgbClr val="333F50"/>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endParaRPr>
          </a:p>
        </p:txBody>
      </p:sp>
      <p:sp>
        <p:nvSpPr>
          <p:cNvPr id="177" name="矩形 176"/>
          <p:cNvSpPr/>
          <p:nvPr/>
        </p:nvSpPr>
        <p:spPr>
          <a:xfrm>
            <a:off x="6323529" y="5896633"/>
            <a:ext cx="4564816" cy="5712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100" i="0" u="none" strike="noStrike" kern="1200" cap="none" spc="0" normalizeH="0" baseline="0" noProof="0" dirty="0">
                <a:ln>
                  <a:noFill/>
                </a:ln>
                <a:solidFill>
                  <a:srgbClr val="404040"/>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rPr>
              <a:t>操作简单，技术门槛低、验证周期短，绝大多数操作由备份系统完成，隔离验证环境，有效防止数据泄露</a:t>
            </a:r>
            <a:endParaRPr kumimoji="0" lang="zh-CN" altLang="en-US" sz="1100" i="0" u="none" strike="noStrike" kern="1200" cap="none" spc="0" normalizeH="0" baseline="0" noProof="0" dirty="0">
              <a:ln>
                <a:noFill/>
              </a:ln>
              <a:solidFill>
                <a:srgbClr val="404040"/>
              </a:solidFill>
              <a:effectLst/>
              <a:uLnTx/>
              <a:uFillTx/>
              <a:latin typeface="HarmonyOS Sans SC" panose="00000500000000000000" charset="-122"/>
              <a:ea typeface="HarmonyOS Sans SC" panose="00000500000000000000" charset="-122"/>
              <a:cs typeface="思源黑体 CN Medium" panose="020B0600000000000000" pitchFamily="34" charset="-122"/>
              <a:sym typeface="+mn-ea"/>
            </a:endParaRPr>
          </a:p>
        </p:txBody>
      </p:sp>
      <p:pic>
        <p:nvPicPr>
          <p:cNvPr id="178" name="图片 177"/>
          <p:cNvPicPr>
            <a:picLocks noChangeAspect="1"/>
          </p:cNvPicPr>
          <p:nvPr>
            <p:custDataLst>
              <p:tags r:id="rId28"/>
            </p:custDataLst>
          </p:nvPr>
        </p:nvPicPr>
        <p:blipFill>
          <a:blip r:embed="rId27">
            <a:extLst>
              <a:ext uri="{28A0092B-C50C-407E-A947-70E740481C1C}">
                <a14:useLocalDpi xmlns:a14="http://schemas.microsoft.com/office/drawing/2010/main" val="0"/>
              </a:ext>
            </a:extLst>
          </a:blip>
          <a:stretch>
            <a:fillRect/>
          </a:stretch>
        </p:blipFill>
        <p:spPr>
          <a:xfrm>
            <a:off x="6404452" y="5691190"/>
            <a:ext cx="204340" cy="204340"/>
          </a:xfrm>
          <a:prstGeom prst="rect">
            <a:avLst/>
          </a:prstGeom>
        </p:spPr>
      </p:pic>
      <p:cxnSp>
        <p:nvCxnSpPr>
          <p:cNvPr id="9" name="直接连接符 8"/>
          <p:cNvCxnSpPr/>
          <p:nvPr/>
        </p:nvCxnSpPr>
        <p:spPr>
          <a:xfrm>
            <a:off x="1155700" y="5501718"/>
            <a:ext cx="9732645" cy="0"/>
          </a:xfrm>
          <a:prstGeom prst="line">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spTree>
    <p:custDataLst>
      <p:tags r:id="rId29"/>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838199" y="433070"/>
            <a:ext cx="5462960" cy="491490"/>
          </a:xfrm>
          <a:prstGeom prst="rect">
            <a:avLst/>
          </a:prstGeom>
          <a:noFill/>
        </p:spPr>
        <p:txBody>
          <a:bodyPr wrap="square" rtlCol="0">
            <a:spAutoFit/>
          </a:bodyPr>
          <a:lstStyle/>
          <a:p>
            <a:pPr lvl="0" algn="l">
              <a:buClrTx/>
              <a:buSzTx/>
              <a:buFontTx/>
            </a:pPr>
            <a:r>
              <a:rPr lang="zh-CN" altLang="en-US" sz="2600" b="1" dirty="0">
                <a:solidFill>
                  <a:srgbClr val="0D0D0D"/>
                </a:solidFill>
                <a:latin typeface="HarmonyOS Sans SC" panose="00000500000000000000" charset="-122"/>
                <a:ea typeface="HarmonyOS Sans SC" panose="00000500000000000000" charset="-122"/>
                <a:cs typeface="Apple LiSung" charset="-120"/>
                <a:sym typeface="+mn-ea"/>
              </a:rPr>
              <a:t>数据验证总体方案</a:t>
            </a:r>
            <a:endParaRPr lang="zh-CN" altLang="en-US" sz="2600" b="1" dirty="0">
              <a:solidFill>
                <a:srgbClr val="0D0D0D"/>
              </a:solidFill>
              <a:latin typeface="HarmonyOS Sans SC" panose="00000500000000000000" charset="-122"/>
              <a:ea typeface="HarmonyOS Sans SC" panose="00000500000000000000" charset="-122"/>
              <a:cs typeface="Apple LiSung" charset="-120"/>
              <a:sym typeface="+mn-ea"/>
            </a:endParaRPr>
          </a:p>
        </p:txBody>
      </p:sp>
      <p:sp>
        <p:nvSpPr>
          <p:cNvPr id="4" name="矩形 3"/>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latin typeface="Heiti SC Light" panose="02000000000000000000" charset="-122"/>
              <a:ea typeface="Heiti SC Light" panose="02000000000000000000" charset="-122"/>
              <a:cs typeface="Apple LiSung" charset="-120"/>
              <a:sym typeface="+mn-ea"/>
            </a:endParaRPr>
          </a:p>
        </p:txBody>
      </p:sp>
      <p:sp>
        <p:nvSpPr>
          <p:cNvPr id="5" name="圆角矩形 9"/>
          <p:cNvSpPr/>
          <p:nvPr/>
        </p:nvSpPr>
        <p:spPr>
          <a:xfrm>
            <a:off x="645992" y="1995952"/>
            <a:ext cx="1899345" cy="1400600"/>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sz="900">
              <a:latin typeface="Heiti SC Light" panose="02000000000000000000" charset="-122"/>
              <a:ea typeface="Heiti SC Light" panose="02000000000000000000" charset="-122"/>
            </a:endParaRPr>
          </a:p>
        </p:txBody>
      </p:sp>
      <p:sp>
        <p:nvSpPr>
          <p:cNvPr id="6" name="圆角矩形 279"/>
          <p:cNvSpPr/>
          <p:nvPr/>
        </p:nvSpPr>
        <p:spPr>
          <a:xfrm>
            <a:off x="737098" y="2081853"/>
            <a:ext cx="1690543" cy="33317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200" dirty="0">
                <a:solidFill>
                  <a:schemeClr val="bg1"/>
                </a:solidFill>
                <a:latin typeface="Arial" panose="020B0604020202020204" pitchFamily="34" charset="0"/>
                <a:ea typeface="HarmonyOS Sans SC" panose="00000500000000000000" charset="-122"/>
                <a:sym typeface="+mn-ea"/>
              </a:rPr>
              <a:t>业务负载与应用</a:t>
            </a:r>
            <a:endParaRPr lang="zh-CN" altLang="en-US" sz="1200" dirty="0">
              <a:solidFill>
                <a:schemeClr val="bg1"/>
              </a:solidFill>
              <a:latin typeface="Arial" panose="020B0604020202020204" pitchFamily="34" charset="0"/>
              <a:ea typeface="HarmonyOS Sans SC" panose="00000500000000000000" charset="-122"/>
              <a:sym typeface="+mn-ea"/>
            </a:endParaRPr>
          </a:p>
        </p:txBody>
      </p:sp>
      <p:pic>
        <p:nvPicPr>
          <p:cNvPr id="7" name="图形 36"/>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750391" y="2548226"/>
            <a:ext cx="415953" cy="302169"/>
          </a:xfrm>
          <a:prstGeom prst="rect">
            <a:avLst/>
          </a:prstGeom>
        </p:spPr>
      </p:pic>
      <p:pic>
        <p:nvPicPr>
          <p:cNvPr id="14" name="图形 36"/>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1387686" y="2553500"/>
            <a:ext cx="415953" cy="302169"/>
          </a:xfrm>
          <a:prstGeom prst="rect">
            <a:avLst/>
          </a:prstGeom>
        </p:spPr>
      </p:pic>
      <p:pic>
        <p:nvPicPr>
          <p:cNvPr id="15" name="图形 36"/>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2024981" y="2558220"/>
            <a:ext cx="415953" cy="302169"/>
          </a:xfrm>
          <a:prstGeom prst="rect">
            <a:avLst/>
          </a:prstGeom>
        </p:spPr>
      </p:pic>
      <p:pic>
        <p:nvPicPr>
          <p:cNvPr id="16" name="图形 31"/>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50391" y="2970672"/>
            <a:ext cx="415953" cy="345651"/>
          </a:xfrm>
          <a:prstGeom prst="rect">
            <a:avLst/>
          </a:prstGeom>
        </p:spPr>
      </p:pic>
      <p:pic>
        <p:nvPicPr>
          <p:cNvPr id="17" name="图形 31"/>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87686" y="2970671"/>
            <a:ext cx="415953" cy="345651"/>
          </a:xfrm>
          <a:prstGeom prst="rect">
            <a:avLst/>
          </a:prstGeom>
        </p:spPr>
      </p:pic>
      <p:pic>
        <p:nvPicPr>
          <p:cNvPr id="18" name="图形 31"/>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021569" y="2970670"/>
            <a:ext cx="415953" cy="345651"/>
          </a:xfrm>
          <a:prstGeom prst="rect">
            <a:avLst/>
          </a:prstGeom>
        </p:spPr>
      </p:pic>
      <p:sp>
        <p:nvSpPr>
          <p:cNvPr id="39" name="圆角矩形 279"/>
          <p:cNvSpPr/>
          <p:nvPr/>
        </p:nvSpPr>
        <p:spPr>
          <a:xfrm>
            <a:off x="3250676" y="3821162"/>
            <a:ext cx="4461000" cy="290693"/>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200" dirty="0">
                <a:solidFill>
                  <a:schemeClr val="bg1"/>
                </a:solidFill>
                <a:latin typeface="Arial" panose="020B0604020202020204" pitchFamily="34" charset="0"/>
                <a:ea typeface="HarmonyOS Sans SC" panose="00000500000000000000" charset="-122"/>
                <a:sym typeface="+mn-ea"/>
              </a:rPr>
              <a:t>云祺容灾备份系统</a:t>
            </a:r>
            <a:endParaRPr lang="zh-CN" altLang="en-US" sz="1200" dirty="0">
              <a:solidFill>
                <a:schemeClr val="bg1"/>
              </a:solidFill>
              <a:latin typeface="Arial" panose="020B0604020202020204" pitchFamily="34" charset="0"/>
              <a:ea typeface="HarmonyOS Sans SC" panose="00000500000000000000" charset="-122"/>
              <a:sym typeface="+mn-ea"/>
            </a:endParaRPr>
          </a:p>
        </p:txBody>
      </p:sp>
      <p:sp>
        <p:nvSpPr>
          <p:cNvPr id="47" name="圆角矩形 11"/>
          <p:cNvSpPr/>
          <p:nvPr/>
        </p:nvSpPr>
        <p:spPr>
          <a:xfrm>
            <a:off x="3142629" y="1236757"/>
            <a:ext cx="4662990" cy="2925550"/>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sz="900">
              <a:latin typeface="Heiti SC Light" panose="02000000000000000000" charset="-122"/>
              <a:ea typeface="Heiti SC Light" panose="02000000000000000000" charset="-122"/>
            </a:endParaRPr>
          </a:p>
        </p:txBody>
      </p:sp>
      <p:pic>
        <p:nvPicPr>
          <p:cNvPr id="114" name="图片 113"/>
          <p:cNvPicPr>
            <a:picLocks noChangeAspect="1"/>
          </p:cNvPicPr>
          <p:nvPr/>
        </p:nvPicPr>
        <p:blipFill>
          <a:blip r:embed="rId5"/>
          <a:stretch>
            <a:fillRect/>
          </a:stretch>
        </p:blipFill>
        <p:spPr>
          <a:xfrm>
            <a:off x="9461507" y="2980238"/>
            <a:ext cx="1013124" cy="1102518"/>
          </a:xfrm>
          <a:prstGeom prst="rect">
            <a:avLst/>
          </a:prstGeom>
          <a:effectLst>
            <a:outerShdw blurRad="50800" dist="38100" dir="2700000" algn="tl" rotWithShape="0">
              <a:prstClr val="black">
                <a:alpha val="40000"/>
              </a:prstClr>
            </a:outerShdw>
          </a:effectLst>
        </p:spPr>
      </p:pic>
      <p:pic>
        <p:nvPicPr>
          <p:cNvPr id="115" name="图片 114"/>
          <p:cNvPicPr>
            <a:picLocks noChangeAspect="1"/>
          </p:cNvPicPr>
          <p:nvPr/>
        </p:nvPicPr>
        <p:blipFill>
          <a:blip r:embed="rId5"/>
          <a:stretch>
            <a:fillRect/>
          </a:stretch>
        </p:blipFill>
        <p:spPr>
          <a:xfrm>
            <a:off x="9273221" y="3197705"/>
            <a:ext cx="926086" cy="1007801"/>
          </a:xfrm>
          <a:prstGeom prst="rect">
            <a:avLst/>
          </a:prstGeom>
          <a:effectLst>
            <a:outerShdw blurRad="50800" dist="38100" dir="2700000" algn="tl" rotWithShape="0">
              <a:prstClr val="black">
                <a:alpha val="40000"/>
              </a:prstClr>
            </a:outerShdw>
          </a:effectLst>
        </p:spPr>
      </p:pic>
      <p:sp>
        <p:nvSpPr>
          <p:cNvPr id="116" name="圆角矩形 279"/>
          <p:cNvSpPr/>
          <p:nvPr/>
        </p:nvSpPr>
        <p:spPr>
          <a:xfrm>
            <a:off x="9301867" y="4382764"/>
            <a:ext cx="1172764" cy="23648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900" dirty="0">
                <a:solidFill>
                  <a:schemeClr val="bg1"/>
                </a:solidFill>
                <a:latin typeface="Arial" panose="020B0604020202020204" pitchFamily="34" charset="0"/>
                <a:ea typeface="HarmonyOS Sans SC" panose="00000500000000000000" charset="-122"/>
                <a:sym typeface="+mn-ea"/>
              </a:rPr>
              <a:t>自动化验证报告</a:t>
            </a:r>
            <a:endParaRPr lang="zh-CN" altLang="en-US" sz="900" dirty="0">
              <a:solidFill>
                <a:schemeClr val="bg1"/>
              </a:solidFill>
              <a:latin typeface="Arial" panose="020B0604020202020204" pitchFamily="34" charset="0"/>
              <a:ea typeface="HarmonyOS Sans SC" panose="00000500000000000000" charset="-122"/>
              <a:sym typeface="+mn-ea"/>
            </a:endParaRPr>
          </a:p>
        </p:txBody>
      </p:sp>
      <p:sp>
        <p:nvSpPr>
          <p:cNvPr id="8" name="圆角矩形 11"/>
          <p:cNvSpPr/>
          <p:nvPr/>
        </p:nvSpPr>
        <p:spPr>
          <a:xfrm>
            <a:off x="5906275" y="4777151"/>
            <a:ext cx="1899344" cy="179451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sz="900">
              <a:latin typeface="Heiti SC Light" panose="02000000000000000000" charset="-122"/>
              <a:ea typeface="Heiti SC Light" panose="02000000000000000000" charset="-122"/>
            </a:endParaRPr>
          </a:p>
        </p:txBody>
      </p:sp>
      <p:pic>
        <p:nvPicPr>
          <p:cNvPr id="9" name="图片 8"/>
          <p:cNvPicPr>
            <a:picLocks noChangeAspect="1"/>
          </p:cNvPicPr>
          <p:nvPr/>
        </p:nvPicPr>
        <p:blipFill rotWithShape="1">
          <a:blip r:embed="rId6"/>
          <a:srcRect l="18771" t="14100" r="18687" b="17733"/>
          <a:stretch>
            <a:fillRect/>
          </a:stretch>
        </p:blipFill>
        <p:spPr>
          <a:xfrm>
            <a:off x="6035104" y="5725135"/>
            <a:ext cx="383554" cy="457077"/>
          </a:xfrm>
          <a:prstGeom prst="rect">
            <a:avLst/>
          </a:prstGeom>
        </p:spPr>
      </p:pic>
      <p:pic>
        <p:nvPicPr>
          <p:cNvPr id="10" name="图片 9"/>
          <p:cNvPicPr>
            <a:picLocks noChangeAspect="1"/>
          </p:cNvPicPr>
          <p:nvPr/>
        </p:nvPicPr>
        <p:blipFill rotWithShape="1">
          <a:blip r:embed="rId6"/>
          <a:srcRect l="18771" t="14100" r="18687" b="17733"/>
          <a:stretch>
            <a:fillRect/>
          </a:stretch>
        </p:blipFill>
        <p:spPr>
          <a:xfrm>
            <a:off x="6684950" y="5719791"/>
            <a:ext cx="383554" cy="457077"/>
          </a:xfrm>
          <a:prstGeom prst="rect">
            <a:avLst/>
          </a:prstGeom>
        </p:spPr>
      </p:pic>
      <p:pic>
        <p:nvPicPr>
          <p:cNvPr id="11" name="图片 10"/>
          <p:cNvPicPr>
            <a:picLocks noChangeAspect="1"/>
          </p:cNvPicPr>
          <p:nvPr/>
        </p:nvPicPr>
        <p:blipFill rotWithShape="1">
          <a:blip r:embed="rId6"/>
          <a:srcRect l="18771" t="14100" r="18687" b="17733"/>
          <a:stretch>
            <a:fillRect/>
          </a:stretch>
        </p:blipFill>
        <p:spPr>
          <a:xfrm>
            <a:off x="7315455" y="5719791"/>
            <a:ext cx="383554" cy="457077"/>
          </a:xfrm>
          <a:prstGeom prst="rect">
            <a:avLst/>
          </a:prstGeom>
        </p:spPr>
      </p:pic>
      <p:sp>
        <p:nvSpPr>
          <p:cNvPr id="12" name="圆角矩形 279"/>
          <p:cNvSpPr/>
          <p:nvPr/>
        </p:nvSpPr>
        <p:spPr>
          <a:xfrm>
            <a:off x="6010673" y="6189898"/>
            <a:ext cx="1690543"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200" dirty="0">
                <a:solidFill>
                  <a:schemeClr val="bg1"/>
                </a:solidFill>
                <a:latin typeface="Arial" panose="020B0604020202020204" pitchFamily="34" charset="0"/>
                <a:ea typeface="HarmonyOS Sans SC" panose="00000500000000000000" charset="-122"/>
                <a:sym typeface="+mn-ea"/>
              </a:rPr>
              <a:t>第三方验证资源</a:t>
            </a:r>
            <a:endParaRPr lang="zh-CN" altLang="en-US" sz="1200" dirty="0">
              <a:solidFill>
                <a:schemeClr val="bg1"/>
              </a:solidFill>
              <a:latin typeface="Arial" panose="020B0604020202020204" pitchFamily="34" charset="0"/>
              <a:ea typeface="HarmonyOS Sans SC" panose="00000500000000000000" charset="-122"/>
              <a:sym typeface="+mn-ea"/>
            </a:endParaRPr>
          </a:p>
        </p:txBody>
      </p:sp>
      <p:pic>
        <p:nvPicPr>
          <p:cNvPr id="13" name="图形 36"/>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015256" y="4905107"/>
            <a:ext cx="415953" cy="302169"/>
          </a:xfrm>
          <a:prstGeom prst="rect">
            <a:avLst/>
          </a:prstGeom>
        </p:spPr>
      </p:pic>
      <p:pic>
        <p:nvPicPr>
          <p:cNvPr id="19" name="图形 36"/>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52551" y="4910381"/>
            <a:ext cx="415953" cy="302169"/>
          </a:xfrm>
          <a:prstGeom prst="rect">
            <a:avLst/>
          </a:prstGeom>
        </p:spPr>
      </p:pic>
      <p:pic>
        <p:nvPicPr>
          <p:cNvPr id="21" name="图形 36"/>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7289846" y="4915101"/>
            <a:ext cx="415953" cy="302169"/>
          </a:xfrm>
          <a:prstGeom prst="rect">
            <a:avLst/>
          </a:prstGeom>
        </p:spPr>
      </p:pic>
      <p:pic>
        <p:nvPicPr>
          <p:cNvPr id="22" name="图形 31"/>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015256" y="5355723"/>
            <a:ext cx="415953" cy="345651"/>
          </a:xfrm>
          <a:prstGeom prst="rect">
            <a:avLst/>
          </a:prstGeom>
        </p:spPr>
      </p:pic>
      <p:pic>
        <p:nvPicPr>
          <p:cNvPr id="23" name="图形 31"/>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652551" y="5355722"/>
            <a:ext cx="415953" cy="345651"/>
          </a:xfrm>
          <a:prstGeom prst="rect">
            <a:avLst/>
          </a:prstGeom>
        </p:spPr>
      </p:pic>
      <p:pic>
        <p:nvPicPr>
          <p:cNvPr id="24" name="图形 31"/>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86434" y="5355721"/>
            <a:ext cx="415953" cy="345651"/>
          </a:xfrm>
          <a:prstGeom prst="rect">
            <a:avLst/>
          </a:prstGeom>
        </p:spPr>
      </p:pic>
      <p:sp>
        <p:nvSpPr>
          <p:cNvPr id="63" name="文本框 62"/>
          <p:cNvSpPr txBox="1"/>
          <p:nvPr/>
        </p:nvSpPr>
        <p:spPr>
          <a:xfrm>
            <a:off x="8361815" y="5744990"/>
            <a:ext cx="1099692" cy="246221"/>
          </a:xfrm>
          <a:prstGeom prst="rect">
            <a:avLst/>
          </a:prstGeom>
          <a:noFill/>
        </p:spPr>
        <p:txBody>
          <a:bodyPr wrap="square" rtlCol="0">
            <a:spAutoFit/>
          </a:bodyPr>
          <a:lstStyle/>
          <a:p>
            <a:pPr algn="just"/>
            <a:r>
              <a:rPr kumimoji="1" lang="en-US" altLang="zh-CN" sz="1000" dirty="0">
                <a:solidFill>
                  <a:srgbClr val="328990"/>
                </a:solidFill>
                <a:latin typeface="Arial" panose="020B0604020202020204" pitchFamily="34" charset="0"/>
                <a:ea typeface="HarmonyOS Sans SC" panose="00000500000000000000" charset="-122"/>
              </a:rPr>
              <a:t>&lt;\&gt; </a:t>
            </a:r>
            <a:r>
              <a:rPr kumimoji="1" lang="zh-CN" altLang="en-US" sz="1000" dirty="0">
                <a:solidFill>
                  <a:srgbClr val="328990"/>
                </a:solidFill>
                <a:latin typeface="Arial" panose="020B0604020202020204" pitchFamily="34" charset="0"/>
                <a:ea typeface="HarmonyOS Sans SC" panose="00000500000000000000" charset="-122"/>
              </a:rPr>
              <a:t>自定义脚本</a:t>
            </a:r>
            <a:endParaRPr kumimoji="1" lang="zh-CN" altLang="en-US" sz="1000" dirty="0">
              <a:solidFill>
                <a:srgbClr val="328990"/>
              </a:solidFill>
              <a:latin typeface="Arial" panose="020B0604020202020204" pitchFamily="34" charset="0"/>
              <a:ea typeface="HarmonyOS Sans SC" panose="00000500000000000000" charset="-122"/>
            </a:endParaRPr>
          </a:p>
        </p:txBody>
      </p:sp>
      <p:pic>
        <p:nvPicPr>
          <p:cNvPr id="59" name="图形 6"/>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461234" y="3145069"/>
            <a:ext cx="531007" cy="468164"/>
          </a:xfrm>
          <a:prstGeom prst="rect">
            <a:avLst/>
          </a:prstGeom>
        </p:spPr>
      </p:pic>
      <p:pic>
        <p:nvPicPr>
          <p:cNvPr id="60" name="图形 6"/>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332227" y="3145069"/>
            <a:ext cx="531007" cy="468164"/>
          </a:xfrm>
          <a:prstGeom prst="rect">
            <a:avLst/>
          </a:prstGeom>
        </p:spPr>
      </p:pic>
      <p:pic>
        <p:nvPicPr>
          <p:cNvPr id="61" name="图形 6"/>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203220" y="3145069"/>
            <a:ext cx="531007" cy="468164"/>
          </a:xfrm>
          <a:prstGeom prst="rect">
            <a:avLst/>
          </a:prstGeom>
        </p:spPr>
      </p:pic>
      <p:pic>
        <p:nvPicPr>
          <p:cNvPr id="65" name="图形 6"/>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4213" y="3145069"/>
            <a:ext cx="531007" cy="468164"/>
          </a:xfrm>
          <a:prstGeom prst="rect">
            <a:avLst/>
          </a:prstGeom>
        </p:spPr>
      </p:pic>
      <p:sp>
        <p:nvSpPr>
          <p:cNvPr id="69" name="圆角矩形 11"/>
          <p:cNvSpPr/>
          <p:nvPr/>
        </p:nvSpPr>
        <p:spPr>
          <a:xfrm>
            <a:off x="3253189" y="2936488"/>
            <a:ext cx="4441930" cy="818630"/>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sz="900">
              <a:latin typeface="Heiti SC Light" panose="02000000000000000000" charset="-122"/>
              <a:ea typeface="Heiti SC Light" panose="02000000000000000000" charset="-122"/>
            </a:endParaRPr>
          </a:p>
        </p:txBody>
      </p:sp>
      <p:pic>
        <p:nvPicPr>
          <p:cNvPr id="71" name="图形 6"/>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945204" y="3145069"/>
            <a:ext cx="531007" cy="468164"/>
          </a:xfrm>
          <a:prstGeom prst="rect">
            <a:avLst/>
          </a:prstGeom>
        </p:spPr>
      </p:pic>
      <p:sp>
        <p:nvSpPr>
          <p:cNvPr id="98" name="圆角矩形 279"/>
          <p:cNvSpPr/>
          <p:nvPr/>
        </p:nvSpPr>
        <p:spPr>
          <a:xfrm>
            <a:off x="4645404" y="1005245"/>
            <a:ext cx="1493520" cy="397326"/>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200" dirty="0">
                <a:solidFill>
                  <a:schemeClr val="bg1"/>
                </a:solidFill>
                <a:latin typeface="Arial" panose="020B0604020202020204" pitchFamily="34" charset="0"/>
                <a:ea typeface="HarmonyOS Sans SC" panose="00000500000000000000" charset="-122"/>
                <a:sym typeface="+mn-ea"/>
              </a:rPr>
              <a:t>本地灾备中心</a:t>
            </a:r>
            <a:endParaRPr lang="zh-CN" altLang="en-US" sz="1200" dirty="0">
              <a:solidFill>
                <a:schemeClr val="bg1"/>
              </a:solidFill>
              <a:latin typeface="Arial" panose="020B0604020202020204" pitchFamily="34" charset="0"/>
              <a:ea typeface="HarmonyOS Sans SC" panose="00000500000000000000" charset="-122"/>
              <a:sym typeface="+mn-ea"/>
            </a:endParaRPr>
          </a:p>
        </p:txBody>
      </p:sp>
      <p:sp>
        <p:nvSpPr>
          <p:cNvPr id="100" name="圆角矩形 279"/>
          <p:cNvSpPr/>
          <p:nvPr/>
        </p:nvSpPr>
        <p:spPr>
          <a:xfrm>
            <a:off x="3319893" y="2450935"/>
            <a:ext cx="1760811" cy="318549"/>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100" dirty="0">
                <a:solidFill>
                  <a:schemeClr val="bg1"/>
                </a:solidFill>
                <a:latin typeface="Arial" panose="020B0604020202020204" pitchFamily="34" charset="0"/>
                <a:ea typeface="HarmonyOS Sans SC" panose="00000500000000000000" charset="-122"/>
                <a:sym typeface="+mn-ea"/>
              </a:rPr>
              <a:t>内置验证平台</a:t>
            </a:r>
            <a:endParaRPr lang="zh-CN" altLang="en-US" sz="1100" dirty="0">
              <a:solidFill>
                <a:schemeClr val="bg1"/>
              </a:solidFill>
              <a:latin typeface="Arial" panose="020B0604020202020204" pitchFamily="34" charset="0"/>
              <a:ea typeface="HarmonyOS Sans SC" panose="00000500000000000000" charset="-122"/>
              <a:sym typeface="+mn-ea"/>
            </a:endParaRPr>
          </a:p>
        </p:txBody>
      </p:sp>
      <p:sp>
        <p:nvSpPr>
          <p:cNvPr id="102" name="圆角矩形 10"/>
          <p:cNvSpPr/>
          <p:nvPr/>
        </p:nvSpPr>
        <p:spPr>
          <a:xfrm>
            <a:off x="3250627" y="1582090"/>
            <a:ext cx="1899345" cy="1266443"/>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sz="900">
              <a:latin typeface="Heiti SC Light" panose="02000000000000000000" charset="-122"/>
              <a:ea typeface="Heiti SC Light" panose="02000000000000000000" charset="-122"/>
            </a:endParaRPr>
          </a:p>
        </p:txBody>
      </p:sp>
      <p:pic>
        <p:nvPicPr>
          <p:cNvPr id="103" name="图形 102"/>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382617" y="1675944"/>
            <a:ext cx="379058" cy="275003"/>
          </a:xfrm>
          <a:prstGeom prst="rect">
            <a:avLst/>
          </a:prstGeom>
        </p:spPr>
      </p:pic>
      <p:pic>
        <p:nvPicPr>
          <p:cNvPr id="110" name="图形 109"/>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016774" y="1678084"/>
            <a:ext cx="379058" cy="275003"/>
          </a:xfrm>
          <a:prstGeom prst="rect">
            <a:avLst/>
          </a:prstGeom>
        </p:spPr>
      </p:pic>
      <p:pic>
        <p:nvPicPr>
          <p:cNvPr id="111" name="图形 110"/>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640634" y="1675944"/>
            <a:ext cx="379058" cy="275003"/>
          </a:xfrm>
          <a:prstGeom prst="rect">
            <a:avLst/>
          </a:prstGeom>
        </p:spPr>
      </p:pic>
      <p:pic>
        <p:nvPicPr>
          <p:cNvPr id="112" name="图形 111"/>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399388" y="2082842"/>
            <a:ext cx="379058" cy="275003"/>
          </a:xfrm>
          <a:prstGeom prst="rect">
            <a:avLst/>
          </a:prstGeom>
        </p:spPr>
      </p:pic>
      <p:pic>
        <p:nvPicPr>
          <p:cNvPr id="113" name="图形 112"/>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033545" y="2084982"/>
            <a:ext cx="379058" cy="275003"/>
          </a:xfrm>
          <a:prstGeom prst="rect">
            <a:avLst/>
          </a:prstGeom>
        </p:spPr>
      </p:pic>
      <p:pic>
        <p:nvPicPr>
          <p:cNvPr id="120" name="图形 119"/>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657405" y="2082842"/>
            <a:ext cx="379058" cy="275003"/>
          </a:xfrm>
          <a:prstGeom prst="rect">
            <a:avLst/>
          </a:prstGeom>
        </p:spPr>
      </p:pic>
      <p:sp>
        <p:nvSpPr>
          <p:cNvPr id="121" name="圆角矩形 19"/>
          <p:cNvSpPr/>
          <p:nvPr/>
        </p:nvSpPr>
        <p:spPr>
          <a:xfrm>
            <a:off x="5795773" y="1577536"/>
            <a:ext cx="1899345" cy="1266443"/>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sz="900">
              <a:latin typeface="Heiti SC Light" panose="02000000000000000000" charset="-122"/>
              <a:ea typeface="Heiti SC Light" panose="02000000000000000000" charset="-122"/>
            </a:endParaRPr>
          </a:p>
        </p:txBody>
      </p:sp>
      <p:pic>
        <p:nvPicPr>
          <p:cNvPr id="122" name="Picture 2"/>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895944" y="1718157"/>
            <a:ext cx="597456" cy="518398"/>
          </a:xfrm>
          <a:prstGeom prst="rect">
            <a:avLst/>
          </a:prstGeom>
          <a:noFill/>
          <a:extLst>
            <a:ext uri="{909E8E84-426E-40DD-AFC4-6F175D3DCCD1}">
              <a14:hiddenFill xmlns:a14="http://schemas.microsoft.com/office/drawing/2010/main">
                <a:solidFill>
                  <a:srgbClr val="FFFFFF"/>
                </a:solidFill>
              </a14:hiddenFill>
            </a:ext>
          </a:extLst>
        </p:spPr>
      </p:pic>
      <p:pic>
        <p:nvPicPr>
          <p:cNvPr id="123" name="Picture 4"/>
          <p:cNvPicPr>
            <a:picLocks noChangeAspect="1" noChangeArrowheads="1"/>
          </p:cNvPicPr>
          <p:nvPr/>
        </p:nvPicPr>
        <p:blipFill rotWithShape="1">
          <a:blip r:embed="rId12" cstate="print">
            <a:extLst>
              <a:ext uri="{BEBA8EAE-BF5A-486C-A8C5-ECC9F3942E4B}">
                <a14:imgProps xmlns:a14="http://schemas.microsoft.com/office/drawing/2010/main">
                  <a14:imgLayer r:embed="rId13">
                    <a14:imgEffect>
                      <a14:backgroundRemoval t="9986" b="89986" l="8081" r="89986">
                        <a14:foregroundMark x1="8081" y1="45541" x2="8081" y2="45541"/>
                        <a14:foregroundMark x1="8745" y1="48225" x2="8745" y2="48225"/>
                        <a14:foregroundMark x1="13449" y1="48225" x2="13449" y2="48225"/>
                        <a14:foregroundMark x1="24502" y1="47561" x2="24502" y2="47561"/>
                        <a14:foregroundMark x1="33911" y1="47215" x2="33911" y2="47215"/>
                        <a14:foregroundMark x1="55007" y1="49235" x2="55007" y2="49235"/>
                        <a14:foregroundMark x1="59048" y1="48543" x2="59048" y2="48543"/>
                        <a14:foregroundMark x1="70765" y1="47879" x2="70765" y2="47879"/>
                        <a14:foregroundMark x1="74805" y1="45887" x2="74805" y2="45887"/>
                        <a14:foregroundMark x1="79827" y1="47561" x2="79827" y2="47561"/>
                        <a14:foregroundMark x1="85859" y1="51573" x2="85859" y2="51573"/>
                      </a14:backgroundRemoval>
                    </a14:imgEffect>
                  </a14:imgLayer>
                </a14:imgProps>
              </a:ext>
              <a:ext uri="{28A0092B-C50C-407E-A947-70E740481C1C}">
                <a14:useLocalDpi xmlns:a14="http://schemas.microsoft.com/office/drawing/2010/main" val="0"/>
              </a:ext>
            </a:extLst>
          </a:blip>
          <a:srcRect t="37372" b="36675"/>
          <a:stretch>
            <a:fillRect/>
          </a:stretch>
        </p:blipFill>
        <p:spPr bwMode="auto">
          <a:xfrm>
            <a:off x="6501105" y="1862046"/>
            <a:ext cx="1150253" cy="318549"/>
          </a:xfrm>
          <a:prstGeom prst="rect">
            <a:avLst/>
          </a:prstGeom>
          <a:noFill/>
          <a:extLst>
            <a:ext uri="{909E8E84-426E-40DD-AFC4-6F175D3DCCD1}">
              <a14:hiddenFill xmlns:a14="http://schemas.microsoft.com/office/drawing/2010/main">
                <a:solidFill>
                  <a:srgbClr val="FFFFFF"/>
                </a:solidFill>
              </a14:hiddenFill>
            </a:ext>
          </a:extLst>
        </p:spPr>
      </p:pic>
      <p:sp>
        <p:nvSpPr>
          <p:cNvPr id="125" name="圆角矩形 279"/>
          <p:cNvSpPr/>
          <p:nvPr/>
        </p:nvSpPr>
        <p:spPr>
          <a:xfrm>
            <a:off x="5872549" y="2450935"/>
            <a:ext cx="1760811" cy="318549"/>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100" dirty="0">
                <a:solidFill>
                  <a:schemeClr val="bg1"/>
                </a:solidFill>
                <a:latin typeface="Arial" panose="020B0604020202020204" pitchFamily="34" charset="0"/>
                <a:ea typeface="HarmonyOS Sans SC" panose="00000500000000000000" charset="-122"/>
                <a:sym typeface="+mn-ea"/>
              </a:rPr>
              <a:t>内置病毒查杀引擎</a:t>
            </a:r>
            <a:endParaRPr lang="zh-CN" altLang="en-US" sz="1100" dirty="0">
              <a:solidFill>
                <a:schemeClr val="bg1"/>
              </a:solidFill>
              <a:latin typeface="Arial" panose="020B0604020202020204" pitchFamily="34" charset="0"/>
              <a:ea typeface="HarmonyOS Sans SC" panose="00000500000000000000" charset="-122"/>
              <a:sym typeface="+mn-ea"/>
            </a:endParaRPr>
          </a:p>
        </p:txBody>
      </p:sp>
      <p:sp>
        <p:nvSpPr>
          <p:cNvPr id="128" name="圆角矩形 11"/>
          <p:cNvSpPr/>
          <p:nvPr/>
        </p:nvSpPr>
        <p:spPr>
          <a:xfrm>
            <a:off x="3152553" y="4786947"/>
            <a:ext cx="1899344" cy="179451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sz="900">
              <a:latin typeface="Heiti SC Light" panose="02000000000000000000" charset="-122"/>
              <a:ea typeface="Heiti SC Light" panose="02000000000000000000" charset="-122"/>
            </a:endParaRPr>
          </a:p>
        </p:txBody>
      </p:sp>
      <p:pic>
        <p:nvPicPr>
          <p:cNvPr id="129" name="图片 128"/>
          <p:cNvPicPr>
            <a:picLocks noChangeAspect="1"/>
          </p:cNvPicPr>
          <p:nvPr/>
        </p:nvPicPr>
        <p:blipFill rotWithShape="1">
          <a:blip r:embed="rId6"/>
          <a:srcRect l="18771" t="14100" r="18687" b="17733"/>
          <a:stretch>
            <a:fillRect/>
          </a:stretch>
        </p:blipFill>
        <p:spPr>
          <a:xfrm>
            <a:off x="3281382" y="5734931"/>
            <a:ext cx="383554" cy="457077"/>
          </a:xfrm>
          <a:prstGeom prst="rect">
            <a:avLst/>
          </a:prstGeom>
        </p:spPr>
      </p:pic>
      <p:pic>
        <p:nvPicPr>
          <p:cNvPr id="130" name="图片 129"/>
          <p:cNvPicPr>
            <a:picLocks noChangeAspect="1"/>
          </p:cNvPicPr>
          <p:nvPr/>
        </p:nvPicPr>
        <p:blipFill rotWithShape="1">
          <a:blip r:embed="rId6"/>
          <a:srcRect l="18771" t="14100" r="18687" b="17733"/>
          <a:stretch>
            <a:fillRect/>
          </a:stretch>
        </p:blipFill>
        <p:spPr>
          <a:xfrm>
            <a:off x="3931228" y="5729587"/>
            <a:ext cx="383554" cy="457077"/>
          </a:xfrm>
          <a:prstGeom prst="rect">
            <a:avLst/>
          </a:prstGeom>
        </p:spPr>
      </p:pic>
      <p:pic>
        <p:nvPicPr>
          <p:cNvPr id="131" name="图片 130"/>
          <p:cNvPicPr>
            <a:picLocks noChangeAspect="1"/>
          </p:cNvPicPr>
          <p:nvPr/>
        </p:nvPicPr>
        <p:blipFill rotWithShape="1">
          <a:blip r:embed="rId6"/>
          <a:srcRect l="18771" t="14100" r="18687" b="17733"/>
          <a:stretch>
            <a:fillRect/>
          </a:stretch>
        </p:blipFill>
        <p:spPr>
          <a:xfrm>
            <a:off x="4561733" y="5729587"/>
            <a:ext cx="383554" cy="457077"/>
          </a:xfrm>
          <a:prstGeom prst="rect">
            <a:avLst/>
          </a:prstGeom>
        </p:spPr>
      </p:pic>
      <p:sp>
        <p:nvSpPr>
          <p:cNvPr id="132" name="圆角矩形 279"/>
          <p:cNvSpPr/>
          <p:nvPr/>
        </p:nvSpPr>
        <p:spPr>
          <a:xfrm>
            <a:off x="3256951" y="6199694"/>
            <a:ext cx="1690543"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200" dirty="0">
                <a:solidFill>
                  <a:schemeClr val="bg1"/>
                </a:solidFill>
                <a:latin typeface="Arial" panose="020B0604020202020204" pitchFamily="34" charset="0"/>
                <a:ea typeface="HarmonyOS Sans SC" panose="00000500000000000000" charset="-122"/>
                <a:sym typeface="+mn-ea"/>
              </a:rPr>
              <a:t>异地灾备中心</a:t>
            </a:r>
            <a:endParaRPr lang="zh-CN" altLang="en-US" sz="1200" dirty="0">
              <a:solidFill>
                <a:schemeClr val="bg1"/>
              </a:solidFill>
              <a:latin typeface="Arial" panose="020B0604020202020204" pitchFamily="34" charset="0"/>
              <a:ea typeface="HarmonyOS Sans SC" panose="00000500000000000000" charset="-122"/>
              <a:sym typeface="+mn-ea"/>
            </a:endParaRPr>
          </a:p>
        </p:txBody>
      </p:sp>
      <p:pic>
        <p:nvPicPr>
          <p:cNvPr id="133" name="图形 36"/>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3261534" y="4914903"/>
            <a:ext cx="415953" cy="302169"/>
          </a:xfrm>
          <a:prstGeom prst="rect">
            <a:avLst/>
          </a:prstGeom>
        </p:spPr>
      </p:pic>
      <p:pic>
        <p:nvPicPr>
          <p:cNvPr id="135" name="图形 36"/>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3898829" y="4920177"/>
            <a:ext cx="415953" cy="302169"/>
          </a:xfrm>
          <a:prstGeom prst="rect">
            <a:avLst/>
          </a:prstGeom>
        </p:spPr>
      </p:pic>
      <p:pic>
        <p:nvPicPr>
          <p:cNvPr id="136" name="图形 36"/>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4536124" y="4924897"/>
            <a:ext cx="415953" cy="302169"/>
          </a:xfrm>
          <a:prstGeom prst="rect">
            <a:avLst/>
          </a:prstGeom>
        </p:spPr>
      </p:pic>
      <p:pic>
        <p:nvPicPr>
          <p:cNvPr id="137" name="图形 31"/>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261534" y="5365519"/>
            <a:ext cx="415953" cy="345651"/>
          </a:xfrm>
          <a:prstGeom prst="rect">
            <a:avLst/>
          </a:prstGeom>
        </p:spPr>
      </p:pic>
      <p:pic>
        <p:nvPicPr>
          <p:cNvPr id="142" name="图形 31"/>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98829" y="5365518"/>
            <a:ext cx="415953" cy="345651"/>
          </a:xfrm>
          <a:prstGeom prst="rect">
            <a:avLst/>
          </a:prstGeom>
        </p:spPr>
      </p:pic>
      <p:pic>
        <p:nvPicPr>
          <p:cNvPr id="143" name="图形 31"/>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32712" y="5365517"/>
            <a:ext cx="415953" cy="345651"/>
          </a:xfrm>
          <a:prstGeom prst="rect">
            <a:avLst/>
          </a:prstGeom>
        </p:spPr>
      </p:pic>
      <p:cxnSp>
        <p:nvCxnSpPr>
          <p:cNvPr id="147" name="直接箭头连接符 146"/>
          <p:cNvCxnSpPr>
            <a:endCxn id="8" idx="0"/>
          </p:cNvCxnSpPr>
          <p:nvPr/>
        </p:nvCxnSpPr>
        <p:spPr>
          <a:xfrm>
            <a:off x="6855947" y="4205263"/>
            <a:ext cx="0" cy="571888"/>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150" name="连接符: 肘形 149"/>
          <p:cNvCxnSpPr>
            <a:stCxn id="8" idx="3"/>
            <a:endCxn id="116" idx="2"/>
          </p:cNvCxnSpPr>
          <p:nvPr/>
        </p:nvCxnSpPr>
        <p:spPr>
          <a:xfrm flipV="1">
            <a:off x="7805619" y="4619248"/>
            <a:ext cx="2082630" cy="1055162"/>
          </a:xfrm>
          <a:prstGeom prst="bentConnector2">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grpSp>
        <p:nvGrpSpPr>
          <p:cNvPr id="104" name="组合 103"/>
          <p:cNvGrpSpPr/>
          <p:nvPr/>
        </p:nvGrpSpPr>
        <p:grpSpPr>
          <a:xfrm>
            <a:off x="9189190" y="5021551"/>
            <a:ext cx="1412393" cy="322731"/>
            <a:chOff x="6474" y="3343"/>
            <a:chExt cx="1432" cy="404"/>
          </a:xfrm>
        </p:grpSpPr>
        <p:sp>
          <p:nvSpPr>
            <p:cNvPr id="105" name="圆角矩形 100"/>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latin typeface="Heiti SC Light" panose="02000000000000000000" charset="-122"/>
                <a:ea typeface="Heiti SC Light" panose="02000000000000000000" charset="-122"/>
                <a:sym typeface="+mn-ea"/>
              </a:endParaRPr>
            </a:p>
          </p:txBody>
        </p:sp>
        <p:sp>
          <p:nvSpPr>
            <p:cNvPr id="106" name="圆角矩形 101"/>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900" dirty="0">
                  <a:solidFill>
                    <a:srgbClr val="328990"/>
                  </a:solidFill>
                  <a:latin typeface="Arial" panose="020B0604020202020204" pitchFamily="34" charset="0"/>
                  <a:ea typeface="HarmonyOS Sans SC" panose="00000500000000000000" charset="-122"/>
                  <a:sym typeface="+mn-ea"/>
                </a:rPr>
                <a:t>应用级验证</a:t>
              </a:r>
              <a:endParaRPr lang="zh-CN" altLang="en-US" sz="900" dirty="0">
                <a:solidFill>
                  <a:srgbClr val="328990"/>
                </a:solidFill>
                <a:latin typeface="Arial" panose="020B0604020202020204" pitchFamily="34" charset="0"/>
                <a:ea typeface="HarmonyOS Sans SC" panose="00000500000000000000" charset="-122"/>
                <a:sym typeface="+mn-ea"/>
              </a:endParaRPr>
            </a:p>
          </p:txBody>
        </p:sp>
      </p:grpSp>
      <p:cxnSp>
        <p:nvCxnSpPr>
          <p:cNvPr id="152" name="直接箭头连接符 151"/>
          <p:cNvCxnSpPr>
            <a:stCxn id="121" idx="1"/>
            <a:endCxn id="102" idx="3"/>
          </p:cNvCxnSpPr>
          <p:nvPr/>
        </p:nvCxnSpPr>
        <p:spPr>
          <a:xfrm flipH="1">
            <a:off x="5149972" y="2210758"/>
            <a:ext cx="645801" cy="4554"/>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154" name="连接符: 肘形 153"/>
          <p:cNvCxnSpPr>
            <a:stCxn id="47" idx="3"/>
            <a:endCxn id="115" idx="1"/>
          </p:cNvCxnSpPr>
          <p:nvPr/>
        </p:nvCxnSpPr>
        <p:spPr>
          <a:xfrm>
            <a:off x="7805619" y="2699532"/>
            <a:ext cx="1467602" cy="1002074"/>
          </a:xfrm>
          <a:prstGeom prst="bentConnector3">
            <a:avLst>
              <a:gd name="adj1" fmla="val 50000"/>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sp>
        <p:nvSpPr>
          <p:cNvPr id="155" name="文本框 154"/>
          <p:cNvSpPr txBox="1"/>
          <p:nvPr/>
        </p:nvSpPr>
        <p:spPr>
          <a:xfrm>
            <a:off x="5263712" y="1748543"/>
            <a:ext cx="470515" cy="400110"/>
          </a:xfrm>
          <a:prstGeom prst="rect">
            <a:avLst/>
          </a:prstGeom>
          <a:noFill/>
        </p:spPr>
        <p:txBody>
          <a:bodyPr wrap="square" rtlCol="0">
            <a:spAutoFit/>
          </a:bodyPr>
          <a:lstStyle/>
          <a:p>
            <a:r>
              <a:rPr kumimoji="1" lang="zh-CN" altLang="en-US" sz="1000" dirty="0">
                <a:solidFill>
                  <a:srgbClr val="328990"/>
                </a:solidFill>
                <a:latin typeface="Arial" panose="020B0604020202020204" pitchFamily="34" charset="0"/>
                <a:ea typeface="HarmonyOS Sans SC" panose="00000500000000000000" charset="-122"/>
              </a:rPr>
              <a:t>隔离查杀</a:t>
            </a:r>
            <a:endParaRPr kumimoji="1" lang="zh-CN" altLang="en-US" sz="1000" dirty="0">
              <a:solidFill>
                <a:srgbClr val="328990"/>
              </a:solidFill>
              <a:latin typeface="Arial" panose="020B0604020202020204" pitchFamily="34" charset="0"/>
              <a:ea typeface="HarmonyOS Sans SC" panose="00000500000000000000" charset="-122"/>
            </a:endParaRPr>
          </a:p>
        </p:txBody>
      </p:sp>
      <p:cxnSp>
        <p:nvCxnSpPr>
          <p:cNvPr id="156" name="直接箭头连接符 155"/>
          <p:cNvCxnSpPr/>
          <p:nvPr/>
        </p:nvCxnSpPr>
        <p:spPr>
          <a:xfrm>
            <a:off x="4123242" y="4205263"/>
            <a:ext cx="0" cy="571888"/>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sp>
        <p:nvSpPr>
          <p:cNvPr id="157" name="文本框 156"/>
          <p:cNvSpPr txBox="1"/>
          <p:nvPr/>
        </p:nvSpPr>
        <p:spPr>
          <a:xfrm>
            <a:off x="4189796" y="4299221"/>
            <a:ext cx="782918" cy="295722"/>
          </a:xfrm>
          <a:prstGeom prst="rect">
            <a:avLst/>
          </a:prstGeom>
          <a:noFill/>
        </p:spPr>
        <p:txBody>
          <a:bodyPr wrap="square" rtlCol="0">
            <a:spAutoFit/>
          </a:bodyPr>
          <a:lstStyle/>
          <a:p>
            <a:pPr algn="just">
              <a:lnSpc>
                <a:spcPct val="150000"/>
              </a:lnSpc>
            </a:pPr>
            <a:r>
              <a:rPr kumimoji="1" lang="zh-CN" altLang="en-US" sz="1000" dirty="0">
                <a:solidFill>
                  <a:srgbClr val="328990"/>
                </a:solidFill>
                <a:latin typeface="Arial" panose="020B0604020202020204" pitchFamily="34" charset="0"/>
                <a:ea typeface="HarmonyOS Sans SC" panose="00000500000000000000" charset="-122"/>
              </a:rPr>
              <a:t>副本</a:t>
            </a:r>
            <a:endParaRPr kumimoji="1" lang="zh-CN" altLang="en-US" sz="1000" dirty="0">
              <a:solidFill>
                <a:srgbClr val="328990"/>
              </a:solidFill>
              <a:latin typeface="Arial" panose="020B0604020202020204" pitchFamily="34" charset="0"/>
              <a:ea typeface="HarmonyOS Sans SC" panose="00000500000000000000" charset="-122"/>
            </a:endParaRPr>
          </a:p>
        </p:txBody>
      </p:sp>
      <p:sp>
        <p:nvSpPr>
          <p:cNvPr id="158" name="文本框 157"/>
          <p:cNvSpPr txBox="1"/>
          <p:nvPr/>
        </p:nvSpPr>
        <p:spPr>
          <a:xfrm>
            <a:off x="6951405" y="4295152"/>
            <a:ext cx="782918" cy="295722"/>
          </a:xfrm>
          <a:prstGeom prst="rect">
            <a:avLst/>
          </a:prstGeom>
          <a:noFill/>
        </p:spPr>
        <p:txBody>
          <a:bodyPr wrap="square" rtlCol="0">
            <a:spAutoFit/>
          </a:bodyPr>
          <a:lstStyle/>
          <a:p>
            <a:pPr algn="just">
              <a:lnSpc>
                <a:spcPct val="150000"/>
              </a:lnSpc>
            </a:pPr>
            <a:r>
              <a:rPr kumimoji="1" lang="zh-CN" altLang="en-US" sz="1000" dirty="0">
                <a:solidFill>
                  <a:srgbClr val="328990"/>
                </a:solidFill>
                <a:latin typeface="Arial" panose="020B0604020202020204" pitchFamily="34" charset="0"/>
                <a:ea typeface="HarmonyOS Sans SC" panose="00000500000000000000" charset="-122"/>
              </a:rPr>
              <a:t>恢复</a:t>
            </a:r>
            <a:endParaRPr kumimoji="1" lang="zh-CN" altLang="en-US" sz="1000" dirty="0">
              <a:solidFill>
                <a:srgbClr val="328990"/>
              </a:solidFill>
              <a:latin typeface="Arial" panose="020B0604020202020204" pitchFamily="34" charset="0"/>
              <a:ea typeface="HarmonyOS Sans SC" panose="00000500000000000000" charset="-122"/>
            </a:endParaRPr>
          </a:p>
        </p:txBody>
      </p:sp>
      <p:cxnSp>
        <p:nvCxnSpPr>
          <p:cNvPr id="165" name="直接箭头连接符 164"/>
          <p:cNvCxnSpPr>
            <a:stCxn id="5" idx="3"/>
            <a:endCxn id="47" idx="1"/>
          </p:cNvCxnSpPr>
          <p:nvPr/>
        </p:nvCxnSpPr>
        <p:spPr>
          <a:xfrm>
            <a:off x="2545337" y="2696252"/>
            <a:ext cx="597292" cy="3280"/>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sp>
        <p:nvSpPr>
          <p:cNvPr id="166" name="文本框 165"/>
          <p:cNvSpPr txBox="1"/>
          <p:nvPr/>
        </p:nvSpPr>
        <p:spPr>
          <a:xfrm>
            <a:off x="2624941" y="2362862"/>
            <a:ext cx="646083" cy="295722"/>
          </a:xfrm>
          <a:prstGeom prst="rect">
            <a:avLst/>
          </a:prstGeom>
          <a:noFill/>
        </p:spPr>
        <p:txBody>
          <a:bodyPr wrap="square" rtlCol="0">
            <a:spAutoFit/>
          </a:bodyPr>
          <a:lstStyle/>
          <a:p>
            <a:pPr algn="just">
              <a:lnSpc>
                <a:spcPct val="150000"/>
              </a:lnSpc>
            </a:pPr>
            <a:r>
              <a:rPr kumimoji="1" lang="zh-CN" altLang="en-US" sz="1000" dirty="0">
                <a:solidFill>
                  <a:srgbClr val="328990"/>
                </a:solidFill>
                <a:latin typeface="Arial" panose="020B0604020202020204" pitchFamily="34" charset="0"/>
                <a:ea typeface="HarmonyOS Sans SC" panose="00000500000000000000" charset="-122"/>
              </a:rPr>
              <a:t>备份</a:t>
            </a:r>
            <a:endParaRPr kumimoji="1" lang="zh-CN" altLang="en-US" sz="1000" dirty="0">
              <a:solidFill>
                <a:srgbClr val="328990"/>
              </a:solidFill>
              <a:latin typeface="Arial" panose="020B0604020202020204" pitchFamily="34" charset="0"/>
              <a:ea typeface="HarmonyOS Sans SC" panose="00000500000000000000" charset="-122"/>
            </a:endParaRPr>
          </a:p>
        </p:txBody>
      </p:sp>
      <p:sp>
        <p:nvSpPr>
          <p:cNvPr id="167" name="圆角矩形 279"/>
          <p:cNvSpPr/>
          <p:nvPr/>
        </p:nvSpPr>
        <p:spPr>
          <a:xfrm>
            <a:off x="645992" y="3809923"/>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200" dirty="0">
                <a:solidFill>
                  <a:schemeClr val="bg1"/>
                </a:solidFill>
                <a:latin typeface="Arial" panose="020B0604020202020204" pitchFamily="34" charset="0"/>
                <a:ea typeface="HarmonyOS Sans SC" panose="00000500000000000000" charset="-122"/>
                <a:sym typeface="+mn-ea"/>
              </a:rPr>
              <a:t>内嵌验证环境</a:t>
            </a:r>
            <a:endParaRPr lang="zh-CN" altLang="en-US" sz="1200" dirty="0">
              <a:solidFill>
                <a:schemeClr val="bg1"/>
              </a:solidFill>
              <a:latin typeface="Arial" panose="020B0604020202020204" pitchFamily="34" charset="0"/>
              <a:ea typeface="HarmonyOS Sans SC" panose="00000500000000000000" charset="-122"/>
              <a:sym typeface="+mn-ea"/>
            </a:endParaRPr>
          </a:p>
        </p:txBody>
      </p:sp>
      <p:sp>
        <p:nvSpPr>
          <p:cNvPr id="168" name="圆角矩形 279"/>
          <p:cNvSpPr/>
          <p:nvPr/>
        </p:nvSpPr>
        <p:spPr>
          <a:xfrm>
            <a:off x="645992" y="4393204"/>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200" dirty="0">
                <a:solidFill>
                  <a:schemeClr val="bg1"/>
                </a:solidFill>
                <a:latin typeface="Arial" panose="020B0604020202020204" pitchFamily="34" charset="0"/>
                <a:ea typeface="HarmonyOS Sans SC" panose="00000500000000000000" charset="-122"/>
                <a:sym typeface="+mn-ea"/>
              </a:rPr>
              <a:t>分钟级快速拉起</a:t>
            </a:r>
            <a:endParaRPr lang="zh-CN" altLang="en-US" sz="1200" dirty="0">
              <a:solidFill>
                <a:schemeClr val="bg1"/>
              </a:solidFill>
              <a:latin typeface="Arial" panose="020B0604020202020204" pitchFamily="34" charset="0"/>
              <a:ea typeface="HarmonyOS Sans SC" panose="00000500000000000000" charset="-122"/>
              <a:sym typeface="+mn-ea"/>
            </a:endParaRPr>
          </a:p>
        </p:txBody>
      </p:sp>
      <p:sp>
        <p:nvSpPr>
          <p:cNvPr id="169" name="圆角矩形 279"/>
          <p:cNvSpPr/>
          <p:nvPr/>
        </p:nvSpPr>
        <p:spPr>
          <a:xfrm>
            <a:off x="645991" y="4976485"/>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200" dirty="0">
                <a:solidFill>
                  <a:schemeClr val="bg1"/>
                </a:solidFill>
                <a:latin typeface="Arial" panose="020B0604020202020204" pitchFamily="34" charset="0"/>
                <a:ea typeface="HarmonyOS Sans SC" panose="00000500000000000000" charset="-122"/>
                <a:sym typeface="+mn-ea"/>
              </a:rPr>
              <a:t>自定义验证报告</a:t>
            </a:r>
            <a:endParaRPr lang="zh-CN" altLang="en-US" sz="1200" dirty="0">
              <a:solidFill>
                <a:schemeClr val="bg1"/>
              </a:solidFill>
              <a:latin typeface="Arial" panose="020B0604020202020204" pitchFamily="34" charset="0"/>
              <a:ea typeface="HarmonyOS Sans SC" panose="00000500000000000000" charset="-122"/>
              <a:sym typeface="+mn-ea"/>
            </a:endParaRPr>
          </a:p>
        </p:txBody>
      </p:sp>
      <p:sp>
        <p:nvSpPr>
          <p:cNvPr id="170" name="圆角矩形 279"/>
          <p:cNvSpPr/>
          <p:nvPr/>
        </p:nvSpPr>
        <p:spPr>
          <a:xfrm>
            <a:off x="645990" y="5545739"/>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200" dirty="0">
                <a:solidFill>
                  <a:schemeClr val="bg1"/>
                </a:solidFill>
                <a:latin typeface="Arial" panose="020B0604020202020204" pitchFamily="34" charset="0"/>
                <a:ea typeface="HarmonyOS Sans SC" panose="00000500000000000000" charset="-122"/>
                <a:sym typeface="+mn-ea"/>
              </a:rPr>
              <a:t>内置杀毒引擎</a:t>
            </a:r>
            <a:endParaRPr lang="zh-CN" altLang="en-US" sz="1200" dirty="0">
              <a:solidFill>
                <a:schemeClr val="bg1"/>
              </a:solidFill>
              <a:latin typeface="Arial" panose="020B0604020202020204" pitchFamily="34" charset="0"/>
              <a:ea typeface="HarmonyOS Sans SC" panose="00000500000000000000" charset="-122"/>
              <a:sym typeface="+mn-ea"/>
            </a:endParaRPr>
          </a:p>
        </p:txBody>
      </p:sp>
      <p:pic>
        <p:nvPicPr>
          <p:cNvPr id="2" name="Picture 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9765088" y="1139524"/>
            <a:ext cx="709543" cy="1003019"/>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3" name="Picture 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9301867" y="1257713"/>
            <a:ext cx="709543" cy="1003019"/>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138" name="组合 137"/>
          <p:cNvGrpSpPr/>
          <p:nvPr/>
        </p:nvGrpSpPr>
        <p:grpSpPr>
          <a:xfrm>
            <a:off x="7931855" y="2984188"/>
            <a:ext cx="1183494" cy="291485"/>
            <a:chOff x="6474" y="3343"/>
            <a:chExt cx="1432" cy="404"/>
          </a:xfrm>
        </p:grpSpPr>
        <p:sp>
          <p:nvSpPr>
            <p:cNvPr id="139" name="圆角矩形 100"/>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latin typeface="Heiti SC Light" panose="02000000000000000000" charset="-122"/>
                <a:ea typeface="Heiti SC Light" panose="02000000000000000000" charset="-122"/>
                <a:sym typeface="+mn-ea"/>
              </a:endParaRPr>
            </a:p>
          </p:txBody>
        </p:sp>
        <p:sp>
          <p:nvSpPr>
            <p:cNvPr id="140" name="圆角矩形 101"/>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900" dirty="0">
                  <a:solidFill>
                    <a:srgbClr val="328990"/>
                  </a:solidFill>
                  <a:latin typeface="Arial" panose="020B0604020202020204" pitchFamily="34" charset="0"/>
                  <a:ea typeface="HarmonyOS Sans SC" panose="00000500000000000000" charset="-122"/>
                  <a:sym typeface="+mn-ea"/>
                </a:rPr>
                <a:t>数据完整性验证</a:t>
              </a:r>
              <a:endParaRPr lang="zh-CN" altLang="en-US" sz="900" dirty="0">
                <a:solidFill>
                  <a:srgbClr val="328990"/>
                </a:solidFill>
                <a:latin typeface="Arial" panose="020B0604020202020204" pitchFamily="34" charset="0"/>
                <a:ea typeface="HarmonyOS Sans SC" panose="00000500000000000000" charset="-122"/>
                <a:sym typeface="+mn-ea"/>
              </a:endParaRPr>
            </a:p>
          </p:txBody>
        </p:sp>
      </p:grpSp>
      <p:cxnSp>
        <p:nvCxnSpPr>
          <p:cNvPr id="27" name="连接符: 肘形 26"/>
          <p:cNvCxnSpPr>
            <a:stCxn id="47" idx="3"/>
            <a:endCxn id="3" idx="1"/>
          </p:cNvCxnSpPr>
          <p:nvPr/>
        </p:nvCxnSpPr>
        <p:spPr>
          <a:xfrm flipV="1">
            <a:off x="7805619" y="1759223"/>
            <a:ext cx="1496248" cy="940309"/>
          </a:xfrm>
          <a:prstGeom prst="bentConnector3">
            <a:avLst>
              <a:gd name="adj1" fmla="val 49368"/>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31" name="直接箭头连接符 30"/>
          <p:cNvCxnSpPr/>
          <p:nvPr/>
        </p:nvCxnSpPr>
        <p:spPr>
          <a:xfrm>
            <a:off x="10243020" y="2180595"/>
            <a:ext cx="16294" cy="799643"/>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grpSp>
        <p:nvGrpSpPr>
          <p:cNvPr id="161" name="组合 160"/>
          <p:cNvGrpSpPr/>
          <p:nvPr/>
        </p:nvGrpSpPr>
        <p:grpSpPr>
          <a:xfrm>
            <a:off x="9683776" y="2442509"/>
            <a:ext cx="1131125" cy="336789"/>
            <a:chOff x="6474" y="3343"/>
            <a:chExt cx="1432" cy="404"/>
          </a:xfrm>
        </p:grpSpPr>
        <p:sp>
          <p:nvSpPr>
            <p:cNvPr id="162" name="圆角矩形 100"/>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latin typeface="Heiti SC Light" panose="02000000000000000000" charset="-122"/>
                <a:ea typeface="Heiti SC Light" panose="02000000000000000000" charset="-122"/>
                <a:sym typeface="+mn-ea"/>
              </a:endParaRPr>
            </a:p>
          </p:txBody>
        </p:sp>
        <p:sp>
          <p:nvSpPr>
            <p:cNvPr id="163" name="圆角矩形 101"/>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900" dirty="0">
                  <a:solidFill>
                    <a:srgbClr val="328990"/>
                  </a:solidFill>
                  <a:latin typeface="Arial" panose="020B0604020202020204" pitchFamily="34" charset="0"/>
                  <a:ea typeface="HarmonyOS Sans SC" panose="00000500000000000000" charset="-122"/>
                  <a:sym typeface="+mn-ea"/>
                </a:rPr>
                <a:t>文件一致性验证</a:t>
              </a:r>
              <a:endParaRPr lang="zh-CN" altLang="en-US" sz="900" dirty="0">
                <a:solidFill>
                  <a:srgbClr val="328990"/>
                </a:solidFill>
                <a:latin typeface="Arial" panose="020B0604020202020204" pitchFamily="34" charset="0"/>
                <a:ea typeface="HarmonyOS Sans SC" panose="00000500000000000000" charset="-122"/>
                <a:sym typeface="+mn-ea"/>
              </a:endParaRPr>
            </a:p>
          </p:txBody>
        </p:sp>
      </p:grpSp>
    </p:spTree>
    <p:custDataLst>
      <p:tags r:id="rId15"/>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 name="rect 1280"/>
          <p:cNvSpPr/>
          <p:nvPr/>
        </p:nvSpPr>
        <p:spPr>
          <a:xfrm>
            <a:off x="-415290" y="-195580"/>
            <a:ext cx="12192000" cy="6854951"/>
          </a:xfrm>
          <a:prstGeom prst="rect">
            <a:avLst/>
          </a:prstGeom>
          <a:solidFill>
            <a:srgbClr val="F6FBFF">
              <a:alpha val="29803"/>
            </a:srgbClr>
          </a:solidFill>
          <a:ln w="0" cap="flat">
            <a:noFill/>
            <a:prstDash val="solid"/>
            <a:miter lim="0"/>
          </a:ln>
        </p:spPr>
        <p:txBody>
          <a:bodyPr rtlCol="0"/>
          <a:lstStyle/>
          <a:p>
            <a:pPr algn="ctr"/>
            <a:endParaRPr lang="zh-CN" altLang="en-US"/>
          </a:p>
        </p:txBody>
      </p:sp>
      <p:pic>
        <p:nvPicPr>
          <p:cNvPr id="1282" name="picture 1282"/>
          <p:cNvPicPr>
            <a:picLocks noChangeAspect="1"/>
          </p:cNvPicPr>
          <p:nvPr/>
        </p:nvPicPr>
        <p:blipFill>
          <a:blip r:embed="rId1"/>
          <a:stretch>
            <a:fillRect/>
          </a:stretch>
        </p:blipFill>
        <p:spPr>
          <a:xfrm rot="21600000">
            <a:off x="1103376" y="1703832"/>
            <a:ext cx="5806440" cy="4773168"/>
          </a:xfrm>
          <a:prstGeom prst="rect">
            <a:avLst/>
          </a:prstGeom>
        </p:spPr>
      </p:pic>
      <p:graphicFrame>
        <p:nvGraphicFramePr>
          <p:cNvPr id="1284" name="table 1284"/>
          <p:cNvGraphicFramePr>
            <a:graphicFrameLocks noGrp="1"/>
          </p:cNvGraphicFramePr>
          <p:nvPr/>
        </p:nvGraphicFramePr>
        <p:xfrm>
          <a:off x="673354" y="1100074"/>
          <a:ext cx="6705600" cy="5559425"/>
        </p:xfrm>
        <a:graphic>
          <a:graphicData uri="http://schemas.openxmlformats.org/drawingml/2006/table">
            <a:tbl>
              <a:tblPr/>
              <a:tblGrid>
                <a:gridCol w="420369"/>
                <a:gridCol w="3300095"/>
                <a:gridCol w="2537460"/>
                <a:gridCol w="447675"/>
              </a:tblGrid>
              <a:tr h="565785">
                <a:tc gridSpan="2">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vert="horz">
                    <a:lnL w="12700" cap="flat" cmpd="sng" algn="ctr">
                      <a:solidFill>
                        <a:srgbClr val="EAF1F4"/>
                      </a:solidFill>
                      <a:prstDash val="solid"/>
                      <a:round/>
                      <a:headEnd type="none" w="med" len="med"/>
                      <a:tailEnd type="none" w="med" len="med"/>
                    </a:lnL>
                    <a:lnR>
                      <a:noFill/>
                    </a:lnR>
                    <a:lnT w="12700" cap="flat" cmpd="sng" algn="ctr">
                      <a:solidFill>
                        <a:srgbClr val="EAF1F4"/>
                      </a:solidFill>
                      <a:prstDash val="solid"/>
                      <a:round/>
                      <a:headEnd type="none" w="med" len="med"/>
                      <a:tailEnd type="none" w="med" len="med"/>
                    </a:lnT>
                    <a:lnB>
                      <a:noFill/>
                    </a:lnB>
                  </a:tcPr>
                </a:tc>
                <a:tc hMerge="1">
                  <a:tcPr marL="0" marR="0" marT="0" marB="0" vert="horz">
                    <a:lnL w="12700" cap="flat" cmpd="sng" algn="ctr">
                      <a:solidFill>
                        <a:srgbClr val="EAF1F4"/>
                      </a:solidFill>
                      <a:prstDash val="solid"/>
                      <a:round/>
                      <a:headEnd type="none" w="med" len="med"/>
                      <a:tailEnd type="none" w="med" len="med"/>
                    </a:lnL>
                    <a:lnR>
                      <a:noFill/>
                    </a:lnR>
                    <a:lnT w="12700" cap="flat" cmpd="sng" algn="ctr">
                      <a:solidFill>
                        <a:srgbClr val="EAF1F4"/>
                      </a:solidFill>
                      <a:prstDash val="solid"/>
                      <a:round/>
                      <a:headEnd type="none" w="med" len="med"/>
                      <a:tailEnd type="none" w="med" len="med"/>
                    </a:lnT>
                    <a:lnB>
                      <a:noFill/>
                    </a:lnB>
                  </a:tcPr>
                </a:tc>
                <a:tc gridSpan="2">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vert="horz">
                    <a:lnL>
                      <a:noFill/>
                    </a:lnL>
                    <a:lnR w="12700" cap="flat" cmpd="sng" algn="ctr">
                      <a:solidFill>
                        <a:srgbClr val="EAF1F4"/>
                      </a:solidFill>
                      <a:prstDash val="solid"/>
                      <a:round/>
                      <a:headEnd type="none" w="med" len="med"/>
                      <a:tailEnd type="none" w="med" len="med"/>
                    </a:lnR>
                    <a:lnT w="12700" cap="flat" cmpd="sng" algn="ctr">
                      <a:solidFill>
                        <a:srgbClr val="EAF1F4"/>
                      </a:solidFill>
                      <a:prstDash val="solid"/>
                      <a:round/>
                      <a:headEnd type="none" w="med" len="med"/>
                      <a:tailEnd type="none" w="med" len="med"/>
                    </a:lnT>
                    <a:lnB>
                      <a:noFill/>
                    </a:lnB>
                  </a:tcPr>
                </a:tc>
                <a:tc hMerge="1">
                  <a:tcPr marL="0" marR="0" marT="0" marB="0" vert="horz">
                    <a:lnL>
                      <a:noFill/>
                    </a:lnL>
                    <a:lnR w="12700" cap="flat" cmpd="sng" algn="ctr">
                      <a:solidFill>
                        <a:srgbClr val="EAF1F4"/>
                      </a:solidFill>
                      <a:prstDash val="solid"/>
                      <a:round/>
                      <a:headEnd type="none" w="med" len="med"/>
                      <a:tailEnd type="none" w="med" len="med"/>
                    </a:lnR>
                    <a:lnT w="12700" cap="flat" cmpd="sng" algn="ctr">
                      <a:solidFill>
                        <a:srgbClr val="EAF1F4"/>
                      </a:solidFill>
                      <a:prstDash val="solid"/>
                      <a:round/>
                      <a:headEnd type="none" w="med" len="med"/>
                      <a:tailEnd type="none" w="med" len="med"/>
                    </a:lnT>
                    <a:lnB>
                      <a:noFill/>
                    </a:lnB>
                  </a:tcPr>
                </a:tc>
              </a:tr>
              <a:tr h="4993640">
                <a:tc>
                  <a:txBody>
                    <a:bodyPr/>
                    <a:lstStyle/>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8000"/>
                        </a:lnSpc>
                      </a:pPr>
                      <a:endParaRPr sz="100" dirty="0">
                        <a:latin typeface="Arial" panose="020B0604020202020204"/>
                        <a:ea typeface="Arial" panose="020B0604020202020204"/>
                        <a:cs typeface="Arial" panose="020B0604020202020204"/>
                      </a:endParaRPr>
                    </a:p>
                    <a:p>
                      <a:pPr algn="r" rtl="0" eaLnBrk="0">
                        <a:lnSpc>
                          <a:spcPts val="925"/>
                        </a:lnSpc>
                      </a:pPr>
                      <a:r>
                        <a:rPr sz="700" kern="0" spc="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内</a:t>
                      </a:r>
                      <a:endParaRPr sz="700" dirty="0">
                        <a:latin typeface="HarmonyOS Sans SC" panose="00000500000000000000" charset="-122"/>
                        <a:ea typeface="HarmonyOS Sans SC" panose="00000500000000000000" charset="-122"/>
                        <a:cs typeface="HarmonyOS Sans SC" panose="00000500000000000000" charset="-122"/>
                      </a:endParaRPr>
                    </a:p>
                    <a:p>
                      <a:pPr algn="r" rtl="0" eaLnBrk="0">
                        <a:lnSpc>
                          <a:spcPct val="85000"/>
                        </a:lnSpc>
                        <a:spcBef>
                          <a:spcPts val="45"/>
                        </a:spcBef>
                      </a:pPr>
                      <a:r>
                        <a:rPr sz="700" kern="0" spc="7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置</a:t>
                      </a:r>
                      <a:endParaRPr sz="700" dirty="0">
                        <a:latin typeface="HarmonyOS Sans SC" panose="00000500000000000000" charset="-122"/>
                        <a:ea typeface="HarmonyOS Sans SC" panose="00000500000000000000" charset="-122"/>
                        <a:cs typeface="HarmonyOS Sans SC" panose="00000500000000000000" charset="-122"/>
                      </a:endParaRPr>
                    </a:p>
                    <a:p>
                      <a:pPr algn="r" rtl="0" eaLnBrk="0">
                        <a:lnSpc>
                          <a:spcPts val="930"/>
                        </a:lnSpc>
                        <a:spcBef>
                          <a:spcPts val="240"/>
                        </a:spcBef>
                      </a:pPr>
                      <a:r>
                        <a:rPr sz="700" kern="0" spc="7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验</a:t>
                      </a:r>
                      <a:endParaRPr sz="700" dirty="0">
                        <a:latin typeface="HarmonyOS Sans SC" panose="00000500000000000000" charset="-122"/>
                        <a:ea typeface="HarmonyOS Sans SC" panose="00000500000000000000" charset="-122"/>
                        <a:cs typeface="HarmonyOS Sans SC" panose="00000500000000000000" charset="-122"/>
                      </a:endParaRPr>
                    </a:p>
                    <a:p>
                      <a:pPr algn="r" rtl="0" eaLnBrk="0">
                        <a:lnSpc>
                          <a:spcPct val="86000"/>
                        </a:lnSpc>
                        <a:spcBef>
                          <a:spcPts val="15"/>
                        </a:spcBef>
                      </a:pPr>
                      <a:r>
                        <a:rPr sz="700" kern="0" spc="6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证</a:t>
                      </a:r>
                      <a:endParaRPr sz="700" dirty="0">
                        <a:latin typeface="HarmonyOS Sans SC" panose="00000500000000000000" charset="-122"/>
                        <a:ea typeface="HarmonyOS Sans SC" panose="00000500000000000000" charset="-122"/>
                        <a:cs typeface="HarmonyOS Sans SC" panose="00000500000000000000" charset="-122"/>
                      </a:endParaRPr>
                    </a:p>
                    <a:p>
                      <a:pPr marL="309880" algn="l" rtl="0" eaLnBrk="0">
                        <a:lnSpc>
                          <a:spcPct val="88000"/>
                        </a:lnSpc>
                        <a:spcBef>
                          <a:spcPts val="320"/>
                        </a:spcBef>
                      </a:pPr>
                      <a:r>
                        <a:rPr sz="700" kern="0" spc="10" dirty="0">
                          <a:solidFill>
                            <a:srgbClr val="328990">
                              <a:alpha val="100000"/>
                            </a:srgbClr>
                          </a:solidFill>
                          <a:latin typeface="Arial" panose="020B0604020202020204"/>
                          <a:ea typeface="Arial" panose="020B0604020202020204"/>
                          <a:cs typeface="Arial" panose="020B0604020202020204"/>
                        </a:rPr>
                        <a:t>/</a:t>
                      </a:r>
                      <a:endParaRPr sz="700" dirty="0">
                        <a:latin typeface="Arial" panose="020B0604020202020204"/>
                        <a:ea typeface="Arial" panose="020B0604020202020204"/>
                        <a:cs typeface="Arial" panose="020B0604020202020204"/>
                      </a:endParaRPr>
                    </a:p>
                    <a:p>
                      <a:pPr algn="r" rtl="0" eaLnBrk="0">
                        <a:lnSpc>
                          <a:spcPts val="915"/>
                        </a:lnSpc>
                        <a:spcBef>
                          <a:spcPts val="150"/>
                        </a:spcBef>
                      </a:pPr>
                      <a:r>
                        <a:rPr sz="700" kern="0" spc="7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容</a:t>
                      </a:r>
                      <a:endParaRPr sz="700" dirty="0">
                        <a:latin typeface="HarmonyOS Sans SC" panose="00000500000000000000" charset="-122"/>
                        <a:ea typeface="HarmonyOS Sans SC" panose="00000500000000000000" charset="-122"/>
                        <a:cs typeface="HarmonyOS Sans SC" panose="00000500000000000000" charset="-122"/>
                      </a:endParaRPr>
                    </a:p>
                    <a:p>
                      <a:pPr algn="r" rtl="0" eaLnBrk="0">
                        <a:lnSpc>
                          <a:spcPts val="845"/>
                        </a:lnSpc>
                        <a:spcBef>
                          <a:spcPts val="40"/>
                        </a:spcBef>
                      </a:pPr>
                      <a:r>
                        <a:rPr sz="700" kern="0" spc="6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灾</a:t>
                      </a:r>
                      <a:endParaRPr sz="700" dirty="0">
                        <a:latin typeface="HarmonyOS Sans SC" panose="00000500000000000000" charset="-122"/>
                        <a:ea typeface="HarmonyOS Sans SC" panose="00000500000000000000" charset="-122"/>
                        <a:cs typeface="HarmonyOS Sans SC" panose="00000500000000000000" charset="-122"/>
                      </a:endParaRPr>
                    </a:p>
                  </a:txBody>
                  <a:tcPr marL="0" marR="0" marT="0" marB="0" vert="horz">
                    <a:lnL w="12700" cap="flat" cmpd="sng" algn="ctr">
                      <a:solidFill>
                        <a:srgbClr val="EAF1F4"/>
                      </a:solidFill>
                      <a:prstDash val="solid"/>
                      <a:round/>
                      <a:headEnd type="none" w="med" len="med"/>
                      <a:tailEnd type="none" w="med" len="med"/>
                    </a:lnL>
                    <a:lnR>
                      <a:noFill/>
                    </a:lnR>
                    <a:lnT>
                      <a:noFill/>
                    </a:lnT>
                    <a:lnB w="12700" cap="flat" cmpd="sng" algn="ctr">
                      <a:solidFill>
                        <a:srgbClr val="EAF1F4"/>
                      </a:solidFill>
                      <a:prstDash val="solid"/>
                      <a:round/>
                      <a:headEnd type="none" w="med" len="med"/>
                      <a:tailEnd type="none" w="med" len="med"/>
                    </a:lnB>
                  </a:tcPr>
                </a:tc>
                <a:tc gridSpan="2">
                  <a:txBody>
                    <a:bodyPr/>
                    <a:lstStyle/>
                    <a:p>
                      <a:pPr algn="l" rtl="0" eaLnBrk="0">
                        <a:lnSpc>
                          <a:spcPct val="102000"/>
                        </a:lnSpc>
                      </a:pPr>
                      <a:endParaRPr sz="800" dirty="0">
                        <a:latin typeface="Arial" panose="020B0604020202020204"/>
                        <a:ea typeface="Arial" panose="020B0604020202020204"/>
                        <a:cs typeface="Arial" panose="020B0604020202020204"/>
                      </a:endParaRPr>
                    </a:p>
                    <a:p>
                      <a:pPr marL="3174365" algn="l" rtl="0" eaLnBrk="0">
                        <a:lnSpc>
                          <a:spcPct val="89000"/>
                        </a:lnSpc>
                        <a:spcBef>
                          <a:spcPts val="0"/>
                        </a:spcBef>
                      </a:pPr>
                      <a:r>
                        <a:rPr sz="11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容灾</a:t>
                      </a:r>
                      <a:endParaRPr sz="1100" dirty="0">
                        <a:latin typeface="HarmonyOS Sans SC" panose="00000500000000000000" charset="-122"/>
                        <a:ea typeface="HarmonyOS Sans SC" panose="00000500000000000000" charset="-122"/>
                        <a:cs typeface="HarmonyOS Sans SC" panose="00000500000000000000" charset="-122"/>
                      </a:endParaRPr>
                    </a:p>
                    <a:p>
                      <a:pPr algn="l" rtl="0" eaLnBrk="0">
                        <a:lnSpc>
                          <a:spcPct val="117000"/>
                        </a:lnSpc>
                      </a:pPr>
                      <a:endParaRPr sz="1000" dirty="0">
                        <a:latin typeface="Arial" panose="020B0604020202020204"/>
                        <a:ea typeface="Arial" panose="020B0604020202020204"/>
                        <a:cs typeface="Arial" panose="020B0604020202020204"/>
                      </a:endParaRPr>
                    </a:p>
                    <a:p>
                      <a:pPr marL="1163320" algn="l" rtl="0" eaLnBrk="0">
                        <a:lnSpc>
                          <a:spcPct val="83000"/>
                        </a:lnSpc>
                        <a:spcBef>
                          <a:spcPts val="280"/>
                        </a:spcBef>
                      </a:pPr>
                      <a:r>
                        <a:rPr sz="900" kern="0" spc="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一键回切</a:t>
                      </a:r>
                      <a:endParaRPr sz="900" dirty="0">
                        <a:latin typeface="HarmonyOS Sans SC" panose="00000500000000000000" charset="-122"/>
                        <a:ea typeface="HarmonyOS Sans SC" panose="00000500000000000000" charset="-122"/>
                        <a:cs typeface="HarmonyOS Sans SC" panose="00000500000000000000" charset="-122"/>
                      </a:endParaRPr>
                    </a:p>
                    <a:p>
                      <a:pPr marL="4324350" algn="l" rtl="0" eaLnBrk="0">
                        <a:lnSpc>
                          <a:spcPct val="90000"/>
                        </a:lnSpc>
                        <a:spcBef>
                          <a:spcPts val="5"/>
                        </a:spcBef>
                      </a:pPr>
                      <a:r>
                        <a:rPr sz="700" kern="0" spc="8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挂载</a:t>
                      </a:r>
                      <a:endParaRPr sz="700" dirty="0">
                        <a:latin typeface="HarmonyOS Sans SC" panose="00000500000000000000" charset="-122"/>
                        <a:ea typeface="HarmonyOS Sans SC" panose="00000500000000000000" charset="-122"/>
                        <a:cs typeface="HarmonyOS Sans SC" panose="00000500000000000000" charset="-122"/>
                      </a:endParaRPr>
                    </a:p>
                    <a:p>
                      <a:pPr algn="l" rtl="0" eaLnBrk="0">
                        <a:lnSpc>
                          <a:spcPct val="187000"/>
                        </a:lnSpc>
                      </a:pPr>
                      <a:endParaRPr sz="1000" dirty="0">
                        <a:latin typeface="Arial" panose="020B0604020202020204"/>
                        <a:ea typeface="Arial" panose="020B0604020202020204"/>
                        <a:cs typeface="Arial" panose="020B0604020202020204"/>
                      </a:endParaRPr>
                    </a:p>
                    <a:p>
                      <a:pPr marL="3173730" algn="l" rtl="0" eaLnBrk="0">
                        <a:lnSpc>
                          <a:spcPct val="89000"/>
                        </a:lnSpc>
                        <a:spcBef>
                          <a:spcPts val="330"/>
                        </a:spcBef>
                      </a:pPr>
                      <a:r>
                        <a:rPr sz="11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验证</a:t>
                      </a:r>
                      <a:endParaRPr sz="1100" dirty="0">
                        <a:latin typeface="HarmonyOS Sans SC" panose="00000500000000000000" charset="-122"/>
                        <a:ea typeface="HarmonyOS Sans SC" panose="00000500000000000000" charset="-122"/>
                        <a:cs typeface="HarmonyOS Sans SC" panose="00000500000000000000" charset="-122"/>
                      </a:endParaRPr>
                    </a:p>
                    <a:p>
                      <a:pPr marL="1645285" algn="l" rtl="0" eaLnBrk="0">
                        <a:lnSpc>
                          <a:spcPct val="93000"/>
                        </a:lnSpc>
                        <a:spcBef>
                          <a:spcPts val="735"/>
                        </a:spcBef>
                      </a:pPr>
                      <a:r>
                        <a:rPr sz="1400" kern="0" spc="0" baseline="-400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自动回收</a:t>
                      </a:r>
                      <a:r>
                        <a:rPr sz="900" kern="0" spc="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                                                                </a:t>
                      </a:r>
                      <a:r>
                        <a:rPr sz="900" kern="0" spc="-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10" baseline="400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手动清理</a:t>
                      </a:r>
                      <a:endParaRPr sz="1200" baseline="4000" dirty="0">
                        <a:latin typeface="HarmonyOS Sans SC" panose="00000500000000000000" charset="-122"/>
                        <a:ea typeface="HarmonyOS Sans SC" panose="00000500000000000000" charset="-122"/>
                        <a:cs typeface="HarmonyOS Sans SC" panose="00000500000000000000" charset="-122"/>
                      </a:endParaRPr>
                    </a:p>
                    <a:p>
                      <a:pPr algn="l" rtl="0" eaLnBrk="0">
                        <a:lnSpc>
                          <a:spcPct val="107000"/>
                        </a:lnSpc>
                      </a:pPr>
                      <a:endParaRPr sz="1000" dirty="0">
                        <a:latin typeface="Arial" panose="020B0604020202020204"/>
                        <a:ea typeface="Arial" panose="020B0604020202020204"/>
                        <a:cs typeface="Arial" panose="020B0604020202020204"/>
                      </a:endParaRPr>
                    </a:p>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8000"/>
                        </a:lnSpc>
                      </a:pPr>
                      <a:endParaRPr sz="1000" dirty="0">
                        <a:latin typeface="Arial" panose="020B0604020202020204"/>
                        <a:ea typeface="Arial" panose="020B0604020202020204"/>
                        <a:cs typeface="Arial" panose="020B0604020202020204"/>
                      </a:endParaRPr>
                    </a:p>
                    <a:p>
                      <a:pPr marL="4070985" algn="l" rtl="0" eaLnBrk="0">
                        <a:lnSpc>
                          <a:spcPct val="89000"/>
                        </a:lnSpc>
                        <a:spcBef>
                          <a:spcPts val="330"/>
                        </a:spcBef>
                      </a:pPr>
                      <a:r>
                        <a:rPr sz="1100" kern="0" spc="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外部计算</a:t>
                      </a:r>
                      <a:r>
                        <a:rPr sz="1100" kern="0" spc="0" dirty="0">
                          <a:solidFill>
                            <a:srgbClr val="FFFFFF">
                              <a:alpha val="100000"/>
                            </a:srgbClr>
                          </a:solidFill>
                          <a:latin typeface="Arial" panose="020B0604020202020204"/>
                          <a:ea typeface="Arial" panose="020B0604020202020204"/>
                          <a:cs typeface="Arial" panose="020B0604020202020204"/>
                        </a:rPr>
                        <a:t>/</a:t>
                      </a:r>
                      <a:r>
                        <a:rPr sz="1100" kern="0" spc="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存储资源</a:t>
                      </a:r>
                      <a:endParaRPr sz="1100" dirty="0">
                        <a:latin typeface="HarmonyOS Sans SC" panose="00000500000000000000" charset="-122"/>
                        <a:ea typeface="HarmonyOS Sans SC" panose="00000500000000000000" charset="-122"/>
                        <a:cs typeface="HarmonyOS Sans SC" panose="00000500000000000000" charset="-122"/>
                      </a:endParaRPr>
                    </a:p>
                    <a:p>
                      <a:pPr algn="l" rtl="0" eaLnBrk="0">
                        <a:lnSpc>
                          <a:spcPct val="167000"/>
                        </a:lnSpc>
                      </a:pPr>
                      <a:endParaRPr sz="1000" dirty="0">
                        <a:latin typeface="Arial" panose="020B0604020202020204"/>
                        <a:ea typeface="Arial" panose="020B0604020202020204"/>
                        <a:cs typeface="Arial" panose="020B0604020202020204"/>
                      </a:endParaRPr>
                    </a:p>
                    <a:p>
                      <a:pPr marL="1671320" algn="l" rtl="0" eaLnBrk="0">
                        <a:lnSpc>
                          <a:spcPct val="90000"/>
                        </a:lnSpc>
                        <a:spcBef>
                          <a:spcPts val="280"/>
                        </a:spcBef>
                      </a:pPr>
                      <a:r>
                        <a:rPr sz="900" kern="0" spc="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平台内拉起</a:t>
                      </a:r>
                      <a:endParaRPr sz="900" dirty="0">
                        <a:latin typeface="HarmonyOS Sans SC" panose="00000500000000000000" charset="-122"/>
                        <a:ea typeface="HarmonyOS Sans SC" panose="00000500000000000000" charset="-122"/>
                        <a:cs typeface="HarmonyOS Sans SC" panose="00000500000000000000" charset="-122"/>
                      </a:endParaRPr>
                    </a:p>
                    <a:p>
                      <a:pPr algn="l" rtl="0" eaLnBrk="0">
                        <a:lnSpc>
                          <a:spcPct val="132000"/>
                        </a:lnSpc>
                      </a:pPr>
                      <a:endParaRPr sz="1000" dirty="0">
                        <a:latin typeface="Arial" panose="020B0604020202020204"/>
                        <a:ea typeface="Arial" panose="020B0604020202020204"/>
                        <a:cs typeface="Arial" panose="020B0604020202020204"/>
                      </a:endParaRPr>
                    </a:p>
                    <a:p>
                      <a:pPr marL="4107815" algn="l" rtl="0" eaLnBrk="0">
                        <a:lnSpc>
                          <a:spcPts val="845"/>
                        </a:lnSpc>
                        <a:spcBef>
                          <a:spcPts val="220"/>
                        </a:spcBef>
                      </a:pPr>
                      <a:r>
                        <a:rPr sz="700" kern="0" spc="8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额外准备</a:t>
                      </a:r>
                      <a:endParaRPr sz="700" dirty="0">
                        <a:latin typeface="HarmonyOS Sans SC" panose="00000500000000000000" charset="-122"/>
                        <a:ea typeface="HarmonyOS Sans SC" panose="00000500000000000000" charset="-122"/>
                        <a:cs typeface="HarmonyOS Sans SC" panose="00000500000000000000" charset="-122"/>
                      </a:endParaRPr>
                    </a:p>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marL="1368425" algn="l" rtl="0" eaLnBrk="0">
                        <a:lnSpc>
                          <a:spcPct val="89000"/>
                        </a:lnSpc>
                        <a:spcBef>
                          <a:spcPts val="335"/>
                        </a:spcBef>
                      </a:pPr>
                      <a:r>
                        <a:rPr sz="11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云祺容灾备份系统</a:t>
                      </a:r>
                      <a:endParaRPr sz="1100" dirty="0">
                        <a:latin typeface="HarmonyOS Sans SC" panose="00000500000000000000" charset="-122"/>
                        <a:ea typeface="HarmonyOS Sans SC" panose="00000500000000000000" charset="-122"/>
                        <a:cs typeface="HarmonyOS Sans SC" panose="00000500000000000000" charset="-122"/>
                      </a:endParaRPr>
                    </a:p>
                    <a:p>
                      <a:pPr algn="l" rtl="0" eaLnBrk="0">
                        <a:lnSpc>
                          <a:spcPct val="134000"/>
                        </a:lnSpc>
                      </a:pPr>
                      <a:endParaRPr sz="1000" dirty="0">
                        <a:latin typeface="Arial" panose="020B0604020202020204"/>
                        <a:ea typeface="Arial" panose="020B0604020202020204"/>
                        <a:cs typeface="Arial" panose="020B0604020202020204"/>
                      </a:endParaRPr>
                    </a:p>
                    <a:p>
                      <a:pPr algn="l" rtl="0" eaLnBrk="0">
                        <a:lnSpc>
                          <a:spcPct val="135000"/>
                        </a:lnSpc>
                      </a:pPr>
                      <a:endParaRPr sz="1000" dirty="0">
                        <a:latin typeface="Arial" panose="020B0604020202020204"/>
                        <a:ea typeface="Arial" panose="020B0604020202020204"/>
                        <a:cs typeface="Arial" panose="020B0604020202020204"/>
                      </a:endParaRPr>
                    </a:p>
                    <a:p>
                      <a:pPr marL="2059940" algn="l" rtl="0" eaLnBrk="0">
                        <a:lnSpc>
                          <a:spcPts val="845"/>
                        </a:lnSpc>
                        <a:spcBef>
                          <a:spcPts val="210"/>
                        </a:spcBef>
                      </a:pPr>
                      <a:r>
                        <a:rPr sz="700" kern="0" spc="8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备份</a:t>
                      </a:r>
                      <a:endParaRPr sz="700" dirty="0">
                        <a:latin typeface="HarmonyOS Sans SC" panose="00000500000000000000" charset="-122"/>
                        <a:ea typeface="HarmonyOS Sans SC" panose="00000500000000000000" charset="-122"/>
                        <a:cs typeface="HarmonyOS Sans SC" panose="00000500000000000000" charset="-122"/>
                      </a:endParaRPr>
                    </a:p>
                    <a:p>
                      <a:pPr algn="l" rtl="0" eaLnBrk="0">
                        <a:lnSpc>
                          <a:spcPct val="115000"/>
                        </a:lnSpc>
                      </a:pPr>
                      <a:endParaRPr sz="1000" dirty="0">
                        <a:latin typeface="Arial" panose="020B0604020202020204"/>
                        <a:ea typeface="Arial" panose="020B0604020202020204"/>
                        <a:cs typeface="Arial" panose="020B0604020202020204"/>
                      </a:endParaRPr>
                    </a:p>
                    <a:p>
                      <a:pPr algn="l" rtl="0" eaLnBrk="0">
                        <a:lnSpc>
                          <a:spcPct val="142000"/>
                        </a:lnSpc>
                      </a:pPr>
                      <a:endParaRPr sz="200" dirty="0">
                        <a:latin typeface="Arial" panose="020B0604020202020204"/>
                        <a:ea typeface="Arial" panose="020B0604020202020204"/>
                        <a:cs typeface="Arial" panose="020B0604020202020204"/>
                      </a:endParaRPr>
                    </a:p>
                    <a:p>
                      <a:pPr marL="1489710" algn="l" rtl="0" eaLnBrk="0">
                        <a:lnSpc>
                          <a:spcPct val="89000"/>
                        </a:lnSpc>
                        <a:spcBef>
                          <a:spcPts val="0"/>
                        </a:spcBef>
                      </a:pPr>
                      <a:r>
                        <a:rPr sz="11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生产业务环境</a:t>
                      </a:r>
                      <a:endParaRPr sz="1100" dirty="0">
                        <a:latin typeface="HarmonyOS Sans SC" panose="00000500000000000000" charset="-122"/>
                        <a:ea typeface="HarmonyOS Sans SC" panose="00000500000000000000" charset="-122"/>
                        <a:cs typeface="HarmonyOS Sans SC" panose="00000500000000000000" charset="-122"/>
                      </a:endParaRPr>
                    </a:p>
                  </a:txBody>
                  <a:tcPr marL="0" marR="0" marT="0" marB="0" vert="horz">
                    <a:lnL>
                      <a:noFill/>
                    </a:lnL>
                    <a:lnR>
                      <a:noFill/>
                    </a:lnR>
                    <a:lnT>
                      <a:noFill/>
                    </a:lnT>
                    <a:lnB w="12700" cap="flat" cmpd="sng" algn="ctr">
                      <a:solidFill>
                        <a:srgbClr val="EAF1F4"/>
                      </a:solidFill>
                      <a:prstDash val="solid"/>
                      <a:round/>
                      <a:headEnd type="none" w="med" len="med"/>
                      <a:tailEnd type="none" w="med" len="med"/>
                    </a:lnB>
                  </a:tcPr>
                </a:tc>
                <a:tc hMerge="1">
                  <a:tcPr marL="0" marR="0" marT="0" marB="0" vert="horz">
                    <a:lnL>
                      <a:noFill/>
                    </a:lnL>
                    <a:lnR>
                      <a:noFill/>
                    </a:lnR>
                    <a:lnT>
                      <a:noFill/>
                    </a:lnT>
                    <a:lnB w="12700" cap="flat" cmpd="sng" algn="ctr">
                      <a:solidFill>
                        <a:srgbClr val="EAF1F4"/>
                      </a:solidFill>
                      <a:prstDash val="solid"/>
                      <a:round/>
                      <a:headEnd type="none" w="med" len="med"/>
                      <a:tailEnd type="none" w="med" len="med"/>
                    </a:lnB>
                  </a:tcPr>
                </a:tc>
                <a:tc>
                  <a:txBody>
                    <a:bodyPr/>
                    <a:lstStyle/>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102000"/>
                        </a:lnSpc>
                      </a:pPr>
                      <a:endParaRPr sz="1000" dirty="0">
                        <a:latin typeface="Arial" panose="020B0604020202020204"/>
                        <a:ea typeface="Arial" panose="020B0604020202020204"/>
                        <a:cs typeface="Arial" panose="020B0604020202020204"/>
                      </a:endParaRPr>
                    </a:p>
                    <a:p>
                      <a:pPr marL="23495" algn="l" rtl="0" eaLnBrk="0">
                        <a:lnSpc>
                          <a:spcPts val="915"/>
                        </a:lnSpc>
                      </a:pPr>
                      <a:r>
                        <a:rPr sz="700" kern="0" spc="70" dirty="0">
                          <a:solidFill>
                            <a:srgbClr val="EE822F">
                              <a:alpha val="100000"/>
                            </a:srgbClr>
                          </a:solidFill>
                          <a:latin typeface="HarmonyOS Sans SC" panose="00000500000000000000" charset="-122"/>
                          <a:ea typeface="HarmonyOS Sans SC" panose="00000500000000000000" charset="-122"/>
                          <a:cs typeface="HarmonyOS Sans SC" panose="00000500000000000000" charset="-122"/>
                        </a:rPr>
                        <a:t>传</a:t>
                      </a:r>
                      <a:endParaRPr sz="700" dirty="0">
                        <a:latin typeface="HarmonyOS Sans SC" panose="00000500000000000000" charset="-122"/>
                        <a:ea typeface="HarmonyOS Sans SC" panose="00000500000000000000" charset="-122"/>
                        <a:cs typeface="HarmonyOS Sans SC" panose="00000500000000000000" charset="-122"/>
                      </a:endParaRPr>
                    </a:p>
                    <a:p>
                      <a:pPr marL="23495" algn="l" rtl="0" eaLnBrk="0">
                        <a:lnSpc>
                          <a:spcPts val="915"/>
                        </a:lnSpc>
                        <a:spcBef>
                          <a:spcPts val="45"/>
                        </a:spcBef>
                      </a:pPr>
                      <a:r>
                        <a:rPr sz="700" kern="0" spc="70" dirty="0">
                          <a:solidFill>
                            <a:srgbClr val="EE822F">
                              <a:alpha val="100000"/>
                            </a:srgbClr>
                          </a:solidFill>
                          <a:latin typeface="HarmonyOS Sans SC" panose="00000500000000000000" charset="-122"/>
                          <a:ea typeface="HarmonyOS Sans SC" panose="00000500000000000000" charset="-122"/>
                          <a:cs typeface="HarmonyOS Sans SC" panose="00000500000000000000" charset="-122"/>
                        </a:rPr>
                        <a:t>统</a:t>
                      </a:r>
                      <a:endParaRPr sz="700" dirty="0">
                        <a:latin typeface="HarmonyOS Sans SC" panose="00000500000000000000" charset="-122"/>
                        <a:ea typeface="HarmonyOS Sans SC" panose="00000500000000000000" charset="-122"/>
                        <a:cs typeface="HarmonyOS Sans SC" panose="00000500000000000000" charset="-122"/>
                      </a:endParaRPr>
                    </a:p>
                    <a:p>
                      <a:pPr marL="22860" algn="l" rtl="0" eaLnBrk="0">
                        <a:lnSpc>
                          <a:spcPts val="930"/>
                        </a:lnSpc>
                        <a:spcBef>
                          <a:spcPts val="45"/>
                        </a:spcBef>
                      </a:pPr>
                      <a:r>
                        <a:rPr sz="700" kern="0" spc="70" dirty="0">
                          <a:solidFill>
                            <a:srgbClr val="EE822F">
                              <a:alpha val="100000"/>
                            </a:srgbClr>
                          </a:solidFill>
                          <a:latin typeface="HarmonyOS Sans SC" panose="00000500000000000000" charset="-122"/>
                          <a:ea typeface="HarmonyOS Sans SC" panose="00000500000000000000" charset="-122"/>
                          <a:cs typeface="HarmonyOS Sans SC" panose="00000500000000000000" charset="-122"/>
                        </a:rPr>
                        <a:t>验</a:t>
                      </a:r>
                      <a:endParaRPr sz="700" dirty="0">
                        <a:latin typeface="HarmonyOS Sans SC" panose="00000500000000000000" charset="-122"/>
                        <a:ea typeface="HarmonyOS Sans SC" panose="00000500000000000000" charset="-122"/>
                        <a:cs typeface="HarmonyOS Sans SC" panose="00000500000000000000" charset="-122"/>
                      </a:endParaRPr>
                    </a:p>
                    <a:p>
                      <a:pPr marL="23495" algn="l" rtl="0" eaLnBrk="0">
                        <a:lnSpc>
                          <a:spcPct val="86000"/>
                        </a:lnSpc>
                        <a:spcBef>
                          <a:spcPts val="10"/>
                        </a:spcBef>
                      </a:pPr>
                      <a:r>
                        <a:rPr sz="700" kern="0" spc="70" dirty="0">
                          <a:solidFill>
                            <a:srgbClr val="EE822F">
                              <a:alpha val="100000"/>
                            </a:srgbClr>
                          </a:solidFill>
                          <a:latin typeface="HarmonyOS Sans SC" panose="00000500000000000000" charset="-122"/>
                          <a:ea typeface="HarmonyOS Sans SC" panose="00000500000000000000" charset="-122"/>
                          <a:cs typeface="HarmonyOS Sans SC" panose="00000500000000000000" charset="-122"/>
                        </a:rPr>
                        <a:t>证</a:t>
                      </a:r>
                      <a:endParaRPr sz="700" dirty="0">
                        <a:latin typeface="HarmonyOS Sans SC" panose="00000500000000000000" charset="-122"/>
                        <a:ea typeface="HarmonyOS Sans SC" panose="00000500000000000000" charset="-122"/>
                        <a:cs typeface="HarmonyOS Sans SC" panose="00000500000000000000" charset="-122"/>
                      </a:endParaRPr>
                    </a:p>
                    <a:p>
                      <a:pPr marL="22225" algn="l" rtl="0" eaLnBrk="0">
                        <a:lnSpc>
                          <a:spcPct val="88000"/>
                        </a:lnSpc>
                        <a:spcBef>
                          <a:spcPts val="330"/>
                        </a:spcBef>
                      </a:pPr>
                      <a:r>
                        <a:rPr sz="700" kern="0" spc="10" dirty="0">
                          <a:solidFill>
                            <a:srgbClr val="EE822F">
                              <a:alpha val="100000"/>
                            </a:srgbClr>
                          </a:solidFill>
                          <a:latin typeface="Arial" panose="020B0604020202020204"/>
                          <a:ea typeface="Arial" panose="020B0604020202020204"/>
                          <a:cs typeface="Arial" panose="020B0604020202020204"/>
                        </a:rPr>
                        <a:t>/</a:t>
                      </a:r>
                      <a:endParaRPr sz="700" dirty="0">
                        <a:latin typeface="Arial" panose="020B0604020202020204"/>
                        <a:ea typeface="Arial" panose="020B0604020202020204"/>
                        <a:cs typeface="Arial" panose="020B0604020202020204"/>
                      </a:endParaRPr>
                    </a:p>
                    <a:p>
                      <a:pPr marL="22860" algn="l" rtl="0" eaLnBrk="0">
                        <a:lnSpc>
                          <a:spcPts val="915"/>
                        </a:lnSpc>
                        <a:spcBef>
                          <a:spcPts val="150"/>
                        </a:spcBef>
                      </a:pPr>
                      <a:r>
                        <a:rPr sz="700" kern="0" spc="70" dirty="0">
                          <a:solidFill>
                            <a:srgbClr val="EE822F">
                              <a:alpha val="100000"/>
                            </a:srgbClr>
                          </a:solidFill>
                          <a:latin typeface="HarmonyOS Sans SC" panose="00000500000000000000" charset="-122"/>
                          <a:ea typeface="HarmonyOS Sans SC" panose="00000500000000000000" charset="-122"/>
                          <a:cs typeface="HarmonyOS Sans SC" panose="00000500000000000000" charset="-122"/>
                        </a:rPr>
                        <a:t>容</a:t>
                      </a:r>
                      <a:endParaRPr sz="700" dirty="0">
                        <a:latin typeface="HarmonyOS Sans SC" panose="00000500000000000000" charset="-122"/>
                        <a:ea typeface="HarmonyOS Sans SC" panose="00000500000000000000" charset="-122"/>
                        <a:cs typeface="HarmonyOS Sans SC" panose="00000500000000000000" charset="-122"/>
                      </a:endParaRPr>
                    </a:p>
                    <a:p>
                      <a:pPr marL="24130" algn="l" rtl="0" eaLnBrk="0">
                        <a:lnSpc>
                          <a:spcPts val="920"/>
                        </a:lnSpc>
                        <a:spcBef>
                          <a:spcPts val="45"/>
                        </a:spcBef>
                      </a:pPr>
                      <a:r>
                        <a:rPr sz="700" kern="0" spc="60" dirty="0">
                          <a:solidFill>
                            <a:srgbClr val="EE822F">
                              <a:alpha val="100000"/>
                            </a:srgbClr>
                          </a:solidFill>
                          <a:latin typeface="HarmonyOS Sans SC" panose="00000500000000000000" charset="-122"/>
                          <a:ea typeface="HarmonyOS Sans SC" panose="00000500000000000000" charset="-122"/>
                          <a:cs typeface="HarmonyOS Sans SC" panose="00000500000000000000" charset="-122"/>
                        </a:rPr>
                        <a:t>灾</a:t>
                      </a:r>
                      <a:endParaRPr sz="700" dirty="0">
                        <a:latin typeface="HarmonyOS Sans SC" panose="00000500000000000000" charset="-122"/>
                        <a:ea typeface="HarmonyOS Sans SC" panose="00000500000000000000" charset="-122"/>
                        <a:cs typeface="HarmonyOS Sans SC" panose="00000500000000000000" charset="-122"/>
                      </a:endParaRPr>
                    </a:p>
                    <a:p>
                      <a:pPr marL="22860" algn="l" rtl="0" eaLnBrk="0">
                        <a:lnSpc>
                          <a:spcPts val="915"/>
                        </a:lnSpc>
                        <a:spcBef>
                          <a:spcPts val="40"/>
                        </a:spcBef>
                      </a:pPr>
                      <a:r>
                        <a:rPr sz="700" kern="0" spc="70" dirty="0">
                          <a:solidFill>
                            <a:srgbClr val="EE822F">
                              <a:alpha val="100000"/>
                            </a:srgbClr>
                          </a:solidFill>
                          <a:latin typeface="HarmonyOS Sans SC" panose="00000500000000000000" charset="-122"/>
                          <a:ea typeface="HarmonyOS Sans SC" panose="00000500000000000000" charset="-122"/>
                          <a:cs typeface="HarmonyOS Sans SC" panose="00000500000000000000" charset="-122"/>
                        </a:rPr>
                        <a:t>方</a:t>
                      </a:r>
                      <a:endParaRPr sz="700" dirty="0">
                        <a:latin typeface="HarmonyOS Sans SC" panose="00000500000000000000" charset="-122"/>
                        <a:ea typeface="HarmonyOS Sans SC" panose="00000500000000000000" charset="-122"/>
                        <a:cs typeface="HarmonyOS Sans SC" panose="00000500000000000000" charset="-122"/>
                      </a:endParaRPr>
                    </a:p>
                    <a:p>
                      <a:pPr marL="23495" algn="l" rtl="0" eaLnBrk="0">
                        <a:lnSpc>
                          <a:spcPts val="845"/>
                        </a:lnSpc>
                        <a:spcBef>
                          <a:spcPts val="40"/>
                        </a:spcBef>
                      </a:pPr>
                      <a:r>
                        <a:rPr sz="700" kern="0" spc="70" dirty="0">
                          <a:solidFill>
                            <a:srgbClr val="EE822F">
                              <a:alpha val="100000"/>
                            </a:srgbClr>
                          </a:solidFill>
                          <a:latin typeface="HarmonyOS Sans SC" panose="00000500000000000000" charset="-122"/>
                          <a:ea typeface="HarmonyOS Sans SC" panose="00000500000000000000" charset="-122"/>
                          <a:cs typeface="HarmonyOS Sans SC" panose="00000500000000000000" charset="-122"/>
                        </a:rPr>
                        <a:t>式</a:t>
                      </a:r>
                      <a:endParaRPr sz="700" dirty="0">
                        <a:latin typeface="HarmonyOS Sans SC" panose="00000500000000000000" charset="-122"/>
                        <a:ea typeface="HarmonyOS Sans SC" panose="00000500000000000000" charset="-122"/>
                        <a:cs typeface="HarmonyOS Sans SC" panose="00000500000000000000" charset="-122"/>
                      </a:endParaRPr>
                    </a:p>
                  </a:txBody>
                  <a:tcPr marL="0" marR="0" marT="0" marB="0" vert="horz">
                    <a:lnL>
                      <a:noFill/>
                    </a:lnL>
                    <a:lnR w="12700" cap="flat" cmpd="sng" algn="ctr">
                      <a:solidFill>
                        <a:srgbClr val="EAF1F4"/>
                      </a:solidFill>
                      <a:prstDash val="solid"/>
                      <a:round/>
                      <a:headEnd type="none" w="med" len="med"/>
                      <a:tailEnd type="none" w="med" len="med"/>
                    </a:lnR>
                    <a:lnT>
                      <a:noFill/>
                    </a:lnT>
                    <a:lnB w="12700" cap="flat" cmpd="sng" algn="ctr">
                      <a:solidFill>
                        <a:srgbClr val="EAF1F4"/>
                      </a:solidFill>
                      <a:prstDash val="solid"/>
                      <a:round/>
                      <a:headEnd type="none" w="med" len="med"/>
                      <a:tailEnd type="none" w="med" len="med"/>
                    </a:lnB>
                  </a:tcPr>
                </a:tc>
              </a:tr>
            </a:tbl>
          </a:graphicData>
        </a:graphic>
      </p:graphicFrame>
      <p:sp>
        <p:nvSpPr>
          <p:cNvPr id="1286" name="textbox 1286"/>
          <p:cNvSpPr/>
          <p:nvPr>
            <p:custDataLst>
              <p:tags r:id="rId2"/>
            </p:custDataLst>
          </p:nvPr>
        </p:nvSpPr>
        <p:spPr>
          <a:xfrm>
            <a:off x="8177022" y="1735658"/>
            <a:ext cx="3512184" cy="462280"/>
          </a:xfrm>
          <a:prstGeom prst="rect">
            <a:avLst/>
          </a:prstGeom>
          <a:noFill/>
          <a:ln w="0" cap="flat">
            <a:noFill/>
            <a:prstDash val="solid"/>
            <a:miter lim="0"/>
          </a:ln>
        </p:spPr>
        <p:txBody>
          <a:bodyPr vert="horz" wrap="square" lIns="0" tIns="0" rIns="0" bIns="0"/>
          <a:lstStyle/>
          <a:p>
            <a:pPr algn="l" rtl="0" eaLnBrk="0">
              <a:lnSpc>
                <a:spcPct val="80000"/>
              </a:lnSpc>
            </a:pPr>
            <a:endParaRPr sz="100" dirty="0">
              <a:latin typeface="Arial" panose="020B0604020202020204"/>
              <a:ea typeface="Arial" panose="020B0604020202020204"/>
              <a:cs typeface="Arial" panose="020B0604020202020204"/>
            </a:endParaRPr>
          </a:p>
          <a:p>
            <a:pPr marL="12700" algn="l" rtl="0" eaLnBrk="0">
              <a:lnSpc>
                <a:spcPct val="89000"/>
              </a:lnSpc>
            </a:pP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内置容灾演练平台</a:t>
            </a:r>
            <a:r>
              <a:rPr sz="1200" kern="0" spc="-15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，无需</a:t>
            </a:r>
            <a:r>
              <a:rPr sz="1200" kern="0" spc="-2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准备外部验证环境</a:t>
            </a:r>
            <a:r>
              <a:rPr sz="1200" kern="0" spc="-17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2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，系统</a:t>
            </a:r>
            <a:endParaRPr sz="1200" dirty="0">
              <a:latin typeface="HarmonyOS Sans SC" panose="00000500000000000000" charset="-122"/>
              <a:ea typeface="HarmonyOS Sans SC" panose="00000500000000000000" charset="-122"/>
              <a:cs typeface="HarmonyOS Sans SC" panose="00000500000000000000" charset="-122"/>
            </a:endParaRPr>
          </a:p>
          <a:p>
            <a:pPr algn="r" rtl="0" eaLnBrk="0">
              <a:lnSpc>
                <a:spcPts val="2160"/>
              </a:lnSpc>
            </a:pPr>
            <a:r>
              <a:rPr sz="1200" kern="0" spc="-3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内即可实现备份数据验证与业务应急</a:t>
            </a:r>
            <a:r>
              <a:rPr sz="1200" kern="0" spc="-4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状态下的容灾。</a:t>
            </a:r>
            <a:endParaRPr sz="1200" dirty="0">
              <a:latin typeface="HarmonyOS Sans SC" panose="00000500000000000000" charset="-122"/>
              <a:ea typeface="HarmonyOS Sans SC" panose="00000500000000000000" charset="-122"/>
              <a:cs typeface="HarmonyOS Sans SC" panose="00000500000000000000" charset="-122"/>
            </a:endParaRPr>
          </a:p>
        </p:txBody>
      </p:sp>
      <p:sp>
        <p:nvSpPr>
          <p:cNvPr id="1288" name="textbox 1288"/>
          <p:cNvSpPr/>
          <p:nvPr>
            <p:custDataLst>
              <p:tags r:id="rId3"/>
            </p:custDataLst>
          </p:nvPr>
        </p:nvSpPr>
        <p:spPr>
          <a:xfrm>
            <a:off x="8154137" y="3184347"/>
            <a:ext cx="3401059" cy="462280"/>
          </a:xfrm>
          <a:prstGeom prst="rect">
            <a:avLst/>
          </a:prstGeom>
          <a:noFill/>
          <a:ln w="0" cap="flat">
            <a:noFill/>
            <a:prstDash val="solid"/>
            <a:miter lim="0"/>
          </a:ln>
        </p:spPr>
        <p:txBody>
          <a:bodyPr vert="horz" wrap="square" lIns="0" tIns="0" rIns="0" bIns="0"/>
          <a:lstStyle/>
          <a:p>
            <a:pPr algn="l" rtl="0" eaLnBrk="0">
              <a:lnSpc>
                <a:spcPct val="80000"/>
              </a:lnSpc>
            </a:pPr>
            <a:endParaRPr sz="100" dirty="0">
              <a:latin typeface="Arial" panose="020B0604020202020204"/>
              <a:ea typeface="Arial" panose="020B0604020202020204"/>
              <a:cs typeface="Arial" panose="020B0604020202020204"/>
            </a:endParaRPr>
          </a:p>
          <a:p>
            <a:pPr marL="12700" algn="l" rtl="0" eaLnBrk="0">
              <a:lnSpc>
                <a:spcPct val="89000"/>
              </a:lnSpc>
            </a:pPr>
            <a:r>
              <a:rPr sz="1200" kern="0" spc="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基于内置验证与容灾资源</a:t>
            </a:r>
            <a:r>
              <a:rPr sz="1200" kern="0" spc="-19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，需要时可以实现分钟</a:t>
            </a: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级</a:t>
            </a:r>
            <a:endParaRPr sz="1200" dirty="0">
              <a:latin typeface="HarmonyOS Sans SC" panose="00000500000000000000" charset="-122"/>
              <a:ea typeface="HarmonyOS Sans SC" panose="00000500000000000000" charset="-122"/>
              <a:cs typeface="HarmonyOS Sans SC" panose="00000500000000000000" charset="-122"/>
            </a:endParaRPr>
          </a:p>
          <a:p>
            <a:pPr marL="26670" algn="l" rtl="0" eaLnBrk="0">
              <a:lnSpc>
                <a:spcPts val="2160"/>
              </a:lnSpc>
            </a:pPr>
            <a:r>
              <a:rPr sz="1200" kern="0" spc="-10" dirty="0">
                <a:solidFill>
                  <a:srgbClr val="767171">
                    <a:alpha val="100000"/>
                  </a:srgbClr>
                </a:solidFill>
                <a:latin typeface="Arial" panose="020B0604020202020204"/>
                <a:ea typeface="Arial" panose="020B0604020202020204"/>
                <a:cs typeface="Arial" panose="020B0604020202020204"/>
              </a:rPr>
              <a:t>1:1</a:t>
            </a: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拉起</a:t>
            </a:r>
            <a:r>
              <a:rPr sz="1200" kern="0" spc="-18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，快速获得验</a:t>
            </a:r>
            <a:r>
              <a:rPr sz="1200" kern="0" spc="-2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证环境进行数据验证。</a:t>
            </a:r>
            <a:endParaRPr sz="1200" dirty="0">
              <a:latin typeface="HarmonyOS Sans SC" panose="00000500000000000000" charset="-122"/>
              <a:ea typeface="HarmonyOS Sans SC" panose="00000500000000000000" charset="-122"/>
              <a:cs typeface="HarmonyOS Sans SC" panose="00000500000000000000" charset="-122"/>
            </a:endParaRPr>
          </a:p>
        </p:txBody>
      </p:sp>
      <p:sp>
        <p:nvSpPr>
          <p:cNvPr id="1290" name="textbox 1290"/>
          <p:cNvSpPr/>
          <p:nvPr>
            <p:custDataLst>
              <p:tags r:id="rId4"/>
            </p:custDataLst>
          </p:nvPr>
        </p:nvSpPr>
        <p:spPr>
          <a:xfrm>
            <a:off x="8163763" y="4706188"/>
            <a:ext cx="3401059" cy="462280"/>
          </a:xfrm>
          <a:prstGeom prst="rect">
            <a:avLst/>
          </a:prstGeom>
          <a:noFill/>
          <a:ln w="0" cap="flat">
            <a:noFill/>
            <a:prstDash val="solid"/>
            <a:miter lim="0"/>
          </a:ln>
        </p:spPr>
        <p:txBody>
          <a:bodyPr vert="horz" wrap="square" lIns="0" tIns="0" rIns="0" bIns="0"/>
          <a:lstStyle/>
          <a:p>
            <a:pPr algn="l" rtl="0" eaLnBrk="0">
              <a:lnSpc>
                <a:spcPct val="80000"/>
              </a:lnSpc>
            </a:pPr>
            <a:endParaRPr sz="100" dirty="0">
              <a:latin typeface="Arial" panose="020B0604020202020204"/>
              <a:ea typeface="Arial" panose="020B0604020202020204"/>
              <a:cs typeface="Arial" panose="020B0604020202020204"/>
            </a:endParaRPr>
          </a:p>
          <a:p>
            <a:pPr marL="19685" algn="l" rtl="0" eaLnBrk="0">
              <a:lnSpc>
                <a:spcPct val="89000"/>
              </a:lnSpc>
            </a:pPr>
            <a:r>
              <a:rPr sz="1200" kern="0" spc="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除了内置验证与容灾平台资源</a:t>
            </a:r>
            <a:r>
              <a:rPr sz="1200" kern="0" spc="-17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，同时支持挂载或恢</a:t>
            </a:r>
            <a:endParaRPr sz="1200" dirty="0">
              <a:latin typeface="HarmonyOS Sans SC" panose="00000500000000000000" charset="-122"/>
              <a:ea typeface="HarmonyOS Sans SC" panose="00000500000000000000" charset="-122"/>
              <a:cs typeface="HarmonyOS Sans SC" panose="00000500000000000000" charset="-122"/>
            </a:endParaRPr>
          </a:p>
          <a:p>
            <a:pPr marL="12700" algn="l" rtl="0" eaLnBrk="0">
              <a:lnSpc>
                <a:spcPts val="2160"/>
              </a:lnSpc>
            </a:pPr>
            <a:r>
              <a:rPr sz="1200" kern="0" spc="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复到外部存储与计算资源进行演练验证等</a:t>
            </a: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操作。</a:t>
            </a:r>
            <a:endParaRPr sz="1200" dirty="0">
              <a:latin typeface="HarmonyOS Sans SC" panose="00000500000000000000" charset="-122"/>
              <a:ea typeface="HarmonyOS Sans SC" panose="00000500000000000000" charset="-122"/>
              <a:cs typeface="HarmonyOS Sans SC" panose="00000500000000000000" charset="-122"/>
            </a:endParaRPr>
          </a:p>
        </p:txBody>
      </p:sp>
      <p:sp>
        <p:nvSpPr>
          <p:cNvPr id="1292" name="textbox 1292"/>
          <p:cNvSpPr/>
          <p:nvPr>
            <p:custDataLst>
              <p:tags r:id="rId5"/>
            </p:custDataLst>
          </p:nvPr>
        </p:nvSpPr>
        <p:spPr>
          <a:xfrm>
            <a:off x="8233362" y="6089396"/>
            <a:ext cx="3389630" cy="462280"/>
          </a:xfrm>
          <a:prstGeom prst="rect">
            <a:avLst/>
          </a:prstGeom>
          <a:noFill/>
          <a:ln w="0" cap="flat">
            <a:noFill/>
            <a:prstDash val="solid"/>
            <a:miter lim="0"/>
          </a:ln>
        </p:spPr>
        <p:txBody>
          <a:bodyPr vert="horz" wrap="square" lIns="0" tIns="0" rIns="0" bIns="0"/>
          <a:lstStyle/>
          <a:p>
            <a:pPr algn="l" rtl="0" eaLnBrk="0">
              <a:lnSpc>
                <a:spcPct val="80000"/>
              </a:lnSpc>
            </a:pPr>
            <a:endParaRPr sz="100" dirty="0">
              <a:latin typeface="Arial" panose="020B0604020202020204"/>
              <a:ea typeface="Arial" panose="020B0604020202020204"/>
              <a:cs typeface="Arial" panose="020B0604020202020204"/>
            </a:endParaRPr>
          </a:p>
          <a:p>
            <a:pPr marL="13335" algn="l" rtl="0" eaLnBrk="0">
              <a:lnSpc>
                <a:spcPct val="89000"/>
              </a:lnSpc>
            </a:pPr>
            <a:r>
              <a:rPr sz="1200" kern="0" spc="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内置验证拉起时自动进行驱</a:t>
            </a: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动匹配与替换</a:t>
            </a:r>
            <a:r>
              <a:rPr sz="1200" kern="0" spc="-20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，在任务</a:t>
            </a:r>
            <a:endParaRPr sz="1200" dirty="0">
              <a:latin typeface="HarmonyOS Sans SC" panose="00000500000000000000" charset="-122"/>
              <a:ea typeface="HarmonyOS Sans SC" panose="00000500000000000000" charset="-122"/>
              <a:cs typeface="HarmonyOS Sans SC" panose="00000500000000000000" charset="-122"/>
            </a:endParaRPr>
          </a:p>
          <a:p>
            <a:pPr marL="12700" algn="l" rtl="0" eaLnBrk="0">
              <a:lnSpc>
                <a:spcPts val="2160"/>
              </a:lnSpc>
            </a:pP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出现问题时自动重试</a:t>
            </a:r>
            <a:endParaRPr sz="1200" dirty="0">
              <a:latin typeface="HarmonyOS Sans SC" panose="00000500000000000000" charset="-122"/>
              <a:ea typeface="HarmonyOS Sans SC" panose="00000500000000000000" charset="-122"/>
              <a:cs typeface="HarmonyOS Sans SC" panose="00000500000000000000" charset="-122"/>
            </a:endParaRPr>
          </a:p>
        </p:txBody>
      </p:sp>
      <p:sp>
        <p:nvSpPr>
          <p:cNvPr id="1294" name="textbox 1294"/>
          <p:cNvSpPr/>
          <p:nvPr/>
        </p:nvSpPr>
        <p:spPr>
          <a:xfrm>
            <a:off x="669925" y="505460"/>
            <a:ext cx="3618865" cy="387350"/>
          </a:xfrm>
          <a:prstGeom prst="rect">
            <a:avLst/>
          </a:prstGeom>
          <a:noFill/>
          <a:ln w="0" cap="flat">
            <a:noFill/>
            <a:prstDash val="solid"/>
            <a:miter lim="0"/>
          </a:ln>
        </p:spPr>
        <p:txBody>
          <a:bodyPr vert="horz" wrap="square" lIns="0" tIns="0" rIns="0" bIns="0"/>
          <a:lstStyle/>
          <a:p>
            <a:pPr algn="l" rtl="0" eaLnBrk="0">
              <a:lnSpc>
                <a:spcPct val="154000"/>
              </a:lnSpc>
            </a:pPr>
            <a:endParaRPr sz="100" dirty="0">
              <a:latin typeface="Arial" panose="020B0604020202020204"/>
              <a:ea typeface="Arial" panose="020B0604020202020204"/>
              <a:cs typeface="Arial" panose="020B0604020202020204"/>
            </a:endParaRPr>
          </a:p>
          <a:p>
            <a:pPr marL="70485" algn="l" rtl="0" eaLnBrk="0">
              <a:lnSpc>
                <a:spcPct val="92000"/>
              </a:lnSpc>
              <a:spcBef>
                <a:spcPts val="0"/>
              </a:spcBef>
              <a:tabLst>
                <a:tab pos="292735" algn="l"/>
              </a:tabLst>
            </a:pPr>
            <a:r>
              <a:rPr sz="2500" kern="0" spc="0" dirty="0">
                <a:solidFill>
                  <a:srgbClr val="0D0D0D">
                    <a:alpha val="100000"/>
                  </a:srgbClr>
                </a:solidFill>
                <a:latin typeface="HarmonyOS Sans SC" panose="00000500000000000000" charset="-122"/>
                <a:ea typeface="HarmonyOS Sans SC" panose="00000500000000000000" charset="-122"/>
                <a:cs typeface="HarmonyOS Sans SC" panose="00000500000000000000" charset="-122"/>
              </a:rPr>
              <a:t>	</a:t>
            </a:r>
            <a:r>
              <a:rPr sz="2600" b="1" kern="0" spc="60" dirty="0">
                <a:solidFill>
                  <a:srgbClr val="0D0D0D">
                    <a:alpha val="100000"/>
                  </a:srgbClr>
                </a:solidFill>
                <a:latin typeface="HarmonyOS Sans SC" panose="00000500000000000000" charset="-122"/>
                <a:ea typeface="HarmonyOS Sans SC" panose="00000500000000000000" charset="-122"/>
                <a:cs typeface="HarmonyOS Sans SC" panose="00000500000000000000" charset="-122"/>
              </a:rPr>
              <a:t>内置验证与容灾资源</a:t>
            </a:r>
            <a:endParaRPr sz="2600" b="1" dirty="0">
              <a:latin typeface="HarmonyOS Sans SC" panose="00000500000000000000" charset="-122"/>
              <a:ea typeface="HarmonyOS Sans SC" panose="00000500000000000000" charset="-122"/>
              <a:cs typeface="HarmonyOS Sans SC" panose="00000500000000000000" charset="-122"/>
            </a:endParaRPr>
          </a:p>
        </p:txBody>
      </p:sp>
      <p:pic>
        <p:nvPicPr>
          <p:cNvPr id="1296" name="picture 1296"/>
          <p:cNvPicPr>
            <a:picLocks noChangeAspect="1"/>
          </p:cNvPicPr>
          <p:nvPr/>
        </p:nvPicPr>
        <p:blipFill>
          <a:blip r:embed="rId6"/>
          <a:stretch>
            <a:fillRect/>
          </a:stretch>
        </p:blipFill>
        <p:spPr>
          <a:xfrm rot="21600000">
            <a:off x="682752" y="518160"/>
            <a:ext cx="57912" cy="326135"/>
          </a:xfrm>
          <a:prstGeom prst="rect">
            <a:avLst/>
          </a:prstGeom>
        </p:spPr>
      </p:pic>
      <p:grpSp>
        <p:nvGrpSpPr>
          <p:cNvPr id="40" name="group 40"/>
          <p:cNvGrpSpPr/>
          <p:nvPr>
            <p:custDataLst>
              <p:tags r:id="rId7"/>
            </p:custDataLst>
          </p:nvPr>
        </p:nvGrpSpPr>
        <p:grpSpPr>
          <a:xfrm rot="21600000">
            <a:off x="7904734" y="4075176"/>
            <a:ext cx="2299970" cy="519430"/>
            <a:chOff x="-242570" y="0"/>
            <a:chExt cx="2299970" cy="519430"/>
          </a:xfrm>
        </p:grpSpPr>
        <p:pic>
          <p:nvPicPr>
            <p:cNvPr id="1298" name="picture 1298"/>
            <p:cNvPicPr>
              <a:picLocks noChangeAspect="1"/>
            </p:cNvPicPr>
            <p:nvPr>
              <p:custDataLst>
                <p:tags r:id="rId8"/>
              </p:custDataLst>
            </p:nvPr>
          </p:nvPicPr>
          <p:blipFill>
            <a:blip r:embed="rId9"/>
            <a:stretch>
              <a:fillRect/>
            </a:stretch>
          </p:blipFill>
          <p:spPr>
            <a:xfrm rot="21600000">
              <a:off x="0" y="0"/>
              <a:ext cx="2057400" cy="396240"/>
            </a:xfrm>
            <a:prstGeom prst="rect">
              <a:avLst/>
            </a:prstGeom>
          </p:spPr>
        </p:pic>
        <p:sp>
          <p:nvSpPr>
            <p:cNvPr id="1300" name="textbox 1300"/>
            <p:cNvSpPr/>
            <p:nvPr>
              <p:custDataLst>
                <p:tags r:id="rId10"/>
              </p:custDataLst>
            </p:nvPr>
          </p:nvSpPr>
          <p:spPr>
            <a:xfrm>
              <a:off x="-242570" y="97155"/>
              <a:ext cx="2082800" cy="422275"/>
            </a:xfrm>
            <a:prstGeom prst="rect">
              <a:avLst/>
            </a:prstGeom>
            <a:noFill/>
            <a:ln w="0" cap="flat">
              <a:noFill/>
              <a:prstDash val="solid"/>
              <a:miter lim="0"/>
            </a:ln>
          </p:spPr>
          <p:txBody>
            <a:bodyPr vert="horz" wrap="square" lIns="0" tIns="0" rIns="0" bIns="0"/>
            <a:lstStyle/>
            <a:p>
              <a:pPr marL="363220" algn="l" rtl="0" eaLnBrk="0">
                <a:lnSpc>
                  <a:spcPct val="89000"/>
                </a:lnSpc>
                <a:spcBef>
                  <a:spcPts val="5"/>
                </a:spcBef>
              </a:pPr>
              <a:r>
                <a:rPr sz="14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多种可选的验证方式</a:t>
              </a:r>
              <a:endParaRPr sz="1400" dirty="0">
                <a:latin typeface="HarmonyOS Sans SC" panose="00000500000000000000" charset="-122"/>
                <a:ea typeface="HarmonyOS Sans SC" panose="00000500000000000000" charset="-122"/>
                <a:cs typeface="HarmonyOS Sans SC" panose="00000500000000000000" charset="-122"/>
              </a:endParaRPr>
            </a:p>
          </p:txBody>
        </p:sp>
      </p:grpSp>
      <p:grpSp>
        <p:nvGrpSpPr>
          <p:cNvPr id="42" name="group 42"/>
          <p:cNvGrpSpPr/>
          <p:nvPr>
            <p:custDataLst>
              <p:tags r:id="rId11"/>
            </p:custDataLst>
          </p:nvPr>
        </p:nvGrpSpPr>
        <p:grpSpPr>
          <a:xfrm rot="21600000">
            <a:off x="8032744" y="5446395"/>
            <a:ext cx="2445385" cy="421640"/>
            <a:chOff x="-168564" y="-12700"/>
            <a:chExt cx="2386460" cy="421639"/>
          </a:xfrm>
        </p:grpSpPr>
        <p:pic>
          <p:nvPicPr>
            <p:cNvPr id="1302" name="picture 1302"/>
            <p:cNvPicPr>
              <a:picLocks noChangeAspect="1"/>
            </p:cNvPicPr>
            <p:nvPr>
              <p:custDataLst>
                <p:tags r:id="rId12"/>
              </p:custDataLst>
            </p:nvPr>
          </p:nvPicPr>
          <p:blipFill>
            <a:blip r:embed="rId13"/>
            <a:stretch>
              <a:fillRect/>
            </a:stretch>
          </p:blipFill>
          <p:spPr>
            <a:xfrm rot="21600000">
              <a:off x="0" y="0"/>
              <a:ext cx="2057400" cy="396239"/>
            </a:xfrm>
            <a:prstGeom prst="rect">
              <a:avLst/>
            </a:prstGeom>
          </p:spPr>
        </p:pic>
        <p:sp>
          <p:nvSpPr>
            <p:cNvPr id="1304" name="textbox 1304"/>
            <p:cNvSpPr/>
            <p:nvPr>
              <p:custDataLst>
                <p:tags r:id="rId14"/>
              </p:custDataLst>
            </p:nvPr>
          </p:nvSpPr>
          <p:spPr>
            <a:xfrm>
              <a:off x="-168564" y="-12700"/>
              <a:ext cx="2386460" cy="421639"/>
            </a:xfrm>
            <a:prstGeom prst="rect">
              <a:avLst/>
            </a:prstGeom>
            <a:noFill/>
            <a:ln w="0" cap="flat">
              <a:noFill/>
              <a:prstDash val="solid"/>
              <a:miter lim="0"/>
            </a:ln>
          </p:spPr>
          <p:txBody>
            <a:bodyPr vert="horz" wrap="square" lIns="0" tIns="0" rIns="0" bIns="0"/>
            <a:lstStyle/>
            <a:p>
              <a:pPr algn="l" rtl="0" eaLnBrk="0">
                <a:lnSpc>
                  <a:spcPct val="104000"/>
                </a:lnSpc>
              </a:pPr>
              <a:endParaRPr sz="900" dirty="0">
                <a:latin typeface="Arial" panose="020B0604020202020204"/>
                <a:ea typeface="Arial" panose="020B0604020202020204"/>
                <a:cs typeface="Arial" panose="020B0604020202020204"/>
              </a:endParaRPr>
            </a:p>
            <a:p>
              <a:pPr algn="l" rtl="0" eaLnBrk="0">
                <a:lnSpc>
                  <a:spcPct val="9000"/>
                </a:lnSpc>
              </a:pPr>
              <a:endParaRPr sz="100" dirty="0">
                <a:latin typeface="Arial" panose="020B0604020202020204"/>
                <a:ea typeface="Arial" panose="020B0604020202020204"/>
                <a:cs typeface="Arial" panose="020B0604020202020204"/>
              </a:endParaRPr>
            </a:p>
            <a:p>
              <a:pPr marL="224155" algn="l" rtl="0" eaLnBrk="0">
                <a:lnSpc>
                  <a:spcPct val="89000"/>
                </a:lnSpc>
              </a:pPr>
              <a:r>
                <a:rPr sz="1400" kern="0" spc="-2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自动驱动替换与作业容错</a:t>
              </a:r>
              <a:endParaRPr sz="1400" dirty="0">
                <a:latin typeface="HarmonyOS Sans SC" panose="00000500000000000000" charset="-122"/>
                <a:ea typeface="HarmonyOS Sans SC" panose="00000500000000000000" charset="-122"/>
                <a:cs typeface="HarmonyOS Sans SC" panose="00000500000000000000" charset="-122"/>
              </a:endParaRPr>
            </a:p>
          </p:txBody>
        </p:sp>
      </p:grpSp>
      <p:grpSp>
        <p:nvGrpSpPr>
          <p:cNvPr id="44" name="group 44"/>
          <p:cNvGrpSpPr/>
          <p:nvPr>
            <p:custDataLst>
              <p:tags r:id="rId15"/>
            </p:custDataLst>
          </p:nvPr>
        </p:nvGrpSpPr>
        <p:grpSpPr>
          <a:xfrm rot="21600000">
            <a:off x="7963154" y="1072134"/>
            <a:ext cx="2425700" cy="430529"/>
            <a:chOff x="-184150" y="-34290"/>
            <a:chExt cx="2425700" cy="430529"/>
          </a:xfrm>
        </p:grpSpPr>
        <p:pic>
          <p:nvPicPr>
            <p:cNvPr id="1306" name="picture 1306"/>
            <p:cNvPicPr>
              <a:picLocks noChangeAspect="1"/>
            </p:cNvPicPr>
            <p:nvPr>
              <p:custDataLst>
                <p:tags r:id="rId16"/>
              </p:custDataLst>
            </p:nvPr>
          </p:nvPicPr>
          <p:blipFill>
            <a:blip r:embed="rId17"/>
            <a:stretch>
              <a:fillRect/>
            </a:stretch>
          </p:blipFill>
          <p:spPr>
            <a:xfrm rot="21600000">
              <a:off x="0" y="0"/>
              <a:ext cx="2057400" cy="396239"/>
            </a:xfrm>
            <a:prstGeom prst="rect">
              <a:avLst/>
            </a:prstGeom>
          </p:spPr>
        </p:pic>
        <p:sp>
          <p:nvSpPr>
            <p:cNvPr id="1308" name="textbox 1308"/>
            <p:cNvSpPr/>
            <p:nvPr>
              <p:custDataLst>
                <p:tags r:id="rId18"/>
              </p:custDataLst>
            </p:nvPr>
          </p:nvSpPr>
          <p:spPr>
            <a:xfrm>
              <a:off x="-184150" y="-34290"/>
              <a:ext cx="2425700" cy="421640"/>
            </a:xfrm>
            <a:prstGeom prst="rect">
              <a:avLst/>
            </a:prstGeom>
            <a:noFill/>
            <a:ln w="0" cap="flat">
              <a:noFill/>
              <a:prstDash val="solid"/>
              <a:miter lim="0"/>
            </a:ln>
          </p:spPr>
          <p:txBody>
            <a:bodyPr vert="horz" wrap="square" lIns="0" tIns="0" rIns="0" bIns="0"/>
            <a:lstStyle/>
            <a:p>
              <a:pPr algn="l" rtl="0" eaLnBrk="0">
                <a:lnSpc>
                  <a:spcPct val="104000"/>
                </a:lnSpc>
              </a:pPr>
              <a:endParaRPr sz="900" dirty="0">
                <a:latin typeface="Arial" panose="020B0604020202020204"/>
                <a:ea typeface="Arial" panose="020B0604020202020204"/>
                <a:cs typeface="Arial" panose="020B0604020202020204"/>
              </a:endParaRPr>
            </a:p>
            <a:p>
              <a:pPr marL="285115" algn="l" rtl="0" eaLnBrk="0">
                <a:lnSpc>
                  <a:spcPct val="89000"/>
                </a:lnSpc>
                <a:spcBef>
                  <a:spcPts val="0"/>
                </a:spcBef>
              </a:pPr>
              <a:r>
                <a:rPr sz="14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无需准备额外验证环境</a:t>
              </a:r>
              <a:endParaRPr sz="1400" dirty="0">
                <a:latin typeface="HarmonyOS Sans SC" panose="00000500000000000000" charset="-122"/>
                <a:ea typeface="HarmonyOS Sans SC" panose="00000500000000000000" charset="-122"/>
                <a:cs typeface="HarmonyOS Sans SC" panose="00000500000000000000" charset="-122"/>
              </a:endParaRPr>
            </a:p>
          </p:txBody>
        </p:sp>
      </p:grpSp>
      <p:grpSp>
        <p:nvGrpSpPr>
          <p:cNvPr id="46" name="group 46"/>
          <p:cNvGrpSpPr/>
          <p:nvPr>
            <p:custDataLst>
              <p:tags r:id="rId19"/>
            </p:custDataLst>
          </p:nvPr>
        </p:nvGrpSpPr>
        <p:grpSpPr>
          <a:xfrm rot="21600000">
            <a:off x="7915910" y="2528824"/>
            <a:ext cx="2279650" cy="421640"/>
            <a:chOff x="-222250" y="-25400"/>
            <a:chExt cx="2279650" cy="421640"/>
          </a:xfrm>
        </p:grpSpPr>
        <p:pic>
          <p:nvPicPr>
            <p:cNvPr id="1310" name="picture 1310"/>
            <p:cNvPicPr>
              <a:picLocks noChangeAspect="1"/>
            </p:cNvPicPr>
            <p:nvPr>
              <p:custDataLst>
                <p:tags r:id="rId20"/>
              </p:custDataLst>
            </p:nvPr>
          </p:nvPicPr>
          <p:blipFill>
            <a:blip r:embed="rId21"/>
            <a:stretch>
              <a:fillRect/>
            </a:stretch>
          </p:blipFill>
          <p:spPr>
            <a:xfrm rot="21600000">
              <a:off x="0" y="0"/>
              <a:ext cx="2057400" cy="396239"/>
            </a:xfrm>
            <a:prstGeom prst="rect">
              <a:avLst/>
            </a:prstGeom>
          </p:spPr>
        </p:pic>
        <p:sp>
          <p:nvSpPr>
            <p:cNvPr id="1312" name="textbox 1312"/>
            <p:cNvSpPr/>
            <p:nvPr>
              <p:custDataLst>
                <p:tags r:id="rId22"/>
              </p:custDataLst>
            </p:nvPr>
          </p:nvSpPr>
          <p:spPr>
            <a:xfrm>
              <a:off x="-222250" y="-25400"/>
              <a:ext cx="2082800" cy="421640"/>
            </a:xfrm>
            <a:prstGeom prst="rect">
              <a:avLst/>
            </a:prstGeom>
            <a:noFill/>
            <a:ln w="0" cap="flat">
              <a:noFill/>
              <a:prstDash val="solid"/>
              <a:miter lim="0"/>
            </a:ln>
          </p:spPr>
          <p:txBody>
            <a:bodyPr vert="horz" wrap="square" lIns="0" tIns="0" rIns="0" bIns="0"/>
            <a:lstStyle/>
            <a:p>
              <a:pPr algn="l" rtl="0" eaLnBrk="0">
                <a:lnSpc>
                  <a:spcPct val="104000"/>
                </a:lnSpc>
              </a:pPr>
              <a:endParaRPr sz="9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359410" algn="l" rtl="0" eaLnBrk="0">
                <a:lnSpc>
                  <a:spcPct val="89000"/>
                </a:lnSpc>
              </a:pPr>
              <a:r>
                <a:rPr sz="14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分钟级拉起验证环境</a:t>
              </a:r>
              <a:endParaRPr sz="1400" dirty="0">
                <a:latin typeface="HarmonyOS Sans SC" panose="00000500000000000000" charset="-122"/>
                <a:ea typeface="HarmonyOS Sans SC" panose="00000500000000000000" charset="-122"/>
                <a:cs typeface="HarmonyOS Sans SC" panose="00000500000000000000" charset="-122"/>
              </a:endParaRPr>
            </a:p>
          </p:txBody>
        </p:sp>
      </p:grpSp>
      <p:pic>
        <p:nvPicPr>
          <p:cNvPr id="1314" name="picture 1314"/>
          <p:cNvPicPr>
            <a:picLocks noChangeAspect="1"/>
          </p:cNvPicPr>
          <p:nvPr/>
        </p:nvPicPr>
        <p:blipFill>
          <a:blip r:embed="rId23"/>
          <a:stretch>
            <a:fillRect/>
          </a:stretch>
        </p:blipFill>
        <p:spPr>
          <a:xfrm rot="21600000">
            <a:off x="10061448" y="414527"/>
            <a:ext cx="1493519" cy="283464"/>
          </a:xfrm>
          <a:prstGeom prst="rect">
            <a:avLst/>
          </a:prstGeom>
        </p:spPr>
      </p:pic>
      <p:sp>
        <p:nvSpPr>
          <p:cNvPr id="1316" name="textbox 1316"/>
          <p:cNvSpPr/>
          <p:nvPr/>
        </p:nvSpPr>
        <p:spPr>
          <a:xfrm>
            <a:off x="2460422" y="4065975"/>
            <a:ext cx="1133475" cy="175260"/>
          </a:xfrm>
          <a:prstGeom prst="rect">
            <a:avLst/>
          </a:prstGeom>
          <a:noFill/>
          <a:ln w="0" cap="flat">
            <a:noFill/>
            <a:prstDash val="solid"/>
            <a:miter lim="0"/>
          </a:ln>
        </p:spPr>
        <p:txBody>
          <a:bodyPr vert="horz" wrap="square" lIns="0" tIns="0" rIns="0" bIns="0"/>
          <a:lstStyle/>
          <a:p>
            <a:pPr algn="l" rtl="0" eaLnBrk="0">
              <a:lnSpc>
                <a:spcPct val="84000"/>
              </a:lnSpc>
            </a:pPr>
            <a:endParaRPr sz="100" dirty="0">
              <a:latin typeface="Arial" panose="020B0604020202020204"/>
              <a:ea typeface="Arial" panose="020B0604020202020204"/>
              <a:cs typeface="Arial" panose="020B0604020202020204"/>
            </a:endParaRPr>
          </a:p>
          <a:p>
            <a:pPr marL="12700" algn="l" rtl="0" eaLnBrk="0">
              <a:lnSpc>
                <a:spcPct val="89000"/>
              </a:lnSpc>
            </a:pPr>
            <a:r>
              <a:rPr sz="11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内置容灾演练平台</a:t>
            </a:r>
            <a:endParaRPr sz="1100" dirty="0">
              <a:latin typeface="HarmonyOS Sans SC" panose="00000500000000000000" charset="-122"/>
              <a:ea typeface="HarmonyOS Sans SC" panose="00000500000000000000" charset="-122"/>
              <a:cs typeface="HarmonyOS Sans SC" panose="00000500000000000000" charset="-122"/>
            </a:endParaRPr>
          </a:p>
        </p:txBody>
      </p:sp>
      <p:pic>
        <p:nvPicPr>
          <p:cNvPr id="1318" name="picture 1318"/>
          <p:cNvPicPr>
            <a:picLocks noChangeAspect="1"/>
          </p:cNvPicPr>
          <p:nvPr/>
        </p:nvPicPr>
        <p:blipFill>
          <a:blip r:embed="rId24"/>
          <a:stretch>
            <a:fillRect/>
          </a:stretch>
        </p:blipFill>
        <p:spPr>
          <a:xfrm rot="21600000">
            <a:off x="4500316" y="1286168"/>
            <a:ext cx="321236" cy="342633"/>
          </a:xfrm>
          <a:prstGeom prst="rect">
            <a:avLst/>
          </a:prstGeom>
        </p:spPr>
      </p:pic>
      <p:pic>
        <p:nvPicPr>
          <p:cNvPr id="1320" name="picture 1320"/>
          <p:cNvPicPr>
            <a:picLocks noChangeAspect="1"/>
          </p:cNvPicPr>
          <p:nvPr/>
        </p:nvPicPr>
        <p:blipFill>
          <a:blip r:embed="rId25"/>
          <a:stretch>
            <a:fillRect/>
          </a:stretch>
        </p:blipFill>
        <p:spPr>
          <a:xfrm rot="21600000">
            <a:off x="3966916" y="1283074"/>
            <a:ext cx="321236" cy="33967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2" name="rect 1322"/>
          <p:cNvSpPr/>
          <p:nvPr/>
        </p:nvSpPr>
        <p:spPr>
          <a:xfrm>
            <a:off x="0" y="0"/>
            <a:ext cx="12192000" cy="6854951"/>
          </a:xfrm>
          <a:prstGeom prst="rect">
            <a:avLst/>
          </a:prstGeom>
          <a:solidFill>
            <a:srgbClr val="F6FBFF">
              <a:alpha val="29803"/>
            </a:srgbClr>
          </a:solidFill>
          <a:ln w="0" cap="flat">
            <a:noFill/>
            <a:prstDash val="solid"/>
            <a:miter lim="0"/>
          </a:ln>
        </p:spPr>
        <p:txBody>
          <a:bodyPr rtlCol="0"/>
          <a:lstStyle/>
          <a:p>
            <a:pPr algn="ctr"/>
            <a:endParaRPr lang="zh-CN" altLang="en-US"/>
          </a:p>
        </p:txBody>
      </p:sp>
      <p:pic>
        <p:nvPicPr>
          <p:cNvPr id="1324" name="picture 1324"/>
          <p:cNvPicPr>
            <a:picLocks noChangeAspect="1"/>
          </p:cNvPicPr>
          <p:nvPr/>
        </p:nvPicPr>
        <p:blipFill>
          <a:blip r:embed="rId1"/>
          <a:stretch>
            <a:fillRect/>
          </a:stretch>
        </p:blipFill>
        <p:spPr>
          <a:xfrm rot="21600000">
            <a:off x="4858512" y="1252728"/>
            <a:ext cx="1908047" cy="286511"/>
          </a:xfrm>
          <a:prstGeom prst="rect">
            <a:avLst/>
          </a:prstGeom>
        </p:spPr>
      </p:pic>
      <p:pic>
        <p:nvPicPr>
          <p:cNvPr id="1326" name="picture 1326"/>
          <p:cNvPicPr>
            <a:picLocks noChangeAspect="1"/>
          </p:cNvPicPr>
          <p:nvPr/>
        </p:nvPicPr>
        <p:blipFill>
          <a:blip r:embed="rId2"/>
          <a:stretch>
            <a:fillRect/>
          </a:stretch>
        </p:blipFill>
        <p:spPr>
          <a:xfrm rot="21600000">
            <a:off x="1121664" y="1987296"/>
            <a:ext cx="3060192" cy="283463"/>
          </a:xfrm>
          <a:prstGeom prst="rect">
            <a:avLst/>
          </a:prstGeom>
        </p:spPr>
      </p:pic>
      <p:pic>
        <p:nvPicPr>
          <p:cNvPr id="1328" name="picture 1328"/>
          <p:cNvPicPr>
            <a:picLocks noChangeAspect="1"/>
          </p:cNvPicPr>
          <p:nvPr/>
        </p:nvPicPr>
        <p:blipFill>
          <a:blip r:embed="rId3"/>
          <a:stretch>
            <a:fillRect/>
          </a:stretch>
        </p:blipFill>
        <p:spPr>
          <a:xfrm rot="21600000">
            <a:off x="1121664" y="4715256"/>
            <a:ext cx="3060192" cy="323088"/>
          </a:xfrm>
          <a:prstGeom prst="rect">
            <a:avLst/>
          </a:prstGeom>
        </p:spPr>
      </p:pic>
      <p:pic>
        <p:nvPicPr>
          <p:cNvPr id="1330" name="picture 1330"/>
          <p:cNvPicPr>
            <a:picLocks noChangeAspect="1"/>
          </p:cNvPicPr>
          <p:nvPr/>
        </p:nvPicPr>
        <p:blipFill>
          <a:blip r:embed="rId4"/>
          <a:stretch>
            <a:fillRect/>
          </a:stretch>
        </p:blipFill>
        <p:spPr>
          <a:xfrm rot="21600000">
            <a:off x="3526536" y="5187696"/>
            <a:ext cx="655320" cy="560832"/>
          </a:xfrm>
          <a:prstGeom prst="rect">
            <a:avLst/>
          </a:prstGeom>
        </p:spPr>
      </p:pic>
      <p:pic>
        <p:nvPicPr>
          <p:cNvPr id="1332" name="picture 1332"/>
          <p:cNvPicPr>
            <a:picLocks noChangeAspect="1"/>
          </p:cNvPicPr>
          <p:nvPr/>
        </p:nvPicPr>
        <p:blipFill>
          <a:blip r:embed="rId5"/>
          <a:stretch>
            <a:fillRect/>
          </a:stretch>
        </p:blipFill>
        <p:spPr>
          <a:xfrm rot="21600000">
            <a:off x="3526536" y="5797296"/>
            <a:ext cx="655320" cy="560831"/>
          </a:xfrm>
          <a:prstGeom prst="rect">
            <a:avLst/>
          </a:prstGeom>
        </p:spPr>
      </p:pic>
      <p:graphicFrame>
        <p:nvGraphicFramePr>
          <p:cNvPr id="1334" name="table 1334"/>
          <p:cNvGraphicFramePr>
            <a:graphicFrameLocks noGrp="1"/>
          </p:cNvGraphicFramePr>
          <p:nvPr/>
        </p:nvGraphicFramePr>
        <p:xfrm>
          <a:off x="673354" y="1100074"/>
          <a:ext cx="6705599" cy="5559425"/>
        </p:xfrm>
        <a:graphic>
          <a:graphicData uri="http://schemas.openxmlformats.org/drawingml/2006/table">
            <a:tbl>
              <a:tblPr/>
              <a:tblGrid>
                <a:gridCol w="1376680"/>
                <a:gridCol w="564515"/>
                <a:gridCol w="815339"/>
                <a:gridCol w="803275"/>
                <a:gridCol w="554355"/>
                <a:gridCol w="2591435"/>
              </a:tblGrid>
              <a:tr h="807085">
                <a:tc>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vert="horz">
                    <a:lnL w="12700" cap="flat" cmpd="sng" algn="ctr">
                      <a:solidFill>
                        <a:srgbClr val="EAF1F4"/>
                      </a:solidFill>
                      <a:prstDash val="solid"/>
                      <a:round/>
                      <a:headEnd type="none" w="med" len="med"/>
                      <a:tailEnd type="none" w="med" len="med"/>
                    </a:lnL>
                    <a:lnR>
                      <a:noFill/>
                    </a:lnR>
                    <a:lnT w="12700" cap="flat" cmpd="sng" algn="ctr">
                      <a:solidFill>
                        <a:srgbClr val="EAF1F4"/>
                      </a:solidFill>
                      <a:prstDash val="solid"/>
                      <a:round/>
                      <a:headEnd type="none" w="med" len="med"/>
                      <a:tailEnd type="none" w="med" len="med"/>
                    </a:lnT>
                    <a:lnB>
                      <a:noFill/>
                    </a:lnB>
                  </a:tcPr>
                </a:tc>
                <a:tc gridSpan="2">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vert="horz">
                    <a:lnL>
                      <a:noFill/>
                    </a:lnL>
                    <a:lnR>
                      <a:noFill/>
                    </a:lnR>
                    <a:lnT w="12700" cap="flat" cmpd="sng" algn="ctr">
                      <a:solidFill>
                        <a:srgbClr val="EAF1F4"/>
                      </a:solidFill>
                      <a:prstDash val="solid"/>
                      <a:round/>
                      <a:headEnd type="none" w="med" len="med"/>
                      <a:tailEnd type="none" w="med" len="med"/>
                    </a:lnT>
                    <a:lnB>
                      <a:noFill/>
                    </a:lnB>
                  </a:tcPr>
                </a:tc>
                <a:tc hMerge="1">
                  <a:tcPr marL="0" marR="0" marT="0" marB="0" vert="horz">
                    <a:lnL>
                      <a:noFill/>
                    </a:lnL>
                    <a:lnR>
                      <a:noFill/>
                    </a:lnR>
                    <a:lnT w="12700" cap="flat" cmpd="sng" algn="ctr">
                      <a:solidFill>
                        <a:srgbClr val="EAF1F4"/>
                      </a:solidFill>
                      <a:prstDash val="solid"/>
                      <a:round/>
                      <a:headEnd type="none" w="med" len="med"/>
                      <a:tailEnd type="none" w="med" len="med"/>
                    </a:lnT>
                    <a:lnB>
                      <a:noFill/>
                    </a:lnB>
                  </a:tcPr>
                </a:tc>
                <a:tc>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vert="horz">
                    <a:lnL>
                      <a:noFill/>
                    </a:lnL>
                    <a:lnR>
                      <a:noFill/>
                    </a:lnR>
                    <a:lnT w="12700" cap="flat" cmpd="sng" algn="ctr">
                      <a:solidFill>
                        <a:srgbClr val="EAF1F4"/>
                      </a:solidFill>
                      <a:prstDash val="solid"/>
                      <a:round/>
                      <a:headEnd type="none" w="med" len="med"/>
                      <a:tailEnd type="none" w="med" len="med"/>
                    </a:lnT>
                    <a:lnB>
                      <a:noFill/>
                    </a:lnB>
                  </a:tcPr>
                </a:tc>
                <a:tc rowSpan="7">
                  <a:txBody>
                    <a:bodyPr/>
                    <a:lstStyle/>
                    <a:p>
                      <a:pPr algn="l" rtl="0" eaLnBrk="0">
                        <a:lnSpc>
                          <a:spcPct val="112000"/>
                        </a:lnSpc>
                      </a:pPr>
                      <a:endParaRPr sz="1000" dirty="0">
                        <a:latin typeface="Arial" panose="020B0604020202020204"/>
                        <a:ea typeface="Arial" panose="020B0604020202020204"/>
                        <a:cs typeface="Arial" panose="020B0604020202020204"/>
                      </a:endParaRPr>
                    </a:p>
                    <a:p>
                      <a:pPr algn="l" rtl="0" eaLnBrk="0">
                        <a:lnSpc>
                          <a:spcPct val="112000"/>
                        </a:lnSpc>
                      </a:pPr>
                      <a:endParaRPr sz="1000" dirty="0">
                        <a:latin typeface="Arial" panose="020B0604020202020204"/>
                        <a:ea typeface="Arial" panose="020B0604020202020204"/>
                        <a:cs typeface="Arial" panose="020B0604020202020204"/>
                      </a:endParaRPr>
                    </a:p>
                    <a:p>
                      <a:pPr algn="l" rtl="0" eaLnBrk="0">
                        <a:lnSpc>
                          <a:spcPct val="112000"/>
                        </a:lnSpc>
                      </a:pPr>
                      <a:endParaRPr sz="1000" dirty="0">
                        <a:latin typeface="Arial" panose="020B0604020202020204"/>
                        <a:ea typeface="Arial" panose="020B0604020202020204"/>
                        <a:cs typeface="Arial" panose="020B0604020202020204"/>
                      </a:endParaRPr>
                    </a:p>
                    <a:p>
                      <a:pPr algn="l" rtl="0" eaLnBrk="0">
                        <a:lnSpc>
                          <a:spcPct val="112000"/>
                        </a:lnSpc>
                      </a:pPr>
                      <a:endParaRPr sz="1000" dirty="0">
                        <a:latin typeface="Arial" panose="020B0604020202020204"/>
                        <a:ea typeface="Arial" panose="020B0604020202020204"/>
                        <a:cs typeface="Arial" panose="020B0604020202020204"/>
                      </a:endParaRPr>
                    </a:p>
                    <a:p>
                      <a:pPr algn="l" rtl="0" eaLnBrk="0">
                        <a:lnSpc>
                          <a:spcPct val="112000"/>
                        </a:lnSpc>
                      </a:pPr>
                      <a:endParaRPr sz="1000" dirty="0">
                        <a:latin typeface="Arial" panose="020B0604020202020204"/>
                        <a:ea typeface="Arial" panose="020B0604020202020204"/>
                        <a:cs typeface="Arial" panose="020B0604020202020204"/>
                      </a:endParaRPr>
                    </a:p>
                    <a:p>
                      <a:pPr algn="l" rtl="0" eaLnBrk="0">
                        <a:lnSpc>
                          <a:spcPct val="112000"/>
                        </a:lnSpc>
                      </a:pPr>
                      <a:endParaRPr sz="1000" dirty="0">
                        <a:latin typeface="Arial" panose="020B0604020202020204"/>
                        <a:ea typeface="Arial" panose="020B0604020202020204"/>
                        <a:cs typeface="Arial" panose="020B0604020202020204"/>
                      </a:endParaRPr>
                    </a:p>
                    <a:p>
                      <a:pPr algn="l" rtl="0" eaLnBrk="0">
                        <a:lnSpc>
                          <a:spcPct val="112000"/>
                        </a:lnSpc>
                      </a:pPr>
                      <a:endParaRPr sz="1000" dirty="0">
                        <a:latin typeface="Arial" panose="020B0604020202020204"/>
                        <a:ea typeface="Arial" panose="020B0604020202020204"/>
                        <a:cs typeface="Arial" panose="020B0604020202020204"/>
                      </a:endParaRPr>
                    </a:p>
                    <a:p>
                      <a:pPr algn="l" rtl="0" eaLnBrk="0">
                        <a:lnSpc>
                          <a:spcPct val="6000"/>
                        </a:lnSpc>
                      </a:pPr>
                      <a:endParaRPr sz="100" dirty="0">
                        <a:latin typeface="Arial" panose="020B0604020202020204"/>
                        <a:ea typeface="Arial" panose="020B0604020202020204"/>
                        <a:cs typeface="Arial" panose="020B0604020202020204"/>
                      </a:endParaRPr>
                    </a:p>
                    <a:p>
                      <a:pPr marL="157480" algn="l" rtl="0" eaLnBrk="0">
                        <a:lnSpc>
                          <a:spcPct val="90000"/>
                        </a:lnSpc>
                      </a:pPr>
                      <a:r>
                        <a:rPr sz="900" kern="0" spc="-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文件</a:t>
                      </a:r>
                      <a:endParaRPr sz="900" dirty="0">
                        <a:latin typeface="HarmonyOS Sans SC" panose="00000500000000000000" charset="-122"/>
                        <a:ea typeface="HarmonyOS Sans SC" panose="00000500000000000000" charset="-122"/>
                        <a:cs typeface="HarmonyOS Sans SC" panose="00000500000000000000" charset="-122"/>
                      </a:endParaRPr>
                    </a:p>
                    <a:p>
                      <a:pPr marL="156845" algn="l" rtl="0" eaLnBrk="0">
                        <a:lnSpc>
                          <a:spcPct val="90000"/>
                        </a:lnSpc>
                        <a:spcBef>
                          <a:spcPts val="640"/>
                        </a:spcBef>
                      </a:pPr>
                      <a:r>
                        <a:rPr sz="900" kern="0" spc="-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级细</a:t>
                      </a:r>
                      <a:endParaRPr sz="900" dirty="0">
                        <a:latin typeface="HarmonyOS Sans SC" panose="00000500000000000000" charset="-122"/>
                        <a:ea typeface="HarmonyOS Sans SC" panose="00000500000000000000" charset="-122"/>
                        <a:cs typeface="HarmonyOS Sans SC" panose="00000500000000000000" charset="-122"/>
                      </a:endParaRPr>
                    </a:p>
                    <a:p>
                      <a:pPr marL="156210" algn="l" rtl="0" eaLnBrk="0">
                        <a:lnSpc>
                          <a:spcPct val="90000"/>
                        </a:lnSpc>
                        <a:spcBef>
                          <a:spcPts val="660"/>
                        </a:spcBef>
                      </a:pPr>
                      <a:r>
                        <a:rPr sz="900" kern="0" spc="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粒度</a:t>
                      </a:r>
                      <a:endParaRPr sz="900" dirty="0">
                        <a:latin typeface="HarmonyOS Sans SC" panose="00000500000000000000" charset="-122"/>
                        <a:ea typeface="HarmonyOS Sans SC" panose="00000500000000000000" charset="-122"/>
                        <a:cs typeface="HarmonyOS Sans SC" panose="00000500000000000000" charset="-122"/>
                      </a:endParaRPr>
                    </a:p>
                    <a:p>
                      <a:pPr algn="l" rtl="0" eaLnBrk="0">
                        <a:lnSpc>
                          <a:spcPct val="106000"/>
                        </a:lnSpc>
                      </a:pPr>
                      <a:endParaRPr sz="500" dirty="0">
                        <a:latin typeface="Arial" panose="020B0604020202020204"/>
                        <a:ea typeface="Arial" panose="020B0604020202020204"/>
                        <a:cs typeface="Arial" panose="020B0604020202020204"/>
                      </a:endParaRPr>
                    </a:p>
                    <a:p>
                      <a:pPr marL="155575" algn="l" rtl="0" eaLnBrk="0">
                        <a:lnSpc>
                          <a:spcPct val="90000"/>
                        </a:lnSpc>
                      </a:pPr>
                      <a:r>
                        <a:rPr sz="900" kern="0" spc="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验证</a:t>
                      </a:r>
                      <a:endParaRPr sz="900" dirty="0">
                        <a:latin typeface="HarmonyOS Sans SC" panose="00000500000000000000" charset="-122"/>
                        <a:ea typeface="HarmonyOS Sans SC" panose="00000500000000000000" charset="-122"/>
                        <a:cs typeface="HarmonyOS Sans SC" panose="00000500000000000000" charset="-122"/>
                      </a:endParaRPr>
                    </a:p>
                  </a:txBody>
                  <a:tcPr marL="0" marR="0" marT="0" marB="0" vert="horz">
                    <a:lnL>
                      <a:noFill/>
                    </a:lnL>
                    <a:lnR>
                      <a:noFill/>
                    </a:lnR>
                    <a:lnT w="12700" cap="flat" cmpd="sng" algn="ctr">
                      <a:solidFill>
                        <a:srgbClr val="EAF1F4"/>
                      </a:solidFill>
                      <a:prstDash val="solid"/>
                      <a:round/>
                      <a:headEnd type="none" w="med" len="med"/>
                      <a:tailEnd type="none" w="med" len="med"/>
                    </a:lnT>
                    <a:lnB w="12700" cap="flat" cmpd="sng" algn="ctr">
                      <a:solidFill>
                        <a:srgbClr val="EAF1F4"/>
                      </a:solidFill>
                      <a:prstDash val="solid"/>
                      <a:round/>
                      <a:headEnd type="none" w="med" len="med"/>
                      <a:tailEnd type="none" w="med" len="med"/>
                    </a:lnB>
                  </a:tcPr>
                </a:tc>
                <a:tc rowSpan="7">
                  <a:txBody>
                    <a:bodyPr/>
                    <a:lstStyle/>
                    <a:p>
                      <a:pPr algn="l" rtl="0" eaLnBrk="0">
                        <a:lnSpc>
                          <a:spcPct val="152000"/>
                        </a:lnSpc>
                      </a:pPr>
                      <a:endParaRPr sz="1000" dirty="0">
                        <a:latin typeface="Arial" panose="020B0604020202020204"/>
                        <a:ea typeface="Arial" panose="020B0604020202020204"/>
                        <a:cs typeface="Arial" panose="020B0604020202020204"/>
                      </a:endParaRPr>
                    </a:p>
                    <a:p>
                      <a:pPr algn="l" rtl="0" eaLnBrk="0">
                        <a:lnSpc>
                          <a:spcPct val="10000"/>
                        </a:lnSpc>
                      </a:pPr>
                      <a:endParaRPr sz="100" dirty="0">
                        <a:latin typeface="Arial" panose="020B0604020202020204"/>
                        <a:ea typeface="Arial" panose="020B0604020202020204"/>
                        <a:cs typeface="Arial" panose="020B0604020202020204"/>
                      </a:endParaRPr>
                    </a:p>
                    <a:p>
                      <a:pPr marL="408940" algn="l" rtl="0" eaLnBrk="0">
                        <a:lnSpc>
                          <a:spcPct val="89000"/>
                        </a:lnSpc>
                      </a:pPr>
                      <a:r>
                        <a:rPr sz="11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内嵌自动化验证平台</a:t>
                      </a:r>
                      <a:endParaRPr sz="1100" dirty="0">
                        <a:latin typeface="HarmonyOS Sans SC" panose="00000500000000000000" charset="-122"/>
                        <a:ea typeface="HarmonyOS Sans SC" panose="00000500000000000000" charset="-122"/>
                        <a:cs typeface="HarmonyOS Sans SC" panose="00000500000000000000" charset="-122"/>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117000"/>
                        </a:lnSpc>
                      </a:pPr>
                      <a:endParaRPr sz="200" dirty="0">
                        <a:latin typeface="Arial" panose="020B0604020202020204"/>
                        <a:ea typeface="Arial" panose="020B0604020202020204"/>
                        <a:cs typeface="Arial" panose="020B0604020202020204"/>
                      </a:endParaRPr>
                    </a:p>
                    <a:p>
                      <a:pPr marL="1326515" algn="l" rtl="0" eaLnBrk="0">
                        <a:lnSpc>
                          <a:spcPct val="79000"/>
                        </a:lnSpc>
                        <a:spcBef>
                          <a:spcPts val="0"/>
                        </a:spcBef>
                      </a:pPr>
                      <a:r>
                        <a:rPr sz="900" kern="0" spc="-10" dirty="0">
                          <a:solidFill>
                            <a:srgbClr val="328990">
                              <a:alpha val="100000"/>
                            </a:srgbClr>
                          </a:solidFill>
                          <a:latin typeface="Arial" panose="020B0604020202020204"/>
                          <a:ea typeface="Arial" panose="020B0604020202020204"/>
                          <a:cs typeface="Arial" panose="020B0604020202020204"/>
                        </a:rPr>
                        <a:t>SHA-256</a:t>
                      </a:r>
                      <a:endParaRPr sz="900" dirty="0">
                        <a:latin typeface="Arial" panose="020B0604020202020204"/>
                        <a:ea typeface="Arial" panose="020B0604020202020204"/>
                        <a:cs typeface="Arial" panose="020B0604020202020204"/>
                      </a:endParaRPr>
                    </a:p>
                  </a:txBody>
                  <a:tcPr marL="0" marR="0" marT="0" marB="0" vert="horz">
                    <a:lnL>
                      <a:noFill/>
                    </a:lnL>
                    <a:lnR w="12700" cap="flat" cmpd="sng" algn="ctr">
                      <a:solidFill>
                        <a:srgbClr val="EAF1F4"/>
                      </a:solidFill>
                      <a:prstDash val="solid"/>
                      <a:round/>
                      <a:headEnd type="none" w="med" len="med"/>
                      <a:tailEnd type="none" w="med" len="med"/>
                    </a:lnR>
                    <a:lnT w="12700" cap="flat" cmpd="sng" algn="ctr">
                      <a:solidFill>
                        <a:srgbClr val="EAF1F4"/>
                      </a:solidFill>
                      <a:prstDash val="solid"/>
                      <a:round/>
                      <a:headEnd type="none" w="med" len="med"/>
                      <a:tailEnd type="none" w="med" len="med"/>
                    </a:lnT>
                    <a:lnB w="12700" cap="flat" cmpd="sng" algn="ctr">
                      <a:solidFill>
                        <a:srgbClr val="EAF1F4"/>
                      </a:solidFill>
                      <a:prstDash val="solid"/>
                      <a:round/>
                      <a:headEnd type="none" w="med" len="med"/>
                      <a:tailEnd type="none" w="med" len="med"/>
                    </a:lnB>
                  </a:tcPr>
                </a:tc>
              </a:tr>
              <a:tr h="401319">
                <a:tc gridSpan="4">
                  <a:txBody>
                    <a:bodyPr/>
                    <a:lstStyle/>
                    <a:p>
                      <a:pPr algn="l" rtl="0" eaLnBrk="0">
                        <a:lnSpc>
                          <a:spcPct val="104000"/>
                        </a:lnSpc>
                      </a:pPr>
                      <a:endParaRPr sz="1000" dirty="0">
                        <a:latin typeface="Arial" panose="020B0604020202020204"/>
                        <a:ea typeface="Arial" panose="020B0604020202020204"/>
                        <a:cs typeface="Arial" panose="020B0604020202020204"/>
                      </a:endParaRPr>
                    </a:p>
                    <a:p>
                      <a:pPr marL="1421765" algn="l" rtl="0" eaLnBrk="0">
                        <a:lnSpc>
                          <a:spcPct val="89000"/>
                        </a:lnSpc>
                        <a:spcBef>
                          <a:spcPts val="5"/>
                        </a:spcBef>
                      </a:pPr>
                      <a:r>
                        <a:rPr sz="11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云祺容灾备份系统</a:t>
                      </a:r>
                      <a:endParaRPr sz="1100" dirty="0">
                        <a:latin typeface="HarmonyOS Sans SC" panose="00000500000000000000" charset="-122"/>
                        <a:ea typeface="HarmonyOS Sans SC" panose="00000500000000000000" charset="-122"/>
                        <a:cs typeface="HarmonyOS Sans SC" panose="00000500000000000000" charset="-122"/>
                      </a:endParaRPr>
                    </a:p>
                  </a:txBody>
                  <a:tcPr marL="0" marR="0" marT="0" marB="0" vert="horz">
                    <a:lnL w="12700" cap="flat" cmpd="sng" algn="ctr">
                      <a:solidFill>
                        <a:srgbClr val="EAF1F4"/>
                      </a:solidFill>
                      <a:prstDash val="solid"/>
                      <a:round/>
                      <a:headEnd type="none" w="med" len="med"/>
                      <a:tailEnd type="none" w="med" len="med"/>
                    </a:lnL>
                    <a:lnR>
                      <a:noFill/>
                    </a:lnR>
                    <a:lnT>
                      <a:noFill/>
                    </a:lnT>
                    <a:lnB>
                      <a:noFill/>
                    </a:lnB>
                  </a:tcPr>
                </a:tc>
                <a:tc hMerge="1">
                  <a:tcPr marL="0" marR="0" marT="0" marB="0" vert="horz">
                    <a:lnL w="12700" cap="flat" cmpd="sng" algn="ctr">
                      <a:solidFill>
                        <a:srgbClr val="EAF1F4"/>
                      </a:solidFill>
                      <a:prstDash val="solid"/>
                      <a:round/>
                      <a:headEnd type="none" w="med" len="med"/>
                      <a:tailEnd type="none" w="med" len="med"/>
                    </a:lnL>
                    <a:lnR>
                      <a:noFill/>
                    </a:lnR>
                    <a:lnT>
                      <a:noFill/>
                    </a:lnT>
                    <a:lnB>
                      <a:noFill/>
                    </a:lnB>
                  </a:tcPr>
                </a:tc>
                <a:tc hMerge="1">
                  <a:tcPr marL="0" marR="0" marT="0" marB="0" vert="horz">
                    <a:lnL w="12700" cap="flat" cmpd="sng" algn="ctr">
                      <a:solidFill>
                        <a:srgbClr val="EAF1F4"/>
                      </a:solidFill>
                      <a:prstDash val="solid"/>
                      <a:round/>
                      <a:headEnd type="none" w="med" len="med"/>
                      <a:tailEnd type="none" w="med" len="med"/>
                    </a:lnL>
                    <a:lnR>
                      <a:noFill/>
                    </a:lnR>
                    <a:lnT>
                      <a:noFill/>
                    </a:lnT>
                    <a:lnB>
                      <a:noFill/>
                    </a:lnB>
                  </a:tcPr>
                </a:tc>
                <a:tc hMerge="1">
                  <a:tcPr marL="0" marR="0" marT="0" marB="0" vert="horz">
                    <a:lnL w="12700" cap="flat" cmpd="sng" algn="ctr">
                      <a:solidFill>
                        <a:srgbClr val="EAF1F4"/>
                      </a:solidFill>
                      <a:prstDash val="solid"/>
                      <a:round/>
                      <a:headEnd type="none" w="med" len="med"/>
                      <a:tailEnd type="none" w="med" len="med"/>
                    </a:lnL>
                    <a:lnR>
                      <a:noFill/>
                    </a:lnR>
                    <a:lnT>
                      <a:noFill/>
                    </a:lnT>
                    <a:lnB>
                      <a:noFill/>
                    </a:lnB>
                  </a:tcPr>
                </a:tc>
                <a:tc vMerge="1">
                  <a:tcPr marL="0" marR="0" marT="0" marB="0" vert="horz">
                    <a:lnL>
                      <a:noFill/>
                    </a:lnL>
                    <a:lnR>
                      <a:noFill/>
                    </a:lnR>
                    <a:lnT w="12700" cap="flat" cmpd="sng" algn="ctr">
                      <a:solidFill>
                        <a:srgbClr val="EAF1F4"/>
                      </a:solidFill>
                      <a:prstDash val="solid"/>
                      <a:round/>
                      <a:headEnd type="none" w="med" len="med"/>
                      <a:tailEnd type="none" w="med" len="med"/>
                    </a:lnT>
                    <a:lnB w="12700" cap="flat" cmpd="sng" algn="ctr">
                      <a:solidFill>
                        <a:srgbClr val="EAF1F4"/>
                      </a:solidFill>
                      <a:prstDash val="solid"/>
                      <a:round/>
                      <a:headEnd type="none" w="med" len="med"/>
                      <a:tailEnd type="none" w="med" len="med"/>
                    </a:lnB>
                  </a:tcPr>
                </a:tc>
                <a:tc vMerge="1">
                  <a:tcPr marL="0" marR="0" marT="0" marB="0" vert="horz">
                    <a:lnL>
                      <a:noFill/>
                    </a:lnL>
                    <a:lnR w="12700" cap="flat" cmpd="sng" algn="ctr">
                      <a:solidFill>
                        <a:srgbClr val="EAF1F4"/>
                      </a:solidFill>
                      <a:prstDash val="solid"/>
                      <a:round/>
                      <a:headEnd type="none" w="med" len="med"/>
                      <a:tailEnd type="none" w="med" len="med"/>
                    </a:lnR>
                    <a:lnT w="12700" cap="flat" cmpd="sng" algn="ctr">
                      <a:solidFill>
                        <a:srgbClr val="EAF1F4"/>
                      </a:solidFill>
                      <a:prstDash val="solid"/>
                      <a:round/>
                      <a:headEnd type="none" w="med" len="med"/>
                      <a:tailEnd type="none" w="med" len="med"/>
                    </a:lnT>
                    <a:lnB w="12700" cap="flat" cmpd="sng" algn="ctr">
                      <a:solidFill>
                        <a:srgbClr val="EAF1F4"/>
                      </a:solidFill>
                      <a:prstDash val="solid"/>
                      <a:round/>
                      <a:headEnd type="none" w="med" len="med"/>
                      <a:tailEnd type="none" w="med" len="med"/>
                    </a:lnB>
                  </a:tcPr>
                </a:tc>
              </a:tr>
              <a:tr h="2362200">
                <a:tc gridSpan="4">
                  <a:txBody>
                    <a:bodyPr/>
                    <a:lstStyle/>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105000"/>
                        </a:lnSpc>
                      </a:pPr>
                      <a:endParaRPr sz="1000" dirty="0">
                        <a:latin typeface="Arial" panose="020B0604020202020204"/>
                        <a:ea typeface="Arial" panose="020B0604020202020204"/>
                        <a:cs typeface="Arial" panose="020B0604020202020204"/>
                      </a:endParaRPr>
                    </a:p>
                    <a:p>
                      <a:pPr algn="l" rtl="0" eaLnBrk="0">
                        <a:lnSpc>
                          <a:spcPct val="105000"/>
                        </a:lnSpc>
                      </a:pPr>
                      <a:endParaRPr sz="1000" dirty="0">
                        <a:latin typeface="Arial" panose="020B0604020202020204"/>
                        <a:ea typeface="Arial" panose="020B0604020202020204"/>
                        <a:cs typeface="Arial" panose="020B0604020202020204"/>
                      </a:endParaRPr>
                    </a:p>
                    <a:p>
                      <a:pPr algn="l" rtl="0" eaLnBrk="0">
                        <a:lnSpc>
                          <a:spcPct val="105000"/>
                        </a:lnSpc>
                      </a:pPr>
                      <a:endParaRPr sz="1000" dirty="0">
                        <a:latin typeface="Arial" panose="020B0604020202020204"/>
                        <a:ea typeface="Arial" panose="020B0604020202020204"/>
                        <a:cs typeface="Arial" panose="020B0604020202020204"/>
                      </a:endParaRPr>
                    </a:p>
                    <a:p>
                      <a:pPr algn="l" rtl="0" eaLnBrk="0">
                        <a:lnSpc>
                          <a:spcPct val="105000"/>
                        </a:lnSpc>
                      </a:pPr>
                      <a:endParaRPr sz="1000" dirty="0">
                        <a:latin typeface="Arial" panose="020B0604020202020204"/>
                        <a:ea typeface="Arial" panose="020B0604020202020204"/>
                        <a:cs typeface="Arial" panose="020B0604020202020204"/>
                      </a:endParaRPr>
                    </a:p>
                    <a:p>
                      <a:pPr marL="2190750" algn="l" rtl="0" eaLnBrk="0">
                        <a:lnSpc>
                          <a:spcPct val="90000"/>
                        </a:lnSpc>
                        <a:spcBef>
                          <a:spcPts val="5"/>
                        </a:spcBef>
                      </a:pPr>
                      <a:r>
                        <a:rPr sz="900" kern="0" spc="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备份</a:t>
                      </a:r>
                      <a:endParaRPr sz="900" dirty="0">
                        <a:latin typeface="HarmonyOS Sans SC" panose="00000500000000000000" charset="-122"/>
                        <a:ea typeface="HarmonyOS Sans SC" panose="00000500000000000000" charset="-122"/>
                        <a:cs typeface="HarmonyOS Sans SC" panose="00000500000000000000" charset="-122"/>
                      </a:endParaRPr>
                    </a:p>
                  </a:txBody>
                  <a:tcPr marL="0" marR="0" marT="0" marB="0" vert="horz">
                    <a:lnL w="12700" cap="flat" cmpd="sng" algn="ctr">
                      <a:solidFill>
                        <a:srgbClr val="EAF1F4"/>
                      </a:solidFill>
                      <a:prstDash val="solid"/>
                      <a:round/>
                      <a:headEnd type="none" w="med" len="med"/>
                      <a:tailEnd type="none" w="med" len="med"/>
                    </a:lnL>
                    <a:lnR>
                      <a:noFill/>
                    </a:lnR>
                    <a:lnT>
                      <a:noFill/>
                    </a:lnT>
                    <a:lnB>
                      <a:noFill/>
                    </a:lnB>
                  </a:tcPr>
                </a:tc>
                <a:tc hMerge="1">
                  <a:tcPr marL="0" marR="0" marT="0" marB="0" vert="horz">
                    <a:lnL w="12700" cap="flat" cmpd="sng" algn="ctr">
                      <a:solidFill>
                        <a:srgbClr val="EAF1F4"/>
                      </a:solidFill>
                      <a:prstDash val="solid"/>
                      <a:round/>
                      <a:headEnd type="none" w="med" len="med"/>
                      <a:tailEnd type="none" w="med" len="med"/>
                    </a:lnL>
                    <a:lnR>
                      <a:noFill/>
                    </a:lnR>
                    <a:lnT>
                      <a:noFill/>
                    </a:lnT>
                    <a:lnB>
                      <a:noFill/>
                    </a:lnB>
                  </a:tcPr>
                </a:tc>
                <a:tc hMerge="1">
                  <a:tcPr marL="0" marR="0" marT="0" marB="0" vert="horz">
                    <a:lnL w="12700" cap="flat" cmpd="sng" algn="ctr">
                      <a:solidFill>
                        <a:srgbClr val="EAF1F4"/>
                      </a:solidFill>
                      <a:prstDash val="solid"/>
                      <a:round/>
                      <a:headEnd type="none" w="med" len="med"/>
                      <a:tailEnd type="none" w="med" len="med"/>
                    </a:lnL>
                    <a:lnR>
                      <a:noFill/>
                    </a:lnR>
                    <a:lnT>
                      <a:noFill/>
                    </a:lnT>
                    <a:lnB>
                      <a:noFill/>
                    </a:lnB>
                  </a:tcPr>
                </a:tc>
                <a:tc hMerge="1">
                  <a:tcPr marL="0" marR="0" marT="0" marB="0" vert="horz">
                    <a:lnL w="12700" cap="flat" cmpd="sng" algn="ctr">
                      <a:solidFill>
                        <a:srgbClr val="EAF1F4"/>
                      </a:solidFill>
                      <a:prstDash val="solid"/>
                      <a:round/>
                      <a:headEnd type="none" w="med" len="med"/>
                      <a:tailEnd type="none" w="med" len="med"/>
                    </a:lnL>
                    <a:lnR>
                      <a:noFill/>
                    </a:lnR>
                    <a:lnT>
                      <a:noFill/>
                    </a:lnT>
                    <a:lnB>
                      <a:noFill/>
                    </a:lnB>
                  </a:tcPr>
                </a:tc>
                <a:tc vMerge="1">
                  <a:tcPr marL="0" marR="0" marT="0" marB="0" vert="horz">
                    <a:lnL>
                      <a:noFill/>
                    </a:lnL>
                    <a:lnR>
                      <a:noFill/>
                    </a:lnR>
                    <a:lnT w="12700" cap="flat" cmpd="sng" algn="ctr">
                      <a:solidFill>
                        <a:srgbClr val="EAF1F4"/>
                      </a:solidFill>
                      <a:prstDash val="solid"/>
                      <a:round/>
                      <a:headEnd type="none" w="med" len="med"/>
                      <a:tailEnd type="none" w="med" len="med"/>
                    </a:lnT>
                    <a:lnB w="12700" cap="flat" cmpd="sng" algn="ctr">
                      <a:solidFill>
                        <a:srgbClr val="EAF1F4"/>
                      </a:solidFill>
                      <a:prstDash val="solid"/>
                      <a:round/>
                      <a:headEnd type="none" w="med" len="med"/>
                      <a:tailEnd type="none" w="med" len="med"/>
                    </a:lnB>
                  </a:tcPr>
                </a:tc>
                <a:tc vMerge="1">
                  <a:tcPr marL="0" marR="0" marT="0" marB="0" vert="horz">
                    <a:lnL>
                      <a:noFill/>
                    </a:lnL>
                    <a:lnR w="12700" cap="flat" cmpd="sng" algn="ctr">
                      <a:solidFill>
                        <a:srgbClr val="EAF1F4"/>
                      </a:solidFill>
                      <a:prstDash val="solid"/>
                      <a:round/>
                      <a:headEnd type="none" w="med" len="med"/>
                      <a:tailEnd type="none" w="med" len="med"/>
                    </a:lnR>
                    <a:lnT w="12700" cap="flat" cmpd="sng" algn="ctr">
                      <a:solidFill>
                        <a:srgbClr val="EAF1F4"/>
                      </a:solidFill>
                      <a:prstDash val="solid"/>
                      <a:round/>
                      <a:headEnd type="none" w="med" len="med"/>
                      <a:tailEnd type="none" w="med" len="med"/>
                    </a:lnT>
                    <a:lnB w="12700" cap="flat" cmpd="sng" algn="ctr">
                      <a:solidFill>
                        <a:srgbClr val="EAF1F4"/>
                      </a:solidFill>
                      <a:prstDash val="solid"/>
                      <a:round/>
                      <a:headEnd type="none" w="med" len="med"/>
                      <a:tailEnd type="none" w="med" len="med"/>
                    </a:lnB>
                  </a:tcPr>
                </a:tc>
              </a:tr>
              <a:tr h="441960">
                <a:tc gridSpan="4">
                  <a:txBody>
                    <a:bodyPr/>
                    <a:lstStyle/>
                    <a:p>
                      <a:pPr algn="l" rtl="0" eaLnBrk="0">
                        <a:lnSpc>
                          <a:spcPct val="106000"/>
                        </a:lnSpc>
                      </a:pPr>
                      <a:endParaRPr sz="900" dirty="0">
                        <a:latin typeface="Arial" panose="020B0604020202020204"/>
                        <a:ea typeface="Arial" panose="020B0604020202020204"/>
                        <a:cs typeface="Arial" panose="020B0604020202020204"/>
                      </a:endParaRPr>
                    </a:p>
                    <a:p>
                      <a:pPr marL="1557655" algn="l" rtl="0" eaLnBrk="0">
                        <a:lnSpc>
                          <a:spcPct val="89000"/>
                        </a:lnSpc>
                        <a:spcBef>
                          <a:spcPts val="0"/>
                        </a:spcBef>
                      </a:pPr>
                      <a:r>
                        <a:rPr sz="11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生产业务环境</a:t>
                      </a:r>
                      <a:endParaRPr sz="1100" dirty="0">
                        <a:latin typeface="HarmonyOS Sans SC" panose="00000500000000000000" charset="-122"/>
                        <a:ea typeface="HarmonyOS Sans SC" panose="00000500000000000000" charset="-122"/>
                        <a:cs typeface="HarmonyOS Sans SC" panose="00000500000000000000" charset="-122"/>
                      </a:endParaRPr>
                    </a:p>
                  </a:txBody>
                  <a:tcPr marL="0" marR="0" marT="0" marB="0" vert="horz">
                    <a:lnL w="12700" cap="flat" cmpd="sng" algn="ctr">
                      <a:solidFill>
                        <a:srgbClr val="EAF1F4"/>
                      </a:solidFill>
                      <a:prstDash val="solid"/>
                      <a:round/>
                      <a:headEnd type="none" w="med" len="med"/>
                      <a:tailEnd type="none" w="med" len="med"/>
                    </a:lnL>
                    <a:lnR>
                      <a:noFill/>
                    </a:lnR>
                    <a:lnT>
                      <a:noFill/>
                    </a:lnT>
                    <a:lnB>
                      <a:noFill/>
                    </a:lnB>
                  </a:tcPr>
                </a:tc>
                <a:tc hMerge="1">
                  <a:tcPr marL="0" marR="0" marT="0" marB="0" vert="horz">
                    <a:lnL w="12700" cap="flat" cmpd="sng" algn="ctr">
                      <a:solidFill>
                        <a:srgbClr val="EAF1F4"/>
                      </a:solidFill>
                      <a:prstDash val="solid"/>
                      <a:round/>
                      <a:headEnd type="none" w="med" len="med"/>
                      <a:tailEnd type="none" w="med" len="med"/>
                    </a:lnL>
                    <a:lnR>
                      <a:noFill/>
                    </a:lnR>
                    <a:lnT>
                      <a:noFill/>
                    </a:lnT>
                    <a:lnB>
                      <a:noFill/>
                    </a:lnB>
                  </a:tcPr>
                </a:tc>
                <a:tc hMerge="1">
                  <a:tcPr marL="0" marR="0" marT="0" marB="0" vert="horz">
                    <a:lnL w="12700" cap="flat" cmpd="sng" algn="ctr">
                      <a:solidFill>
                        <a:srgbClr val="EAF1F4"/>
                      </a:solidFill>
                      <a:prstDash val="solid"/>
                      <a:round/>
                      <a:headEnd type="none" w="med" len="med"/>
                      <a:tailEnd type="none" w="med" len="med"/>
                    </a:lnL>
                    <a:lnR>
                      <a:noFill/>
                    </a:lnR>
                    <a:lnT>
                      <a:noFill/>
                    </a:lnT>
                    <a:lnB>
                      <a:noFill/>
                    </a:lnB>
                  </a:tcPr>
                </a:tc>
                <a:tc hMerge="1">
                  <a:tcPr marL="0" marR="0" marT="0" marB="0" vert="horz">
                    <a:lnL w="12700" cap="flat" cmpd="sng" algn="ctr">
                      <a:solidFill>
                        <a:srgbClr val="EAF1F4"/>
                      </a:solidFill>
                      <a:prstDash val="solid"/>
                      <a:round/>
                      <a:headEnd type="none" w="med" len="med"/>
                      <a:tailEnd type="none" w="med" len="med"/>
                    </a:lnL>
                    <a:lnR>
                      <a:noFill/>
                    </a:lnR>
                    <a:lnT>
                      <a:noFill/>
                    </a:lnT>
                    <a:lnB>
                      <a:noFill/>
                    </a:lnB>
                  </a:tcPr>
                </a:tc>
                <a:tc vMerge="1">
                  <a:tcPr marL="0" marR="0" marT="0" marB="0" vert="horz">
                    <a:lnL>
                      <a:noFill/>
                    </a:lnL>
                    <a:lnR>
                      <a:noFill/>
                    </a:lnR>
                    <a:lnT w="12700" cap="flat" cmpd="sng" algn="ctr">
                      <a:solidFill>
                        <a:srgbClr val="EAF1F4"/>
                      </a:solidFill>
                      <a:prstDash val="solid"/>
                      <a:round/>
                      <a:headEnd type="none" w="med" len="med"/>
                      <a:tailEnd type="none" w="med" len="med"/>
                    </a:lnT>
                    <a:lnB w="12700" cap="flat" cmpd="sng" algn="ctr">
                      <a:solidFill>
                        <a:srgbClr val="EAF1F4"/>
                      </a:solidFill>
                      <a:prstDash val="solid"/>
                      <a:round/>
                      <a:headEnd type="none" w="med" len="med"/>
                      <a:tailEnd type="none" w="med" len="med"/>
                    </a:lnB>
                  </a:tcPr>
                </a:tc>
                <a:tc vMerge="1">
                  <a:tcPr marL="0" marR="0" marT="0" marB="0" vert="horz">
                    <a:lnL>
                      <a:noFill/>
                    </a:lnL>
                    <a:lnR w="12700" cap="flat" cmpd="sng" algn="ctr">
                      <a:solidFill>
                        <a:srgbClr val="EAF1F4"/>
                      </a:solidFill>
                      <a:prstDash val="solid"/>
                      <a:round/>
                      <a:headEnd type="none" w="med" len="med"/>
                      <a:tailEnd type="none" w="med" len="med"/>
                    </a:lnR>
                    <a:lnT w="12700" cap="flat" cmpd="sng" algn="ctr">
                      <a:solidFill>
                        <a:srgbClr val="EAF1F4"/>
                      </a:solidFill>
                      <a:prstDash val="solid"/>
                      <a:round/>
                      <a:headEnd type="none" w="med" len="med"/>
                      <a:tailEnd type="none" w="med" len="med"/>
                    </a:lnT>
                    <a:lnB w="12700" cap="flat" cmpd="sng" algn="ctr">
                      <a:solidFill>
                        <a:srgbClr val="EAF1F4"/>
                      </a:solidFill>
                      <a:prstDash val="solid"/>
                      <a:round/>
                      <a:headEnd type="none" w="med" len="med"/>
                      <a:tailEnd type="none" w="med" len="med"/>
                    </a:lnB>
                  </a:tcPr>
                </a:tc>
              </a:tr>
              <a:tr h="659765">
                <a:tc rowSpan="2" gridSpan="2">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vert="horz">
                    <a:lnL w="12700" cap="flat" cmpd="sng" algn="ctr">
                      <a:solidFill>
                        <a:srgbClr val="EAF1F4"/>
                      </a:solidFill>
                      <a:prstDash val="solid"/>
                      <a:round/>
                      <a:headEnd type="none" w="med" len="med"/>
                      <a:tailEnd type="none" w="med" len="med"/>
                    </a:lnL>
                    <a:lnR>
                      <a:noFill/>
                    </a:lnR>
                    <a:lnT>
                      <a:noFill/>
                    </a:lnT>
                    <a:lnB>
                      <a:noFill/>
                    </a:lnB>
                  </a:tcPr>
                </a:tc>
                <a:tc rowSpan="2" hMerge="1">
                  <a:tcPr marL="0" marR="0" marT="0" marB="0" vert="horz">
                    <a:lnL w="12700" cap="flat" cmpd="sng" algn="ctr">
                      <a:solidFill>
                        <a:srgbClr val="EAF1F4"/>
                      </a:solidFill>
                      <a:prstDash val="solid"/>
                      <a:round/>
                      <a:headEnd type="none" w="med" len="med"/>
                      <a:tailEnd type="none" w="med" len="med"/>
                    </a:lnL>
                    <a:lnR>
                      <a:noFill/>
                    </a:lnR>
                    <a:lnT>
                      <a:noFill/>
                    </a:lnT>
                    <a:lnB>
                      <a:noFill/>
                    </a:lnB>
                  </a:tcPr>
                </a:tc>
                <a:tc rowSpan="3">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vert="horz">
                    <a:lnL>
                      <a:noFill/>
                    </a:lnL>
                    <a:lnR>
                      <a:noFill/>
                    </a:lnR>
                    <a:lnT>
                      <a:noFill/>
                    </a:lnT>
                    <a:lnB w="12700" cap="flat" cmpd="sng" algn="ctr">
                      <a:solidFill>
                        <a:srgbClr val="EAF1F4"/>
                      </a:solidFill>
                      <a:prstDash val="solid"/>
                      <a:round/>
                      <a:headEnd type="none" w="med" len="med"/>
                      <a:tailEnd type="none" w="med" len="med"/>
                    </a:lnB>
                  </a:tcPr>
                </a:tc>
                <a:tc>
                  <a:txBody>
                    <a:bodyPr/>
                    <a:lstStyle/>
                    <a:p>
                      <a:pPr algn="l" rtl="0" eaLnBrk="0">
                        <a:lnSpc>
                          <a:spcPct val="129000"/>
                        </a:lnSpc>
                      </a:pPr>
                      <a:endParaRPr sz="10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271145" algn="l" rtl="0" eaLnBrk="0">
                        <a:lnSpc>
                          <a:spcPct val="89000"/>
                        </a:lnSpc>
                      </a:pPr>
                      <a:r>
                        <a:rPr sz="12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合规</a:t>
                      </a:r>
                      <a:endParaRPr sz="1200" dirty="0">
                        <a:latin typeface="HarmonyOS Sans SC" panose="00000500000000000000" charset="-122"/>
                        <a:ea typeface="HarmonyOS Sans SC" panose="00000500000000000000" charset="-122"/>
                        <a:cs typeface="HarmonyOS Sans SC" panose="00000500000000000000" charset="-122"/>
                      </a:endParaRPr>
                    </a:p>
                    <a:p>
                      <a:pPr marL="271145" algn="l" rtl="0" eaLnBrk="0">
                        <a:lnSpc>
                          <a:spcPct val="89000"/>
                        </a:lnSpc>
                        <a:spcBef>
                          <a:spcPts val="160"/>
                        </a:spcBef>
                      </a:pPr>
                      <a:r>
                        <a:rPr sz="12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策略</a:t>
                      </a:r>
                      <a:endParaRPr sz="1200" dirty="0">
                        <a:latin typeface="HarmonyOS Sans SC" panose="00000500000000000000" charset="-122"/>
                        <a:ea typeface="HarmonyOS Sans SC" panose="00000500000000000000" charset="-122"/>
                        <a:cs typeface="HarmonyOS Sans SC" panose="00000500000000000000" charset="-122"/>
                      </a:endParaRPr>
                    </a:p>
                  </a:txBody>
                  <a:tcPr marL="0" marR="0" marT="0" marB="0" vert="horz">
                    <a:lnL>
                      <a:noFill/>
                    </a:lnL>
                    <a:lnR>
                      <a:noFill/>
                    </a:lnR>
                    <a:lnT>
                      <a:noFill/>
                    </a:lnT>
                    <a:lnB>
                      <a:noFill/>
                    </a:lnB>
                  </a:tcPr>
                </a:tc>
                <a:tc vMerge="1">
                  <a:tcPr marL="0" marR="0" marT="0" marB="0" vert="horz">
                    <a:lnL>
                      <a:noFill/>
                    </a:lnL>
                    <a:lnR>
                      <a:noFill/>
                    </a:lnR>
                    <a:lnT w="12700" cap="flat" cmpd="sng" algn="ctr">
                      <a:solidFill>
                        <a:srgbClr val="EAF1F4"/>
                      </a:solidFill>
                      <a:prstDash val="solid"/>
                      <a:round/>
                      <a:headEnd type="none" w="med" len="med"/>
                      <a:tailEnd type="none" w="med" len="med"/>
                    </a:lnT>
                    <a:lnB w="12700" cap="flat" cmpd="sng" algn="ctr">
                      <a:solidFill>
                        <a:srgbClr val="EAF1F4"/>
                      </a:solidFill>
                      <a:prstDash val="solid"/>
                      <a:round/>
                      <a:headEnd type="none" w="med" len="med"/>
                      <a:tailEnd type="none" w="med" len="med"/>
                    </a:lnB>
                  </a:tcPr>
                </a:tc>
                <a:tc vMerge="1">
                  <a:tcPr marL="0" marR="0" marT="0" marB="0" vert="horz">
                    <a:lnL>
                      <a:noFill/>
                    </a:lnL>
                    <a:lnR w="12700" cap="flat" cmpd="sng" algn="ctr">
                      <a:solidFill>
                        <a:srgbClr val="EAF1F4"/>
                      </a:solidFill>
                      <a:prstDash val="solid"/>
                      <a:round/>
                      <a:headEnd type="none" w="med" len="med"/>
                      <a:tailEnd type="none" w="med" len="med"/>
                    </a:lnR>
                    <a:lnT w="12700" cap="flat" cmpd="sng" algn="ctr">
                      <a:solidFill>
                        <a:srgbClr val="EAF1F4"/>
                      </a:solidFill>
                      <a:prstDash val="solid"/>
                      <a:round/>
                      <a:headEnd type="none" w="med" len="med"/>
                      <a:tailEnd type="none" w="med" len="med"/>
                    </a:lnT>
                    <a:lnB w="12700" cap="flat" cmpd="sng" algn="ctr">
                      <a:solidFill>
                        <a:srgbClr val="EAF1F4"/>
                      </a:solidFill>
                      <a:prstDash val="solid"/>
                      <a:round/>
                      <a:headEnd type="none" w="med" len="med"/>
                      <a:tailEnd type="none" w="med" len="med"/>
                    </a:lnB>
                  </a:tcPr>
                </a:tc>
              </a:tr>
              <a:tr h="523240">
                <a:tc vMerge="1" gridSpan="2">
                  <a:tcPr marL="0" marR="0" marT="0" marB="0" vert="horz">
                    <a:lnL w="12700" cap="flat" cmpd="sng" algn="ctr">
                      <a:solidFill>
                        <a:srgbClr val="EAF1F4"/>
                      </a:solidFill>
                      <a:prstDash val="solid"/>
                      <a:round/>
                      <a:headEnd type="none" w="med" len="med"/>
                      <a:tailEnd type="none" w="med" len="med"/>
                    </a:lnL>
                    <a:lnR>
                      <a:noFill/>
                    </a:lnR>
                    <a:lnT>
                      <a:noFill/>
                    </a:lnT>
                    <a:lnB>
                      <a:noFill/>
                    </a:lnB>
                  </a:tcPr>
                </a:tc>
                <a:tc vMerge="1" hMerge="1">
                  <a:tcPr marL="0" marR="0" marT="0" marB="0" vert="horz">
                    <a:lnL w="12700" cap="flat" cmpd="sng" algn="ctr">
                      <a:solidFill>
                        <a:srgbClr val="EAF1F4"/>
                      </a:solidFill>
                      <a:prstDash val="solid"/>
                      <a:round/>
                      <a:headEnd type="none" w="med" len="med"/>
                      <a:tailEnd type="none" w="med" len="med"/>
                    </a:lnL>
                    <a:lnR>
                      <a:noFill/>
                    </a:lnR>
                    <a:lnT>
                      <a:noFill/>
                    </a:lnT>
                    <a:lnB>
                      <a:noFill/>
                    </a:lnB>
                  </a:tcPr>
                </a:tc>
                <a:tc vMerge="1">
                  <a:tcPr marL="0" marR="0" marT="0" marB="0" vert="horz">
                    <a:lnL>
                      <a:noFill/>
                    </a:lnL>
                    <a:lnR>
                      <a:noFill/>
                    </a:lnR>
                    <a:lnT>
                      <a:noFill/>
                    </a:lnT>
                    <a:lnB w="12700" cap="flat" cmpd="sng" algn="ctr">
                      <a:solidFill>
                        <a:srgbClr val="EAF1F4"/>
                      </a:solidFill>
                      <a:prstDash val="solid"/>
                      <a:round/>
                      <a:headEnd type="none" w="med" len="med"/>
                      <a:tailEnd type="none" w="med" len="med"/>
                    </a:lnB>
                  </a:tcPr>
                </a:tc>
                <a:tc rowSpan="2">
                  <a:txBody>
                    <a:bodyPr/>
                    <a:lstStyle/>
                    <a:p>
                      <a:pPr algn="l" rtl="0" eaLnBrk="0">
                        <a:lnSpc>
                          <a:spcPct val="107000"/>
                        </a:lnSpc>
                      </a:pPr>
                      <a:endParaRPr sz="900" dirty="0">
                        <a:latin typeface="Arial" panose="020B0604020202020204"/>
                        <a:ea typeface="Arial" panose="020B0604020202020204"/>
                        <a:cs typeface="Arial" panose="020B0604020202020204"/>
                      </a:endParaRPr>
                    </a:p>
                    <a:p>
                      <a:pPr marL="284480" algn="l" rtl="0" eaLnBrk="0">
                        <a:lnSpc>
                          <a:spcPct val="89000"/>
                        </a:lnSpc>
                        <a:spcBef>
                          <a:spcPts val="0"/>
                        </a:spcBef>
                      </a:pPr>
                      <a:r>
                        <a:rPr sz="1200" kern="0" spc="-4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内容</a:t>
                      </a:r>
                      <a:endParaRPr sz="1200" dirty="0">
                        <a:latin typeface="HarmonyOS Sans SC" panose="00000500000000000000" charset="-122"/>
                        <a:ea typeface="HarmonyOS Sans SC" panose="00000500000000000000" charset="-122"/>
                        <a:cs typeface="HarmonyOS Sans SC" panose="00000500000000000000" charset="-122"/>
                      </a:endParaRPr>
                    </a:p>
                    <a:p>
                      <a:pPr marL="270510" algn="l" rtl="0" eaLnBrk="0">
                        <a:lnSpc>
                          <a:spcPct val="89000"/>
                        </a:lnSpc>
                        <a:spcBef>
                          <a:spcPts val="160"/>
                        </a:spcBef>
                      </a:pPr>
                      <a:r>
                        <a:rPr sz="12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模板</a:t>
                      </a:r>
                      <a:endParaRPr sz="1200" dirty="0">
                        <a:latin typeface="HarmonyOS Sans SC" panose="00000500000000000000" charset="-122"/>
                        <a:ea typeface="HarmonyOS Sans SC" panose="00000500000000000000" charset="-122"/>
                        <a:cs typeface="HarmonyOS Sans SC" panose="00000500000000000000" charset="-122"/>
                      </a:endParaRPr>
                    </a:p>
                  </a:txBody>
                  <a:tcPr marL="0" marR="0" marT="0" marB="0" vert="horz">
                    <a:lnL>
                      <a:noFill/>
                    </a:lnL>
                    <a:lnR>
                      <a:noFill/>
                    </a:lnR>
                    <a:lnT>
                      <a:noFill/>
                    </a:lnT>
                    <a:lnB w="12700" cap="flat" cmpd="sng" algn="ctr">
                      <a:solidFill>
                        <a:srgbClr val="EAF1F4"/>
                      </a:solidFill>
                      <a:prstDash val="solid"/>
                      <a:round/>
                      <a:headEnd type="none" w="med" len="med"/>
                      <a:tailEnd type="none" w="med" len="med"/>
                    </a:lnB>
                  </a:tcPr>
                </a:tc>
                <a:tc vMerge="1">
                  <a:tcPr marL="0" marR="0" marT="0" marB="0" vert="horz">
                    <a:lnL>
                      <a:noFill/>
                    </a:lnL>
                    <a:lnR>
                      <a:noFill/>
                    </a:lnR>
                    <a:lnT w="12700" cap="flat" cmpd="sng" algn="ctr">
                      <a:solidFill>
                        <a:srgbClr val="EAF1F4"/>
                      </a:solidFill>
                      <a:prstDash val="solid"/>
                      <a:round/>
                      <a:headEnd type="none" w="med" len="med"/>
                      <a:tailEnd type="none" w="med" len="med"/>
                    </a:lnT>
                    <a:lnB w="12700" cap="flat" cmpd="sng" algn="ctr">
                      <a:solidFill>
                        <a:srgbClr val="EAF1F4"/>
                      </a:solidFill>
                      <a:prstDash val="solid"/>
                      <a:round/>
                      <a:headEnd type="none" w="med" len="med"/>
                      <a:tailEnd type="none" w="med" len="med"/>
                    </a:lnB>
                  </a:tcPr>
                </a:tc>
                <a:tc vMerge="1">
                  <a:tcPr marL="0" marR="0" marT="0" marB="0" vert="horz">
                    <a:lnL>
                      <a:noFill/>
                    </a:lnL>
                    <a:lnR w="12700" cap="flat" cmpd="sng" algn="ctr">
                      <a:solidFill>
                        <a:srgbClr val="EAF1F4"/>
                      </a:solidFill>
                      <a:prstDash val="solid"/>
                      <a:round/>
                      <a:headEnd type="none" w="med" len="med"/>
                      <a:tailEnd type="none" w="med" len="med"/>
                    </a:lnR>
                    <a:lnT w="12700" cap="flat" cmpd="sng" algn="ctr">
                      <a:solidFill>
                        <a:srgbClr val="EAF1F4"/>
                      </a:solidFill>
                      <a:prstDash val="solid"/>
                      <a:round/>
                      <a:headEnd type="none" w="med" len="med"/>
                      <a:tailEnd type="none" w="med" len="med"/>
                    </a:lnT>
                    <a:lnB w="12700" cap="flat" cmpd="sng" algn="ctr">
                      <a:solidFill>
                        <a:srgbClr val="EAF1F4"/>
                      </a:solidFill>
                      <a:prstDash val="solid"/>
                      <a:round/>
                      <a:headEnd type="none" w="med" len="med"/>
                      <a:tailEnd type="none" w="med" len="med"/>
                    </a:lnB>
                  </a:tcPr>
                </a:tc>
              </a:tr>
              <a:tr h="363855">
                <a:tc gridSpan="2">
                  <a:txBody>
                    <a:bodyPr/>
                    <a:lstStyle/>
                    <a:p>
                      <a:pPr algn="l" rtl="0" eaLnBrk="0">
                        <a:lnSpc>
                          <a:spcPct val="124000"/>
                        </a:lnSpc>
                      </a:pPr>
                      <a:endParaRPr sz="400" dirty="0">
                        <a:latin typeface="Arial" panose="020B0604020202020204"/>
                        <a:ea typeface="Arial" panose="020B0604020202020204"/>
                        <a:cs typeface="Arial" panose="020B0604020202020204"/>
                      </a:endParaRPr>
                    </a:p>
                    <a:p>
                      <a:pPr marL="758190" algn="l" rtl="0" eaLnBrk="0">
                        <a:lnSpc>
                          <a:spcPct val="90000"/>
                        </a:lnSpc>
                        <a:spcBef>
                          <a:spcPts val="5"/>
                        </a:spcBef>
                      </a:pPr>
                      <a:r>
                        <a:rPr sz="900" kern="0" spc="-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自动化验证报告</a:t>
                      </a:r>
                      <a:endParaRPr sz="900" dirty="0">
                        <a:latin typeface="HarmonyOS Sans SC" panose="00000500000000000000" charset="-122"/>
                        <a:ea typeface="HarmonyOS Sans SC" panose="00000500000000000000" charset="-122"/>
                        <a:cs typeface="HarmonyOS Sans SC" panose="00000500000000000000" charset="-122"/>
                      </a:endParaRPr>
                    </a:p>
                  </a:txBody>
                  <a:tcPr marL="0" marR="0" marT="0" marB="0" vert="horz">
                    <a:lnL w="12700" cap="flat" cmpd="sng" algn="ctr">
                      <a:solidFill>
                        <a:srgbClr val="EAF1F4"/>
                      </a:solidFill>
                      <a:prstDash val="solid"/>
                      <a:round/>
                      <a:headEnd type="none" w="med" len="med"/>
                      <a:tailEnd type="none" w="med" len="med"/>
                    </a:lnL>
                    <a:lnR>
                      <a:noFill/>
                    </a:lnR>
                    <a:lnT>
                      <a:noFill/>
                    </a:lnT>
                    <a:lnB w="12700" cap="flat" cmpd="sng" algn="ctr">
                      <a:solidFill>
                        <a:srgbClr val="EAF1F4"/>
                      </a:solidFill>
                      <a:prstDash val="solid"/>
                      <a:round/>
                      <a:headEnd type="none" w="med" len="med"/>
                      <a:tailEnd type="none" w="med" len="med"/>
                    </a:lnB>
                  </a:tcPr>
                </a:tc>
                <a:tc hMerge="1">
                  <a:tcPr marL="0" marR="0" marT="0" marB="0" vert="horz">
                    <a:lnL w="12700" cap="flat" cmpd="sng" algn="ctr">
                      <a:solidFill>
                        <a:srgbClr val="EAF1F4"/>
                      </a:solidFill>
                      <a:prstDash val="solid"/>
                      <a:round/>
                      <a:headEnd type="none" w="med" len="med"/>
                      <a:tailEnd type="none" w="med" len="med"/>
                    </a:lnL>
                    <a:lnR>
                      <a:noFill/>
                    </a:lnR>
                    <a:lnT>
                      <a:noFill/>
                    </a:lnT>
                    <a:lnB w="12700" cap="flat" cmpd="sng" algn="ctr">
                      <a:solidFill>
                        <a:srgbClr val="EAF1F4"/>
                      </a:solidFill>
                      <a:prstDash val="solid"/>
                      <a:round/>
                      <a:headEnd type="none" w="med" len="med"/>
                      <a:tailEnd type="none" w="med" len="med"/>
                    </a:lnB>
                  </a:tcPr>
                </a:tc>
                <a:tc vMerge="1">
                  <a:tcPr marL="0" marR="0" marT="0" marB="0" vert="horz">
                    <a:lnL>
                      <a:noFill/>
                    </a:lnL>
                    <a:lnR>
                      <a:noFill/>
                    </a:lnR>
                    <a:lnT>
                      <a:noFill/>
                    </a:lnT>
                    <a:lnB w="12700" cap="flat" cmpd="sng" algn="ctr">
                      <a:solidFill>
                        <a:srgbClr val="EAF1F4"/>
                      </a:solidFill>
                      <a:prstDash val="solid"/>
                      <a:round/>
                      <a:headEnd type="none" w="med" len="med"/>
                      <a:tailEnd type="none" w="med" len="med"/>
                    </a:lnB>
                  </a:tcPr>
                </a:tc>
                <a:tc vMerge="1">
                  <a:tcPr marL="0" marR="0" marT="0" marB="0" vert="horz">
                    <a:lnL>
                      <a:noFill/>
                    </a:lnL>
                    <a:lnR>
                      <a:noFill/>
                    </a:lnR>
                    <a:lnT>
                      <a:noFill/>
                    </a:lnT>
                    <a:lnB w="12700" cap="flat" cmpd="sng" algn="ctr">
                      <a:solidFill>
                        <a:srgbClr val="EAF1F4"/>
                      </a:solidFill>
                      <a:prstDash val="solid"/>
                      <a:round/>
                      <a:headEnd type="none" w="med" len="med"/>
                      <a:tailEnd type="none" w="med" len="med"/>
                    </a:lnB>
                  </a:tcPr>
                </a:tc>
                <a:tc vMerge="1">
                  <a:tcPr marL="0" marR="0" marT="0" marB="0" vert="horz">
                    <a:lnL>
                      <a:noFill/>
                    </a:lnL>
                    <a:lnR>
                      <a:noFill/>
                    </a:lnR>
                    <a:lnT w="12700" cap="flat" cmpd="sng" algn="ctr">
                      <a:solidFill>
                        <a:srgbClr val="EAF1F4"/>
                      </a:solidFill>
                      <a:prstDash val="solid"/>
                      <a:round/>
                      <a:headEnd type="none" w="med" len="med"/>
                      <a:tailEnd type="none" w="med" len="med"/>
                    </a:lnT>
                    <a:lnB w="12700" cap="flat" cmpd="sng" algn="ctr">
                      <a:solidFill>
                        <a:srgbClr val="EAF1F4"/>
                      </a:solidFill>
                      <a:prstDash val="solid"/>
                      <a:round/>
                      <a:headEnd type="none" w="med" len="med"/>
                      <a:tailEnd type="none" w="med" len="med"/>
                    </a:lnB>
                  </a:tcPr>
                </a:tc>
                <a:tc vMerge="1">
                  <a:tcPr marL="0" marR="0" marT="0" marB="0" vert="horz">
                    <a:lnL>
                      <a:noFill/>
                    </a:lnL>
                    <a:lnR w="12700" cap="flat" cmpd="sng" algn="ctr">
                      <a:solidFill>
                        <a:srgbClr val="EAF1F4"/>
                      </a:solidFill>
                      <a:prstDash val="solid"/>
                      <a:round/>
                      <a:headEnd type="none" w="med" len="med"/>
                      <a:tailEnd type="none" w="med" len="med"/>
                    </a:lnR>
                    <a:lnT w="12700" cap="flat" cmpd="sng" algn="ctr">
                      <a:solidFill>
                        <a:srgbClr val="EAF1F4"/>
                      </a:solidFill>
                      <a:prstDash val="solid"/>
                      <a:round/>
                      <a:headEnd type="none" w="med" len="med"/>
                      <a:tailEnd type="none" w="med" len="med"/>
                    </a:lnT>
                    <a:lnB w="12700" cap="flat" cmpd="sng" algn="ctr">
                      <a:solidFill>
                        <a:srgbClr val="EAF1F4"/>
                      </a:solidFill>
                      <a:prstDash val="solid"/>
                      <a:round/>
                      <a:headEnd type="none" w="med" len="med"/>
                      <a:tailEnd type="none" w="med" len="med"/>
                    </a:lnB>
                  </a:tcPr>
                </a:tc>
              </a:tr>
            </a:tbl>
          </a:graphicData>
        </a:graphic>
      </p:graphicFrame>
      <p:sp>
        <p:nvSpPr>
          <p:cNvPr id="1336" name="textbox 1336"/>
          <p:cNvSpPr/>
          <p:nvPr/>
        </p:nvSpPr>
        <p:spPr>
          <a:xfrm>
            <a:off x="4833620" y="3547364"/>
            <a:ext cx="1933575" cy="2677160"/>
          </a:xfrm>
          <a:prstGeom prst="roundRect">
            <a:avLst>
              <a:gd name="adj" fmla="val 2399"/>
            </a:avLst>
          </a:prstGeom>
          <a:noFill/>
          <a:ln w="12700" cap="flat">
            <a:solidFill>
              <a:srgbClr val="328990"/>
            </a:solidFill>
            <a:prstDash val="solid"/>
            <a:miter lim="0"/>
          </a:ln>
        </p:spPr>
        <p:txBody>
          <a:bodyPr vert="horz" wrap="square" lIns="0" tIns="0" rIns="0" bIns="0"/>
          <a:lstStyle/>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algn="l" rtl="0" eaLnBrk="0">
              <a:lnSpc>
                <a:spcPct val="10000"/>
              </a:lnSpc>
            </a:pPr>
            <a:endParaRPr sz="100" dirty="0">
              <a:latin typeface="Arial" panose="020B0604020202020204"/>
              <a:ea typeface="Arial" panose="020B0604020202020204"/>
              <a:cs typeface="Arial" panose="020B0604020202020204"/>
            </a:endParaRPr>
          </a:p>
          <a:p>
            <a:pPr marL="708660" algn="l" rtl="0" eaLnBrk="0">
              <a:lnSpc>
                <a:spcPct val="90000"/>
              </a:lnSpc>
            </a:pPr>
            <a:r>
              <a:rPr sz="900" kern="0" spc="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一致性验证</a:t>
            </a:r>
            <a:endParaRPr sz="900" dirty="0">
              <a:latin typeface="HarmonyOS Sans SC" panose="00000500000000000000" charset="-122"/>
              <a:ea typeface="HarmonyOS Sans SC" panose="00000500000000000000" charset="-122"/>
              <a:cs typeface="HarmonyOS Sans SC" panose="00000500000000000000" charset="-122"/>
            </a:endParaRPr>
          </a:p>
        </p:txBody>
      </p:sp>
      <p:pic>
        <p:nvPicPr>
          <p:cNvPr id="1338" name="picture 1338"/>
          <p:cNvPicPr>
            <a:picLocks noChangeAspect="1"/>
          </p:cNvPicPr>
          <p:nvPr/>
        </p:nvPicPr>
        <p:blipFill>
          <a:blip r:embed="rId6"/>
          <a:stretch>
            <a:fillRect/>
          </a:stretch>
        </p:blipFill>
        <p:spPr>
          <a:xfrm rot="21600000">
            <a:off x="1115314" y="3544570"/>
            <a:ext cx="3072892" cy="1082547"/>
          </a:xfrm>
          <a:prstGeom prst="rect">
            <a:avLst/>
          </a:prstGeom>
        </p:spPr>
      </p:pic>
      <p:sp>
        <p:nvSpPr>
          <p:cNvPr id="1340" name="textbox 1340"/>
          <p:cNvSpPr/>
          <p:nvPr/>
        </p:nvSpPr>
        <p:spPr>
          <a:xfrm>
            <a:off x="4853749" y="1644205"/>
            <a:ext cx="1917700" cy="1448435"/>
          </a:xfrm>
          <a:prstGeom prst="roundRect">
            <a:avLst>
              <a:gd name="adj" fmla="val 2607"/>
            </a:avLst>
          </a:prstGeom>
          <a:noFill/>
          <a:ln w="28575" cap="flat">
            <a:solidFill>
              <a:srgbClr val="328990"/>
            </a:solidFill>
            <a:prstDash val="solid"/>
            <a:miter lim="0"/>
          </a:ln>
        </p:spPr>
        <p:txBody>
          <a:bodyPr vert="horz" wrap="square" lIns="0" tIns="0" rIns="0" bIns="0"/>
          <a:lstStyle/>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104000"/>
              </a:lnSpc>
            </a:pPr>
            <a:endParaRPr sz="1000" dirty="0">
              <a:latin typeface="Arial" panose="020B0604020202020204"/>
              <a:ea typeface="Arial" panose="020B0604020202020204"/>
              <a:cs typeface="Arial" panose="020B0604020202020204"/>
            </a:endParaRPr>
          </a:p>
          <a:p>
            <a:pPr marL="535940" algn="l" rtl="0" eaLnBrk="0">
              <a:lnSpc>
                <a:spcPct val="94000"/>
              </a:lnSpc>
              <a:spcBef>
                <a:spcPts val="5"/>
              </a:spcBef>
            </a:pPr>
            <a:r>
              <a:rPr sz="1000" kern="0" spc="30" dirty="0">
                <a:solidFill>
                  <a:srgbClr val="2D7689">
                    <a:alpha val="100000"/>
                  </a:srgbClr>
                </a:solidFill>
                <a:latin typeface="HarmonyOS Sans SC" panose="00000500000000000000" charset="-122"/>
                <a:ea typeface="HarmonyOS Sans SC" panose="00000500000000000000" charset="-122"/>
                <a:cs typeface="HarmonyOS Sans SC" panose="00000500000000000000" charset="-122"/>
              </a:rPr>
              <a:t>自定义验证路径</a:t>
            </a:r>
            <a:endParaRPr sz="1000" dirty="0">
              <a:latin typeface="HarmonyOS Sans SC" panose="00000500000000000000" charset="-122"/>
              <a:ea typeface="HarmonyOS Sans SC" panose="00000500000000000000" charset="-122"/>
              <a:cs typeface="HarmonyOS Sans SC" panose="00000500000000000000" charset="-122"/>
            </a:endParaRPr>
          </a:p>
        </p:txBody>
      </p:sp>
      <p:sp>
        <p:nvSpPr>
          <p:cNvPr id="1342" name="textbox 1342"/>
          <p:cNvSpPr/>
          <p:nvPr>
            <p:custDataLst>
              <p:tags r:id="rId7"/>
            </p:custDataLst>
          </p:nvPr>
        </p:nvSpPr>
        <p:spPr>
          <a:xfrm>
            <a:off x="8132419" y="5157673"/>
            <a:ext cx="3401059" cy="751840"/>
          </a:xfrm>
          <a:prstGeom prst="rect">
            <a:avLst/>
          </a:prstGeom>
          <a:noFill/>
          <a:ln w="0" cap="flat">
            <a:noFill/>
            <a:prstDash val="solid"/>
            <a:miter lim="0"/>
          </a:ln>
        </p:spPr>
        <p:txBody>
          <a:bodyPr vert="horz" wrap="square" lIns="0" tIns="0" rIns="0" bIns="0"/>
          <a:lstStyle/>
          <a:p>
            <a:pPr algn="l" rtl="0" eaLnBrk="0">
              <a:lnSpc>
                <a:spcPct val="80000"/>
              </a:lnSpc>
            </a:pPr>
            <a:endParaRPr sz="100" dirty="0">
              <a:latin typeface="Arial" panose="020B0604020202020204"/>
              <a:ea typeface="Arial" panose="020B0604020202020204"/>
              <a:cs typeface="Arial" panose="020B0604020202020204"/>
            </a:endParaRPr>
          </a:p>
          <a:p>
            <a:pPr marL="15240" algn="l" rtl="0" eaLnBrk="0">
              <a:lnSpc>
                <a:spcPct val="89000"/>
              </a:lnSpc>
            </a:pP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用户可根据自身业务需要自定义</a:t>
            </a:r>
            <a:r>
              <a:rPr sz="1200" kern="0" spc="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数据一致性验证报</a:t>
            </a:r>
            <a:endParaRPr sz="1200" dirty="0">
              <a:latin typeface="HarmonyOS Sans SC" panose="00000500000000000000" charset="-122"/>
              <a:ea typeface="HarmonyOS Sans SC" panose="00000500000000000000" charset="-122"/>
              <a:cs typeface="HarmonyOS Sans SC" panose="00000500000000000000" charset="-122"/>
            </a:endParaRPr>
          </a:p>
          <a:p>
            <a:pPr marL="12700" indent="3175" algn="l" rtl="0" eaLnBrk="0">
              <a:lnSpc>
                <a:spcPct val="154000"/>
              </a:lnSpc>
              <a:spcBef>
                <a:spcPts val="5"/>
              </a:spcBef>
            </a:pPr>
            <a:r>
              <a:rPr sz="1200" kern="0" spc="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告内容</a:t>
            </a:r>
            <a:r>
              <a:rPr sz="1200" kern="0" spc="-15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，通过拖拽字段方式最大化</a:t>
            </a: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自由度支持多种应用场景需求。</a:t>
            </a:r>
            <a:endParaRPr sz="1200" dirty="0">
              <a:latin typeface="HarmonyOS Sans SC" panose="00000500000000000000" charset="-122"/>
              <a:ea typeface="HarmonyOS Sans SC" panose="00000500000000000000" charset="-122"/>
              <a:cs typeface="HarmonyOS Sans SC" panose="00000500000000000000" charset="-122"/>
            </a:endParaRPr>
          </a:p>
        </p:txBody>
      </p:sp>
      <p:sp>
        <p:nvSpPr>
          <p:cNvPr id="1344" name="textbox 1344"/>
          <p:cNvSpPr/>
          <p:nvPr/>
        </p:nvSpPr>
        <p:spPr>
          <a:xfrm>
            <a:off x="1112139" y="2343531"/>
            <a:ext cx="3079750" cy="735965"/>
          </a:xfrm>
          <a:prstGeom prst="roundRect">
            <a:avLst>
              <a:gd name="adj" fmla="val 3465"/>
            </a:avLst>
          </a:prstGeom>
          <a:noFill/>
          <a:ln w="19050" cap="flat">
            <a:solidFill>
              <a:srgbClr val="328990"/>
            </a:solidFill>
            <a:prstDash val="solid"/>
            <a:miter lim="0"/>
          </a:ln>
        </p:spPr>
        <p:txBody>
          <a:bodyPr vert="horz" wrap="square" lIns="0" tIns="0" rIns="0" bIns="0"/>
          <a:lstStyle/>
          <a:p>
            <a:pPr algn="l" rtl="0" eaLnBrk="0">
              <a:lnSpc>
                <a:spcPct val="109000"/>
              </a:lnSpc>
            </a:pPr>
            <a:endParaRPr sz="1000" dirty="0">
              <a:latin typeface="Arial" panose="020B0604020202020204"/>
              <a:ea typeface="Arial" panose="020B0604020202020204"/>
              <a:cs typeface="Arial" panose="020B0604020202020204"/>
            </a:endParaRPr>
          </a:p>
          <a:p>
            <a:pPr algn="l" rtl="0" eaLnBrk="0">
              <a:lnSpc>
                <a:spcPct val="109000"/>
              </a:lnSpc>
            </a:pPr>
            <a:endParaRPr sz="1000" dirty="0">
              <a:latin typeface="Arial" panose="020B0604020202020204"/>
              <a:ea typeface="Arial" panose="020B0604020202020204"/>
              <a:cs typeface="Arial" panose="020B0604020202020204"/>
            </a:endParaRPr>
          </a:p>
          <a:p>
            <a:pPr algn="l" rtl="0" eaLnBrk="0">
              <a:lnSpc>
                <a:spcPct val="109000"/>
              </a:lnSpc>
            </a:pPr>
            <a:endParaRPr sz="1000" dirty="0">
              <a:latin typeface="Arial" panose="020B0604020202020204"/>
              <a:ea typeface="Arial" panose="020B0604020202020204"/>
              <a:cs typeface="Arial" panose="020B0604020202020204"/>
            </a:endParaRPr>
          </a:p>
          <a:p>
            <a:pPr marL="199390" algn="l" rtl="0" eaLnBrk="0">
              <a:lnSpc>
                <a:spcPts val="1100"/>
              </a:lnSpc>
              <a:spcBef>
                <a:spcPts val="0"/>
              </a:spcBef>
            </a:pPr>
            <a:r>
              <a:rPr sz="900" kern="0" spc="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本地存储             </a:t>
            </a:r>
            <a:r>
              <a:rPr sz="900" kern="0" spc="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       </a:t>
            </a:r>
            <a:r>
              <a:rPr sz="1400" kern="0" spc="0" baseline="-100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云存储</a:t>
            </a:r>
            <a:r>
              <a:rPr sz="900" kern="0" spc="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         </a:t>
            </a:r>
            <a:r>
              <a:rPr sz="900" kern="0" spc="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              磁带库</a:t>
            </a:r>
            <a:endParaRPr sz="900" dirty="0">
              <a:latin typeface="HarmonyOS Sans SC" panose="00000500000000000000" charset="-122"/>
              <a:ea typeface="HarmonyOS Sans SC" panose="00000500000000000000" charset="-122"/>
              <a:cs typeface="HarmonyOS Sans SC" panose="00000500000000000000" charset="-122"/>
            </a:endParaRPr>
          </a:p>
        </p:txBody>
      </p:sp>
      <p:sp>
        <p:nvSpPr>
          <p:cNvPr id="1346" name="textbox 1346"/>
          <p:cNvSpPr/>
          <p:nvPr>
            <p:custDataLst>
              <p:tags r:id="rId8"/>
            </p:custDataLst>
          </p:nvPr>
        </p:nvSpPr>
        <p:spPr>
          <a:xfrm>
            <a:off x="8122234" y="3518103"/>
            <a:ext cx="3400425" cy="462280"/>
          </a:xfrm>
          <a:prstGeom prst="rect">
            <a:avLst/>
          </a:prstGeom>
          <a:noFill/>
          <a:ln w="0" cap="flat">
            <a:noFill/>
            <a:prstDash val="solid"/>
            <a:miter lim="0"/>
          </a:ln>
        </p:spPr>
        <p:txBody>
          <a:bodyPr vert="horz" wrap="square" lIns="0" tIns="0" rIns="0" bIns="0"/>
          <a:lstStyle/>
          <a:p>
            <a:pPr algn="l" rtl="0" eaLnBrk="0">
              <a:lnSpc>
                <a:spcPct val="80000"/>
              </a:lnSpc>
            </a:pPr>
            <a:endParaRPr sz="100" dirty="0">
              <a:latin typeface="Arial" panose="020B0604020202020204"/>
              <a:ea typeface="Arial" panose="020B0604020202020204"/>
              <a:cs typeface="Arial" panose="020B0604020202020204"/>
            </a:endParaRPr>
          </a:p>
          <a:p>
            <a:pPr marL="12700" algn="l" rtl="0" eaLnBrk="0">
              <a:lnSpc>
                <a:spcPct val="89000"/>
              </a:lnSpc>
            </a:pPr>
            <a:r>
              <a:rPr sz="1200" kern="0" spc="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采用可靠的比对算法</a:t>
            </a:r>
            <a:r>
              <a:rPr sz="1200" kern="0" spc="-17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，快速实现文件级数据</a:t>
            </a: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一致性</a:t>
            </a:r>
            <a:endParaRPr sz="1200" dirty="0">
              <a:latin typeface="HarmonyOS Sans SC" panose="00000500000000000000" charset="-122"/>
              <a:ea typeface="HarmonyOS Sans SC" panose="00000500000000000000" charset="-122"/>
              <a:cs typeface="HarmonyOS Sans SC" panose="00000500000000000000" charset="-122"/>
            </a:endParaRPr>
          </a:p>
          <a:p>
            <a:pPr marL="18415" algn="l" rtl="0" eaLnBrk="0">
              <a:lnSpc>
                <a:spcPts val="2160"/>
              </a:lnSpc>
            </a:pPr>
            <a:r>
              <a:rPr sz="1200" kern="0" spc="-2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比对</a:t>
            </a:r>
            <a:r>
              <a:rPr sz="1200" kern="0" spc="-18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2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，快速获取比对结</a:t>
            </a:r>
            <a:r>
              <a:rPr sz="1200" kern="0" spc="-3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果。</a:t>
            </a:r>
            <a:endParaRPr sz="1200" dirty="0">
              <a:latin typeface="HarmonyOS Sans SC" panose="00000500000000000000" charset="-122"/>
              <a:ea typeface="HarmonyOS Sans SC" panose="00000500000000000000" charset="-122"/>
              <a:cs typeface="HarmonyOS Sans SC" panose="00000500000000000000" charset="-122"/>
            </a:endParaRPr>
          </a:p>
        </p:txBody>
      </p:sp>
      <p:sp>
        <p:nvSpPr>
          <p:cNvPr id="1348" name="textbox 1348"/>
          <p:cNvSpPr/>
          <p:nvPr>
            <p:custDataLst>
              <p:tags r:id="rId9"/>
            </p:custDataLst>
          </p:nvPr>
        </p:nvSpPr>
        <p:spPr>
          <a:xfrm>
            <a:off x="8133791" y="1928317"/>
            <a:ext cx="3336925" cy="462280"/>
          </a:xfrm>
          <a:prstGeom prst="rect">
            <a:avLst/>
          </a:prstGeom>
          <a:noFill/>
          <a:ln w="0" cap="flat">
            <a:noFill/>
            <a:prstDash val="solid"/>
            <a:miter lim="0"/>
          </a:ln>
        </p:spPr>
        <p:txBody>
          <a:bodyPr vert="horz" wrap="square" lIns="0" tIns="0" rIns="0" bIns="0"/>
          <a:lstStyle/>
          <a:p>
            <a:pPr algn="l" rtl="0" eaLnBrk="0">
              <a:lnSpc>
                <a:spcPct val="80000"/>
              </a:lnSpc>
            </a:pPr>
            <a:endParaRPr sz="100" dirty="0">
              <a:latin typeface="Arial" panose="020B0604020202020204"/>
              <a:ea typeface="Arial" panose="020B0604020202020204"/>
              <a:cs typeface="Arial" panose="020B0604020202020204"/>
            </a:endParaRPr>
          </a:p>
          <a:p>
            <a:pPr marL="13970" algn="l" rtl="0" eaLnBrk="0">
              <a:lnSpc>
                <a:spcPct val="89000"/>
              </a:lnSpc>
            </a:pPr>
            <a:r>
              <a:rPr sz="1200" kern="0" spc="3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支持按实际需求进行文件级细粒度验证</a:t>
            </a:r>
            <a:r>
              <a:rPr sz="1200" kern="0" spc="-12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3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，避</a:t>
            </a:r>
            <a:r>
              <a:rPr sz="1200" kern="0" spc="2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免传</a:t>
            </a:r>
            <a:endParaRPr sz="1200" dirty="0">
              <a:latin typeface="HarmonyOS Sans SC" panose="00000500000000000000" charset="-122"/>
              <a:ea typeface="HarmonyOS Sans SC" panose="00000500000000000000" charset="-122"/>
              <a:cs typeface="HarmonyOS Sans SC" panose="00000500000000000000" charset="-122"/>
            </a:endParaRPr>
          </a:p>
          <a:p>
            <a:pPr marL="12700" algn="l" rtl="0" eaLnBrk="0">
              <a:lnSpc>
                <a:spcPts val="2160"/>
              </a:lnSpc>
            </a:pPr>
            <a:r>
              <a:rPr sz="1200" kern="0" spc="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统方式因大面积恢复带来的存储或等待</a:t>
            </a: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浪费。</a:t>
            </a:r>
            <a:endParaRPr sz="1200" dirty="0">
              <a:latin typeface="HarmonyOS Sans SC" panose="00000500000000000000" charset="-122"/>
              <a:ea typeface="HarmonyOS Sans SC" panose="00000500000000000000" charset="-122"/>
              <a:cs typeface="HarmonyOS Sans SC" panose="00000500000000000000" charset="-122"/>
            </a:endParaRPr>
          </a:p>
        </p:txBody>
      </p:sp>
      <p:pic>
        <p:nvPicPr>
          <p:cNvPr id="1350" name="picture 1350"/>
          <p:cNvPicPr>
            <a:picLocks noChangeAspect="1"/>
          </p:cNvPicPr>
          <p:nvPr/>
        </p:nvPicPr>
        <p:blipFill>
          <a:blip r:embed="rId10"/>
          <a:stretch>
            <a:fillRect/>
          </a:stretch>
        </p:blipFill>
        <p:spPr>
          <a:xfrm rot="21600000">
            <a:off x="1121664" y="5251704"/>
            <a:ext cx="1428859" cy="968771"/>
          </a:xfrm>
          <a:prstGeom prst="rect">
            <a:avLst/>
          </a:prstGeom>
        </p:spPr>
      </p:pic>
      <p:sp>
        <p:nvSpPr>
          <p:cNvPr id="1352" name="textbox 1352"/>
          <p:cNvSpPr/>
          <p:nvPr/>
        </p:nvSpPr>
        <p:spPr>
          <a:xfrm>
            <a:off x="669925" y="505460"/>
            <a:ext cx="4065905" cy="387350"/>
          </a:xfrm>
          <a:prstGeom prst="rect">
            <a:avLst/>
          </a:prstGeom>
          <a:noFill/>
          <a:ln w="0" cap="flat">
            <a:noFill/>
            <a:prstDash val="solid"/>
            <a:miter lim="0"/>
          </a:ln>
        </p:spPr>
        <p:txBody>
          <a:bodyPr vert="horz" wrap="square" lIns="0" tIns="0" rIns="0" bIns="0"/>
          <a:lstStyle/>
          <a:p>
            <a:pPr algn="l" rtl="0" eaLnBrk="0">
              <a:lnSpc>
                <a:spcPct val="154000"/>
              </a:lnSpc>
            </a:pPr>
            <a:endParaRPr sz="100" dirty="0">
              <a:latin typeface="Arial" panose="020B0604020202020204"/>
              <a:ea typeface="Arial" panose="020B0604020202020204"/>
              <a:cs typeface="Arial" panose="020B0604020202020204"/>
            </a:endParaRPr>
          </a:p>
          <a:p>
            <a:pPr marL="70485" algn="l" rtl="0" eaLnBrk="0">
              <a:lnSpc>
                <a:spcPct val="92000"/>
              </a:lnSpc>
              <a:spcBef>
                <a:spcPts val="0"/>
              </a:spcBef>
              <a:tabLst>
                <a:tab pos="266700" algn="l"/>
              </a:tabLst>
            </a:pPr>
            <a:r>
              <a:rPr sz="2500" kern="0" spc="0" dirty="0">
                <a:solidFill>
                  <a:srgbClr val="0D0D0D">
                    <a:alpha val="100000"/>
                  </a:srgbClr>
                </a:solidFill>
                <a:latin typeface="HarmonyOS Sans SC" panose="00000500000000000000" charset="-122"/>
                <a:ea typeface="HarmonyOS Sans SC" panose="00000500000000000000" charset="-122"/>
                <a:cs typeface="HarmonyOS Sans SC" panose="00000500000000000000" charset="-122"/>
              </a:rPr>
              <a:t>	</a:t>
            </a:r>
            <a:r>
              <a:rPr sz="2600" b="1" kern="0" spc="80" dirty="0">
                <a:solidFill>
                  <a:srgbClr val="0D0D0D">
                    <a:alpha val="100000"/>
                  </a:srgbClr>
                </a:solidFill>
                <a:latin typeface="HarmonyOS Sans SC" panose="00000500000000000000" charset="-122"/>
                <a:ea typeface="HarmonyOS Sans SC" panose="00000500000000000000" charset="-122"/>
                <a:cs typeface="HarmonyOS Sans SC" panose="00000500000000000000" charset="-122"/>
              </a:rPr>
              <a:t>文件级数据一致性验证</a:t>
            </a:r>
            <a:endParaRPr sz="2600" b="1" dirty="0">
              <a:latin typeface="HarmonyOS Sans SC" panose="00000500000000000000" charset="-122"/>
              <a:ea typeface="HarmonyOS Sans SC" panose="00000500000000000000" charset="-122"/>
              <a:cs typeface="HarmonyOS Sans SC" panose="00000500000000000000" charset="-122"/>
            </a:endParaRPr>
          </a:p>
        </p:txBody>
      </p:sp>
      <p:pic>
        <p:nvPicPr>
          <p:cNvPr id="1354" name="picture 1354"/>
          <p:cNvPicPr>
            <a:picLocks noChangeAspect="1"/>
          </p:cNvPicPr>
          <p:nvPr/>
        </p:nvPicPr>
        <p:blipFill>
          <a:blip r:embed="rId11"/>
          <a:stretch>
            <a:fillRect/>
          </a:stretch>
        </p:blipFill>
        <p:spPr>
          <a:xfrm rot="21600000">
            <a:off x="682752" y="518160"/>
            <a:ext cx="57912" cy="326135"/>
          </a:xfrm>
          <a:prstGeom prst="rect">
            <a:avLst/>
          </a:prstGeom>
        </p:spPr>
      </p:pic>
      <p:pic>
        <p:nvPicPr>
          <p:cNvPr id="1356" name="picture 1356"/>
          <p:cNvPicPr>
            <a:picLocks noChangeAspect="1"/>
          </p:cNvPicPr>
          <p:nvPr/>
        </p:nvPicPr>
        <p:blipFill>
          <a:blip r:embed="rId12"/>
          <a:stretch>
            <a:fillRect/>
          </a:stretch>
        </p:blipFill>
        <p:spPr>
          <a:xfrm rot="21600000">
            <a:off x="5111496" y="3913632"/>
            <a:ext cx="1386840" cy="740663"/>
          </a:xfrm>
          <a:prstGeom prst="rect">
            <a:avLst/>
          </a:prstGeom>
        </p:spPr>
      </p:pic>
      <p:pic>
        <p:nvPicPr>
          <p:cNvPr id="1358" name="picture 1358"/>
          <p:cNvPicPr>
            <a:picLocks noChangeAspect="1"/>
          </p:cNvPicPr>
          <p:nvPr/>
        </p:nvPicPr>
        <p:blipFill>
          <a:blip r:embed="rId12"/>
          <a:stretch>
            <a:fillRect/>
          </a:stretch>
        </p:blipFill>
        <p:spPr>
          <a:xfrm rot="21600000">
            <a:off x="5157216" y="4904232"/>
            <a:ext cx="1386839" cy="740664"/>
          </a:xfrm>
          <a:prstGeom prst="rect">
            <a:avLst/>
          </a:prstGeom>
        </p:spPr>
      </p:pic>
      <p:grpSp>
        <p:nvGrpSpPr>
          <p:cNvPr id="48" name="group 48"/>
          <p:cNvGrpSpPr/>
          <p:nvPr>
            <p:custDataLst>
              <p:tags r:id="rId13"/>
            </p:custDataLst>
          </p:nvPr>
        </p:nvGrpSpPr>
        <p:grpSpPr>
          <a:xfrm rot="21600000">
            <a:off x="7957057" y="1285747"/>
            <a:ext cx="2150110" cy="422275"/>
            <a:chOff x="-92710" y="-12700"/>
            <a:chExt cx="2150110" cy="422275"/>
          </a:xfrm>
        </p:grpSpPr>
        <p:pic>
          <p:nvPicPr>
            <p:cNvPr id="1360" name="picture 1360"/>
            <p:cNvPicPr>
              <a:picLocks noChangeAspect="1"/>
            </p:cNvPicPr>
            <p:nvPr>
              <p:custDataLst>
                <p:tags r:id="rId14"/>
              </p:custDataLst>
            </p:nvPr>
          </p:nvPicPr>
          <p:blipFill>
            <a:blip r:embed="rId15"/>
            <a:stretch>
              <a:fillRect/>
            </a:stretch>
          </p:blipFill>
          <p:spPr>
            <a:xfrm rot="21600000">
              <a:off x="0" y="0"/>
              <a:ext cx="2057400" cy="396240"/>
            </a:xfrm>
            <a:prstGeom prst="rect">
              <a:avLst/>
            </a:prstGeom>
          </p:spPr>
        </p:pic>
        <p:sp>
          <p:nvSpPr>
            <p:cNvPr id="1362" name="textbox 1362"/>
            <p:cNvSpPr/>
            <p:nvPr>
              <p:custDataLst>
                <p:tags r:id="rId16"/>
              </p:custDataLst>
            </p:nvPr>
          </p:nvSpPr>
          <p:spPr>
            <a:xfrm>
              <a:off x="-92710" y="-12700"/>
              <a:ext cx="2082800" cy="422275"/>
            </a:xfrm>
            <a:prstGeom prst="rect">
              <a:avLst/>
            </a:prstGeom>
            <a:noFill/>
            <a:ln w="0" cap="flat">
              <a:noFill/>
              <a:prstDash val="solid"/>
              <a:miter lim="0"/>
            </a:ln>
          </p:spPr>
          <p:txBody>
            <a:bodyPr vert="horz" wrap="square" lIns="0" tIns="0" rIns="0" bIns="0"/>
            <a:lstStyle/>
            <a:p>
              <a:pPr algn="l" rtl="0" eaLnBrk="0">
                <a:lnSpc>
                  <a:spcPct val="104000"/>
                </a:lnSpc>
              </a:pPr>
              <a:endParaRPr sz="900" dirty="0">
                <a:latin typeface="Arial" panose="020B0604020202020204"/>
                <a:ea typeface="Arial" panose="020B0604020202020204"/>
                <a:cs typeface="Arial" panose="020B0604020202020204"/>
              </a:endParaRPr>
            </a:p>
            <a:p>
              <a:pPr marL="438150" algn="l" rtl="0" eaLnBrk="0">
                <a:lnSpc>
                  <a:spcPct val="89000"/>
                </a:lnSpc>
                <a:spcBef>
                  <a:spcPts val="5"/>
                </a:spcBef>
              </a:pPr>
              <a:r>
                <a:rPr sz="14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文件级细粒度验证</a:t>
              </a:r>
              <a:endParaRPr sz="1400" dirty="0">
                <a:latin typeface="HarmonyOS Sans SC" panose="00000500000000000000" charset="-122"/>
                <a:ea typeface="HarmonyOS Sans SC" panose="00000500000000000000" charset="-122"/>
                <a:cs typeface="HarmonyOS Sans SC" panose="00000500000000000000" charset="-122"/>
              </a:endParaRPr>
            </a:p>
          </p:txBody>
        </p:sp>
      </p:grpSp>
      <p:grpSp>
        <p:nvGrpSpPr>
          <p:cNvPr id="50" name="group 50"/>
          <p:cNvGrpSpPr/>
          <p:nvPr>
            <p:custDataLst>
              <p:tags r:id="rId17"/>
            </p:custDataLst>
          </p:nvPr>
        </p:nvGrpSpPr>
        <p:grpSpPr>
          <a:xfrm rot="21600000">
            <a:off x="8003540" y="2864739"/>
            <a:ext cx="2161540" cy="421640"/>
            <a:chOff x="-104140" y="-24765"/>
            <a:chExt cx="2161540" cy="421640"/>
          </a:xfrm>
        </p:grpSpPr>
        <p:pic>
          <p:nvPicPr>
            <p:cNvPr id="1364" name="picture 1364"/>
            <p:cNvPicPr>
              <a:picLocks noChangeAspect="1"/>
            </p:cNvPicPr>
            <p:nvPr>
              <p:custDataLst>
                <p:tags r:id="rId18"/>
              </p:custDataLst>
            </p:nvPr>
          </p:nvPicPr>
          <p:blipFill>
            <a:blip r:embed="rId19"/>
            <a:stretch>
              <a:fillRect/>
            </a:stretch>
          </p:blipFill>
          <p:spPr>
            <a:xfrm rot="21600000">
              <a:off x="0" y="0"/>
              <a:ext cx="2057400" cy="396239"/>
            </a:xfrm>
            <a:prstGeom prst="rect">
              <a:avLst/>
            </a:prstGeom>
          </p:spPr>
        </p:pic>
        <p:sp>
          <p:nvSpPr>
            <p:cNvPr id="1366" name="textbox 1366"/>
            <p:cNvSpPr/>
            <p:nvPr>
              <p:custDataLst>
                <p:tags r:id="rId20"/>
              </p:custDataLst>
            </p:nvPr>
          </p:nvSpPr>
          <p:spPr>
            <a:xfrm>
              <a:off x="-104140" y="-24765"/>
              <a:ext cx="2082800" cy="421640"/>
            </a:xfrm>
            <a:prstGeom prst="rect">
              <a:avLst/>
            </a:prstGeom>
            <a:noFill/>
            <a:ln w="0" cap="flat">
              <a:noFill/>
              <a:prstDash val="solid"/>
              <a:miter lim="0"/>
            </a:ln>
          </p:spPr>
          <p:txBody>
            <a:bodyPr vert="horz" wrap="square" lIns="0" tIns="0" rIns="0" bIns="0"/>
            <a:lstStyle/>
            <a:p>
              <a:pPr algn="l" rtl="0" eaLnBrk="0">
                <a:lnSpc>
                  <a:spcPct val="103000"/>
                </a:lnSpc>
              </a:pPr>
              <a:endParaRPr sz="900" dirty="0">
                <a:latin typeface="Arial" panose="020B0604020202020204"/>
                <a:ea typeface="Arial" panose="020B0604020202020204"/>
                <a:cs typeface="Arial" panose="020B0604020202020204"/>
              </a:endParaRPr>
            </a:p>
            <a:p>
              <a:pPr marL="511810" algn="l" rtl="0" eaLnBrk="0">
                <a:lnSpc>
                  <a:spcPct val="89000"/>
                </a:lnSpc>
                <a:spcBef>
                  <a:spcPts val="5"/>
                </a:spcBef>
              </a:pPr>
              <a:r>
                <a:rPr sz="14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可靠的验证算法</a:t>
              </a:r>
              <a:endParaRPr sz="1400" dirty="0">
                <a:latin typeface="HarmonyOS Sans SC" panose="00000500000000000000" charset="-122"/>
                <a:ea typeface="HarmonyOS Sans SC" panose="00000500000000000000" charset="-122"/>
                <a:cs typeface="HarmonyOS Sans SC" panose="00000500000000000000" charset="-122"/>
              </a:endParaRPr>
            </a:p>
          </p:txBody>
        </p:sp>
      </p:grpSp>
      <p:grpSp>
        <p:nvGrpSpPr>
          <p:cNvPr id="52" name="group 52"/>
          <p:cNvGrpSpPr/>
          <p:nvPr>
            <p:custDataLst>
              <p:tags r:id="rId21"/>
            </p:custDataLst>
          </p:nvPr>
        </p:nvGrpSpPr>
        <p:grpSpPr>
          <a:xfrm rot="21600000">
            <a:off x="8050022" y="4525645"/>
            <a:ext cx="2124202" cy="422275"/>
            <a:chOff x="-69850" y="-12700"/>
            <a:chExt cx="2124202" cy="422275"/>
          </a:xfrm>
        </p:grpSpPr>
        <p:pic>
          <p:nvPicPr>
            <p:cNvPr id="1368" name="picture 1368"/>
            <p:cNvPicPr>
              <a:picLocks noChangeAspect="1"/>
            </p:cNvPicPr>
            <p:nvPr>
              <p:custDataLst>
                <p:tags r:id="rId22"/>
              </p:custDataLst>
            </p:nvPr>
          </p:nvPicPr>
          <p:blipFill>
            <a:blip r:embed="rId23"/>
            <a:stretch>
              <a:fillRect/>
            </a:stretch>
          </p:blipFill>
          <p:spPr>
            <a:xfrm rot="21600000">
              <a:off x="0" y="0"/>
              <a:ext cx="2054352" cy="396240"/>
            </a:xfrm>
            <a:prstGeom prst="rect">
              <a:avLst/>
            </a:prstGeom>
          </p:spPr>
        </p:pic>
        <p:sp>
          <p:nvSpPr>
            <p:cNvPr id="1370" name="textbox 1370"/>
            <p:cNvSpPr/>
            <p:nvPr>
              <p:custDataLst>
                <p:tags r:id="rId24"/>
              </p:custDataLst>
            </p:nvPr>
          </p:nvSpPr>
          <p:spPr>
            <a:xfrm>
              <a:off x="-69850" y="-12700"/>
              <a:ext cx="2080260" cy="422275"/>
            </a:xfrm>
            <a:prstGeom prst="rect">
              <a:avLst/>
            </a:prstGeom>
            <a:noFill/>
            <a:ln w="0" cap="flat">
              <a:noFill/>
              <a:prstDash val="solid"/>
              <a:miter lim="0"/>
            </a:ln>
          </p:spPr>
          <p:txBody>
            <a:bodyPr vert="horz" wrap="square" lIns="0" tIns="0" rIns="0" bIns="0"/>
            <a:lstStyle/>
            <a:p>
              <a:pPr algn="l" rtl="0" eaLnBrk="0">
                <a:lnSpc>
                  <a:spcPct val="105000"/>
                </a:lnSpc>
              </a:pPr>
              <a:endParaRPr sz="900" dirty="0">
                <a:latin typeface="Arial" panose="020B0604020202020204"/>
                <a:ea typeface="Arial" panose="020B0604020202020204"/>
                <a:cs typeface="Arial" panose="020B0604020202020204"/>
              </a:endParaRPr>
            </a:p>
            <a:p>
              <a:pPr marL="282575" algn="l" rtl="0" eaLnBrk="0">
                <a:lnSpc>
                  <a:spcPct val="89000"/>
                </a:lnSpc>
                <a:spcBef>
                  <a:spcPts val="5"/>
                </a:spcBef>
              </a:pPr>
              <a:r>
                <a:rPr sz="14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字段级自定义验证报告</a:t>
              </a:r>
              <a:endParaRPr sz="1400" dirty="0">
                <a:latin typeface="HarmonyOS Sans SC" panose="00000500000000000000" charset="-122"/>
                <a:ea typeface="HarmonyOS Sans SC" panose="00000500000000000000" charset="-122"/>
                <a:cs typeface="HarmonyOS Sans SC" panose="00000500000000000000" charset="-122"/>
              </a:endParaRPr>
            </a:p>
          </p:txBody>
        </p:sp>
      </p:grpSp>
      <p:pic>
        <p:nvPicPr>
          <p:cNvPr id="1372" name="picture 1372"/>
          <p:cNvPicPr>
            <a:picLocks noChangeAspect="1"/>
          </p:cNvPicPr>
          <p:nvPr/>
        </p:nvPicPr>
        <p:blipFill>
          <a:blip r:embed="rId25"/>
          <a:stretch>
            <a:fillRect/>
          </a:stretch>
        </p:blipFill>
        <p:spPr>
          <a:xfrm rot="21600000">
            <a:off x="5212080" y="1898903"/>
            <a:ext cx="1280160" cy="633984"/>
          </a:xfrm>
          <a:prstGeom prst="rect">
            <a:avLst/>
          </a:prstGeom>
        </p:spPr>
      </p:pic>
      <p:pic>
        <p:nvPicPr>
          <p:cNvPr id="1374" name="picture 1374"/>
          <p:cNvPicPr>
            <a:picLocks noChangeAspect="1"/>
          </p:cNvPicPr>
          <p:nvPr/>
        </p:nvPicPr>
        <p:blipFill>
          <a:blip r:embed="rId26"/>
          <a:stretch>
            <a:fillRect/>
          </a:stretch>
        </p:blipFill>
        <p:spPr>
          <a:xfrm rot="21600000">
            <a:off x="10061448" y="414527"/>
            <a:ext cx="1493519" cy="283464"/>
          </a:xfrm>
          <a:prstGeom prst="rect">
            <a:avLst/>
          </a:prstGeom>
        </p:spPr>
      </p:pic>
      <p:pic>
        <p:nvPicPr>
          <p:cNvPr id="1376" name="picture 1376"/>
          <p:cNvPicPr>
            <a:picLocks noChangeAspect="1"/>
          </p:cNvPicPr>
          <p:nvPr/>
        </p:nvPicPr>
        <p:blipFill>
          <a:blip r:embed="rId27"/>
          <a:stretch>
            <a:fillRect/>
          </a:stretch>
        </p:blipFill>
        <p:spPr>
          <a:xfrm rot="21600000">
            <a:off x="2326060" y="1257631"/>
            <a:ext cx="649082" cy="570040"/>
          </a:xfrm>
          <a:prstGeom prst="rect">
            <a:avLst/>
          </a:prstGeom>
        </p:spPr>
      </p:pic>
      <p:pic>
        <p:nvPicPr>
          <p:cNvPr id="1378" name="picture 1378"/>
          <p:cNvPicPr>
            <a:picLocks noChangeAspect="1"/>
          </p:cNvPicPr>
          <p:nvPr/>
        </p:nvPicPr>
        <p:blipFill>
          <a:blip r:embed="rId28"/>
          <a:stretch>
            <a:fillRect/>
          </a:stretch>
        </p:blipFill>
        <p:spPr>
          <a:xfrm rot="21600000">
            <a:off x="1125148" y="1254583"/>
            <a:ext cx="649082" cy="570040"/>
          </a:xfrm>
          <a:prstGeom prst="rect">
            <a:avLst/>
          </a:prstGeom>
        </p:spPr>
      </p:pic>
      <p:pic>
        <p:nvPicPr>
          <p:cNvPr id="1380" name="picture 1380"/>
          <p:cNvPicPr>
            <a:picLocks noChangeAspect="1"/>
          </p:cNvPicPr>
          <p:nvPr/>
        </p:nvPicPr>
        <p:blipFill>
          <a:blip r:embed="rId29"/>
          <a:stretch>
            <a:fillRect/>
          </a:stretch>
        </p:blipFill>
        <p:spPr>
          <a:xfrm rot="21600000">
            <a:off x="3530020" y="1254583"/>
            <a:ext cx="649082" cy="570040"/>
          </a:xfrm>
          <a:prstGeom prst="rect">
            <a:avLst/>
          </a:prstGeom>
        </p:spPr>
      </p:pic>
      <p:pic>
        <p:nvPicPr>
          <p:cNvPr id="1382" name="picture 1382"/>
          <p:cNvPicPr>
            <a:picLocks noChangeAspect="1"/>
          </p:cNvPicPr>
          <p:nvPr/>
        </p:nvPicPr>
        <p:blipFill>
          <a:blip r:embed="rId30"/>
          <a:stretch>
            <a:fillRect/>
          </a:stretch>
        </p:blipFill>
        <p:spPr>
          <a:xfrm rot="21600000">
            <a:off x="5055994" y="1763663"/>
            <a:ext cx="359562" cy="360577"/>
          </a:xfrm>
          <a:prstGeom prst="rect">
            <a:avLst/>
          </a:prstGeom>
        </p:spPr>
      </p:pic>
      <p:pic>
        <p:nvPicPr>
          <p:cNvPr id="1384" name="picture 1384"/>
          <p:cNvPicPr>
            <a:picLocks noChangeAspect="1"/>
          </p:cNvPicPr>
          <p:nvPr/>
        </p:nvPicPr>
        <p:blipFill>
          <a:blip r:embed="rId31"/>
          <a:stretch>
            <a:fillRect/>
          </a:stretch>
        </p:blipFill>
        <p:spPr>
          <a:xfrm rot="21600000">
            <a:off x="2679192" y="5663184"/>
            <a:ext cx="655320" cy="155447"/>
          </a:xfrm>
          <a:prstGeom prst="rect">
            <a:avLst/>
          </a:prstGeom>
        </p:spPr>
      </p:pic>
      <p:pic>
        <p:nvPicPr>
          <p:cNvPr id="1386" name="picture 1386"/>
          <p:cNvPicPr>
            <a:picLocks noChangeAspect="1"/>
          </p:cNvPicPr>
          <p:nvPr/>
        </p:nvPicPr>
        <p:blipFill>
          <a:blip r:embed="rId32"/>
          <a:stretch>
            <a:fillRect/>
          </a:stretch>
        </p:blipFill>
        <p:spPr>
          <a:xfrm rot="21600000">
            <a:off x="5733288" y="3087624"/>
            <a:ext cx="198120" cy="417575"/>
          </a:xfrm>
          <a:prstGeom prst="rect">
            <a:avLst/>
          </a:prstGeom>
        </p:spPr>
      </p:pic>
      <p:pic>
        <p:nvPicPr>
          <p:cNvPr id="1388" name="picture 1388"/>
          <p:cNvPicPr>
            <a:picLocks noChangeAspect="1"/>
          </p:cNvPicPr>
          <p:nvPr/>
        </p:nvPicPr>
        <p:blipFill>
          <a:blip r:embed="rId33"/>
          <a:stretch>
            <a:fillRect/>
          </a:stretch>
        </p:blipFill>
        <p:spPr>
          <a:xfrm rot="21600000">
            <a:off x="2554224" y="3087624"/>
            <a:ext cx="198119" cy="417575"/>
          </a:xfrm>
          <a:prstGeom prst="rect">
            <a:avLst/>
          </a:prstGeom>
        </p:spPr>
      </p:pic>
      <p:pic>
        <p:nvPicPr>
          <p:cNvPr id="1390" name="picture 1390"/>
          <p:cNvPicPr>
            <a:picLocks noChangeAspect="1"/>
          </p:cNvPicPr>
          <p:nvPr/>
        </p:nvPicPr>
        <p:blipFill>
          <a:blip r:embed="rId34"/>
          <a:stretch>
            <a:fillRect/>
          </a:stretch>
        </p:blipFill>
        <p:spPr>
          <a:xfrm rot="21600000">
            <a:off x="2512416" y="2474893"/>
            <a:ext cx="243599" cy="305763"/>
          </a:xfrm>
          <a:prstGeom prst="rect">
            <a:avLst/>
          </a:prstGeom>
        </p:spPr>
      </p:pic>
      <p:pic>
        <p:nvPicPr>
          <p:cNvPr id="1392" name="picture 1392"/>
          <p:cNvPicPr>
            <a:picLocks noChangeAspect="1"/>
          </p:cNvPicPr>
          <p:nvPr/>
        </p:nvPicPr>
        <p:blipFill>
          <a:blip r:embed="rId35"/>
          <a:stretch>
            <a:fillRect/>
          </a:stretch>
        </p:blipFill>
        <p:spPr>
          <a:xfrm rot="21600000">
            <a:off x="3621258" y="2468880"/>
            <a:ext cx="270803" cy="268223"/>
          </a:xfrm>
          <a:prstGeom prst="rect">
            <a:avLst/>
          </a:prstGeom>
        </p:spPr>
      </p:pic>
      <p:pic>
        <p:nvPicPr>
          <p:cNvPr id="1394" name="picture 1394"/>
          <p:cNvPicPr>
            <a:picLocks noChangeAspect="1"/>
          </p:cNvPicPr>
          <p:nvPr/>
        </p:nvPicPr>
        <p:blipFill>
          <a:blip r:embed="rId36"/>
          <a:stretch>
            <a:fillRect/>
          </a:stretch>
        </p:blipFill>
        <p:spPr>
          <a:xfrm rot="21600000">
            <a:off x="4279392" y="2054351"/>
            <a:ext cx="435864" cy="155448"/>
          </a:xfrm>
          <a:prstGeom prst="rect">
            <a:avLst/>
          </a:prstGeom>
        </p:spPr>
      </p:pic>
      <p:pic>
        <p:nvPicPr>
          <p:cNvPr id="1396" name="picture 1396"/>
          <p:cNvPicPr>
            <a:picLocks noChangeAspect="1"/>
          </p:cNvPicPr>
          <p:nvPr/>
        </p:nvPicPr>
        <p:blipFill>
          <a:blip r:embed="rId37"/>
          <a:stretch>
            <a:fillRect/>
          </a:stretch>
        </p:blipFill>
        <p:spPr>
          <a:xfrm rot="21600000">
            <a:off x="4300728" y="5672328"/>
            <a:ext cx="435863" cy="155448"/>
          </a:xfrm>
          <a:prstGeom prst="rect">
            <a:avLst/>
          </a:prstGeom>
        </p:spPr>
      </p:pic>
      <p:pic>
        <p:nvPicPr>
          <p:cNvPr id="1398" name="picture 1398"/>
          <p:cNvPicPr>
            <a:picLocks noChangeAspect="1"/>
          </p:cNvPicPr>
          <p:nvPr/>
        </p:nvPicPr>
        <p:blipFill>
          <a:blip r:embed="rId38"/>
          <a:stretch>
            <a:fillRect/>
          </a:stretch>
        </p:blipFill>
        <p:spPr>
          <a:xfrm rot="21600000">
            <a:off x="1418309" y="2489517"/>
            <a:ext cx="200941" cy="244824"/>
          </a:xfrm>
          <a:prstGeom prst="rect">
            <a:avLst/>
          </a:prstGeom>
        </p:spPr>
      </p:pic>
      <p:sp>
        <p:nvSpPr>
          <p:cNvPr id="1400" name="textbox 1400"/>
          <p:cNvSpPr/>
          <p:nvPr/>
        </p:nvSpPr>
        <p:spPr>
          <a:xfrm>
            <a:off x="5306756" y="3224665"/>
            <a:ext cx="258445" cy="134620"/>
          </a:xfrm>
          <a:prstGeom prst="rect">
            <a:avLst/>
          </a:prstGeom>
          <a:noFill/>
          <a:ln w="0" cap="flat">
            <a:noFill/>
            <a:prstDash val="solid"/>
            <a:miter lim="0"/>
          </a:ln>
        </p:spPr>
        <p:txBody>
          <a:bodyPr vert="horz" wrap="square" lIns="0" tIns="0" rIns="0" bIns="0"/>
          <a:lstStyle/>
          <a:p>
            <a:pPr algn="l" rtl="0" eaLnBrk="0">
              <a:lnSpc>
                <a:spcPct val="85000"/>
              </a:lnSpc>
            </a:pPr>
            <a:endParaRPr sz="100" dirty="0">
              <a:latin typeface="Arial" panose="020B0604020202020204"/>
              <a:ea typeface="Arial" panose="020B0604020202020204"/>
              <a:cs typeface="Arial" panose="020B0604020202020204"/>
            </a:endParaRPr>
          </a:p>
          <a:p>
            <a:pPr marL="12700" algn="l" rtl="0" eaLnBrk="0">
              <a:lnSpc>
                <a:spcPct val="79000"/>
              </a:lnSpc>
            </a:pPr>
            <a:r>
              <a:rPr sz="900" kern="0" spc="-30" dirty="0">
                <a:solidFill>
                  <a:srgbClr val="328990">
                    <a:alpha val="100000"/>
                  </a:srgbClr>
                </a:solidFill>
                <a:latin typeface="Arial" panose="020B0604020202020204"/>
                <a:ea typeface="Arial" panose="020B0604020202020204"/>
                <a:cs typeface="Arial" panose="020B0604020202020204"/>
              </a:rPr>
              <a:t>MD5</a:t>
            </a:r>
            <a:endParaRPr sz="900" dirty="0">
              <a:latin typeface="Arial" panose="020B0604020202020204"/>
              <a:ea typeface="Arial" panose="020B0604020202020204"/>
              <a:cs typeface="Arial" panose="020B0604020202020204"/>
            </a:endParaRPr>
          </a:p>
        </p:txBody>
      </p:sp>
      <p:pic>
        <p:nvPicPr>
          <p:cNvPr id="1402" name="picture 1402"/>
          <p:cNvPicPr>
            <a:picLocks noChangeAspect="1"/>
          </p:cNvPicPr>
          <p:nvPr/>
        </p:nvPicPr>
        <p:blipFill>
          <a:blip r:embed="rId39"/>
          <a:stretch>
            <a:fillRect/>
          </a:stretch>
        </p:blipFill>
        <p:spPr>
          <a:xfrm rot="21600000">
            <a:off x="2504856" y="2449867"/>
            <a:ext cx="258716" cy="12184"/>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4" name="rect 1404"/>
          <p:cNvSpPr/>
          <p:nvPr/>
        </p:nvSpPr>
        <p:spPr>
          <a:xfrm>
            <a:off x="0" y="0"/>
            <a:ext cx="12192000" cy="6854951"/>
          </a:xfrm>
          <a:prstGeom prst="rect">
            <a:avLst/>
          </a:prstGeom>
          <a:solidFill>
            <a:srgbClr val="F6FBFF">
              <a:alpha val="29803"/>
            </a:srgbClr>
          </a:solidFill>
          <a:ln w="0" cap="flat">
            <a:noFill/>
            <a:prstDash val="solid"/>
            <a:miter lim="0"/>
          </a:ln>
        </p:spPr>
        <p:txBody>
          <a:bodyPr rtlCol="0"/>
          <a:lstStyle/>
          <a:p>
            <a:pPr algn="ctr"/>
            <a:endParaRPr lang="zh-CN" altLang="en-US"/>
          </a:p>
        </p:txBody>
      </p:sp>
      <p:pic>
        <p:nvPicPr>
          <p:cNvPr id="1406" name="picture 1406"/>
          <p:cNvPicPr>
            <a:picLocks noChangeAspect="1"/>
          </p:cNvPicPr>
          <p:nvPr/>
        </p:nvPicPr>
        <p:blipFill>
          <a:blip r:embed="rId1"/>
          <a:stretch>
            <a:fillRect/>
          </a:stretch>
        </p:blipFill>
        <p:spPr>
          <a:xfrm rot="21600000">
            <a:off x="588010" y="1575562"/>
            <a:ext cx="7644638" cy="4047998"/>
          </a:xfrm>
          <a:prstGeom prst="rect">
            <a:avLst/>
          </a:prstGeom>
        </p:spPr>
      </p:pic>
      <p:sp>
        <p:nvSpPr>
          <p:cNvPr id="1408" name="textbox 1408"/>
          <p:cNvSpPr/>
          <p:nvPr/>
        </p:nvSpPr>
        <p:spPr>
          <a:xfrm>
            <a:off x="4127466" y="1804093"/>
            <a:ext cx="3564890" cy="2281555"/>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ct val="90000"/>
              </a:lnSpc>
            </a:pPr>
            <a:r>
              <a:rPr sz="900" kern="0" spc="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备份</a:t>
            </a:r>
            <a:endParaRPr sz="900" dirty="0">
              <a:latin typeface="HarmonyOS Sans SC" panose="00000500000000000000" charset="-122"/>
              <a:ea typeface="HarmonyOS Sans SC" panose="00000500000000000000" charset="-122"/>
              <a:cs typeface="HarmonyOS Sans SC" panose="00000500000000000000" charset="-122"/>
            </a:endParaRPr>
          </a:p>
          <a:p>
            <a:pPr algn="l" rtl="0" eaLnBrk="0">
              <a:lnSpc>
                <a:spcPct val="147000"/>
              </a:lnSpc>
            </a:pPr>
            <a:endParaRPr sz="1000" dirty="0">
              <a:latin typeface="Arial" panose="020B0604020202020204"/>
              <a:ea typeface="Arial" panose="020B0604020202020204"/>
              <a:cs typeface="Arial" panose="020B0604020202020204"/>
            </a:endParaRPr>
          </a:p>
          <a:p>
            <a:pPr algn="l" rtl="0" eaLnBrk="0">
              <a:lnSpc>
                <a:spcPct val="148000"/>
              </a:lnSpc>
            </a:pPr>
            <a:endParaRPr sz="1000" dirty="0">
              <a:latin typeface="Arial" panose="020B0604020202020204"/>
              <a:ea typeface="Arial" panose="020B0604020202020204"/>
              <a:cs typeface="Arial" panose="020B0604020202020204"/>
            </a:endParaRPr>
          </a:p>
          <a:p>
            <a:pPr marL="1946910" algn="l" rtl="0" eaLnBrk="0">
              <a:lnSpc>
                <a:spcPts val="810"/>
              </a:lnSpc>
              <a:spcBef>
                <a:spcPts val="185"/>
              </a:spcBef>
            </a:pPr>
            <a:r>
              <a:rPr sz="600" kern="0" spc="6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恢复</a:t>
            </a:r>
            <a:r>
              <a:rPr sz="600" kern="0" spc="60" dirty="0">
                <a:solidFill>
                  <a:srgbClr val="328990">
                    <a:alpha val="100000"/>
                  </a:srgbClr>
                </a:solidFill>
                <a:latin typeface="Arial" panose="020B0604020202020204"/>
                <a:ea typeface="Arial" panose="020B0604020202020204"/>
                <a:cs typeface="Arial" panose="020B0604020202020204"/>
              </a:rPr>
              <a:t>/</a:t>
            </a:r>
            <a:r>
              <a:rPr sz="600" kern="0" spc="6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验证任务</a:t>
            </a:r>
            <a:r>
              <a:rPr sz="600" kern="0" spc="60" dirty="0">
                <a:solidFill>
                  <a:srgbClr val="328990">
                    <a:alpha val="100000"/>
                  </a:srgbClr>
                </a:solidFill>
                <a:latin typeface="Arial" panose="020B0604020202020204"/>
                <a:ea typeface="Arial" panose="020B0604020202020204"/>
                <a:cs typeface="Arial" panose="020B0604020202020204"/>
              </a:rPr>
              <a:t>C        </a:t>
            </a:r>
            <a:r>
              <a:rPr sz="600" kern="0" spc="50" dirty="0">
                <a:solidFill>
                  <a:srgbClr val="328990">
                    <a:alpha val="100000"/>
                  </a:srgbClr>
                </a:solidFill>
                <a:latin typeface="Arial" panose="020B0604020202020204"/>
                <a:ea typeface="Arial" panose="020B0604020202020204"/>
                <a:cs typeface="Arial" panose="020B0604020202020204"/>
              </a:rPr>
              <a:t>       </a:t>
            </a:r>
            <a:r>
              <a:rPr sz="600" kern="0" spc="5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恢复</a:t>
            </a:r>
            <a:r>
              <a:rPr sz="600" kern="0" spc="50" dirty="0">
                <a:solidFill>
                  <a:srgbClr val="328990">
                    <a:alpha val="100000"/>
                  </a:srgbClr>
                </a:solidFill>
                <a:latin typeface="Arial" panose="020B0604020202020204"/>
                <a:ea typeface="Arial" panose="020B0604020202020204"/>
                <a:cs typeface="Arial" panose="020B0604020202020204"/>
              </a:rPr>
              <a:t>/</a:t>
            </a:r>
            <a:r>
              <a:rPr sz="600" kern="0" spc="5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验证任务</a:t>
            </a:r>
            <a:r>
              <a:rPr sz="600" kern="0" spc="50" dirty="0">
                <a:solidFill>
                  <a:srgbClr val="328990">
                    <a:alpha val="100000"/>
                  </a:srgbClr>
                </a:solidFill>
                <a:latin typeface="Arial" panose="020B0604020202020204"/>
                <a:ea typeface="Arial" panose="020B0604020202020204"/>
                <a:cs typeface="Arial" panose="020B0604020202020204"/>
              </a:rPr>
              <a:t>D</a:t>
            </a:r>
            <a:endParaRPr sz="600" dirty="0">
              <a:latin typeface="Arial" panose="020B0604020202020204"/>
              <a:ea typeface="Arial" panose="020B0604020202020204"/>
              <a:cs typeface="Arial" panose="020B0604020202020204"/>
            </a:endParaRPr>
          </a:p>
          <a:p>
            <a:pPr algn="l" rtl="0" eaLnBrk="0">
              <a:lnSpc>
                <a:spcPct val="192000"/>
              </a:lnSpc>
            </a:pPr>
            <a:endParaRPr sz="1000" dirty="0">
              <a:latin typeface="Arial" panose="020B0604020202020204"/>
              <a:ea typeface="Arial" panose="020B0604020202020204"/>
              <a:cs typeface="Arial" panose="020B0604020202020204"/>
            </a:endParaRPr>
          </a:p>
          <a:p>
            <a:pPr marL="2559685" algn="l" rtl="0" eaLnBrk="0">
              <a:lnSpc>
                <a:spcPts val="920"/>
              </a:lnSpc>
              <a:spcBef>
                <a:spcPts val="220"/>
              </a:spcBef>
            </a:pPr>
            <a:r>
              <a:rPr sz="700" kern="0" spc="8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条件执行</a:t>
            </a:r>
            <a:endParaRPr sz="700" dirty="0">
              <a:latin typeface="HarmonyOS Sans SC" panose="00000500000000000000" charset="-122"/>
              <a:ea typeface="HarmonyOS Sans SC" panose="00000500000000000000" charset="-122"/>
              <a:cs typeface="HarmonyOS Sans SC" panose="00000500000000000000" charset="-122"/>
            </a:endParaRPr>
          </a:p>
          <a:p>
            <a:pPr algn="l" rtl="0" eaLnBrk="0">
              <a:lnSpc>
                <a:spcPct val="127000"/>
              </a:lnSpc>
            </a:pPr>
            <a:endParaRPr sz="1000" dirty="0">
              <a:latin typeface="Arial" panose="020B0604020202020204"/>
              <a:ea typeface="Arial" panose="020B0604020202020204"/>
              <a:cs typeface="Arial" panose="020B0604020202020204"/>
            </a:endParaRPr>
          </a:p>
          <a:p>
            <a:pPr algn="l" rtl="0" eaLnBrk="0">
              <a:lnSpc>
                <a:spcPct val="127000"/>
              </a:lnSpc>
            </a:pPr>
            <a:endParaRPr sz="1000" dirty="0">
              <a:latin typeface="Arial" panose="020B0604020202020204"/>
              <a:ea typeface="Arial" panose="020B0604020202020204"/>
              <a:cs typeface="Arial" panose="020B0604020202020204"/>
            </a:endParaRPr>
          </a:p>
          <a:p>
            <a:pPr marL="34925" algn="l" rtl="0" eaLnBrk="0">
              <a:lnSpc>
                <a:spcPct val="89000"/>
              </a:lnSpc>
              <a:spcBef>
                <a:spcPts val="365"/>
              </a:spcBef>
            </a:pPr>
            <a:r>
              <a:rPr sz="1200" kern="0" spc="-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云祺容灾备份系统</a:t>
            </a:r>
            <a:endParaRPr sz="1200" dirty="0">
              <a:latin typeface="HarmonyOS Sans SC" panose="00000500000000000000" charset="-122"/>
              <a:ea typeface="HarmonyOS Sans SC" panose="00000500000000000000" charset="-122"/>
              <a:cs typeface="HarmonyOS Sans SC" panose="00000500000000000000" charset="-122"/>
            </a:endParaRPr>
          </a:p>
          <a:p>
            <a:pPr algn="r" rtl="0" eaLnBrk="0">
              <a:lnSpc>
                <a:spcPts val="780"/>
              </a:lnSpc>
              <a:spcBef>
                <a:spcPts val="1035"/>
              </a:spcBef>
            </a:pPr>
            <a:r>
              <a:rPr sz="600" kern="0" spc="8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恢复</a:t>
            </a:r>
            <a:r>
              <a:rPr sz="600" kern="0" spc="80" dirty="0">
                <a:solidFill>
                  <a:srgbClr val="328990">
                    <a:alpha val="100000"/>
                  </a:srgbClr>
                </a:solidFill>
                <a:latin typeface="Arial" panose="020B0604020202020204"/>
                <a:ea typeface="Arial" panose="020B0604020202020204"/>
                <a:cs typeface="Arial" panose="020B0604020202020204"/>
              </a:rPr>
              <a:t>/</a:t>
            </a:r>
            <a:r>
              <a:rPr sz="600" kern="0" spc="8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验证任务</a:t>
            </a:r>
            <a:r>
              <a:rPr sz="600" kern="0" spc="80" dirty="0">
                <a:solidFill>
                  <a:srgbClr val="328990">
                    <a:alpha val="100000"/>
                  </a:srgbClr>
                </a:solidFill>
                <a:latin typeface="Arial" panose="020B0604020202020204"/>
                <a:ea typeface="Arial" panose="020B0604020202020204"/>
                <a:cs typeface="Arial" panose="020B0604020202020204"/>
              </a:rPr>
              <a:t>A</a:t>
            </a:r>
            <a:r>
              <a:rPr sz="600" kern="0" spc="0" dirty="0">
                <a:solidFill>
                  <a:srgbClr val="328990">
                    <a:alpha val="100000"/>
                  </a:srgbClr>
                </a:solidFill>
                <a:latin typeface="Arial" panose="020B0604020202020204"/>
                <a:ea typeface="Arial" panose="020B0604020202020204"/>
                <a:cs typeface="Arial" panose="020B0604020202020204"/>
              </a:rPr>
              <a:t>                  </a:t>
            </a:r>
            <a:r>
              <a:rPr sz="600" kern="0" spc="8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恢复</a:t>
            </a:r>
            <a:r>
              <a:rPr sz="600" kern="0" spc="80" dirty="0">
                <a:solidFill>
                  <a:srgbClr val="328990">
                    <a:alpha val="100000"/>
                  </a:srgbClr>
                </a:solidFill>
                <a:latin typeface="Arial" panose="020B0604020202020204"/>
                <a:ea typeface="Arial" panose="020B0604020202020204"/>
                <a:cs typeface="Arial" panose="020B0604020202020204"/>
              </a:rPr>
              <a:t>/</a:t>
            </a:r>
            <a:r>
              <a:rPr sz="600" kern="0" spc="8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验证任务</a:t>
            </a:r>
            <a:r>
              <a:rPr sz="600" kern="0" spc="80" dirty="0">
                <a:solidFill>
                  <a:srgbClr val="328990">
                    <a:alpha val="100000"/>
                  </a:srgbClr>
                </a:solidFill>
                <a:latin typeface="Arial" panose="020B0604020202020204"/>
                <a:ea typeface="Arial" panose="020B0604020202020204"/>
                <a:cs typeface="Arial" panose="020B0604020202020204"/>
              </a:rPr>
              <a:t>B</a:t>
            </a:r>
            <a:endParaRPr sz="600" dirty="0">
              <a:latin typeface="Arial" panose="020B0604020202020204"/>
              <a:ea typeface="Arial" panose="020B0604020202020204"/>
              <a:cs typeface="Arial" panose="020B0604020202020204"/>
            </a:endParaRPr>
          </a:p>
          <a:p>
            <a:pPr algn="l" rtl="0" eaLnBrk="0">
              <a:lnSpc>
                <a:spcPct val="101000"/>
              </a:lnSpc>
            </a:pPr>
            <a:endParaRPr sz="1100" dirty="0">
              <a:latin typeface="Arial" panose="020B0604020202020204"/>
              <a:ea typeface="Arial" panose="020B0604020202020204"/>
              <a:cs typeface="Arial" panose="020B0604020202020204"/>
            </a:endParaRPr>
          </a:p>
          <a:p>
            <a:pPr marL="768350" algn="l" rtl="0" eaLnBrk="0">
              <a:lnSpc>
                <a:spcPct val="90000"/>
              </a:lnSpc>
              <a:spcBef>
                <a:spcPts val="5"/>
              </a:spcBef>
            </a:pPr>
            <a:r>
              <a:rPr sz="900" kern="0" spc="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恢复</a:t>
            </a:r>
            <a:endParaRPr sz="900" dirty="0">
              <a:latin typeface="HarmonyOS Sans SC" panose="00000500000000000000" charset="-122"/>
              <a:ea typeface="HarmonyOS Sans SC" panose="00000500000000000000" charset="-122"/>
              <a:cs typeface="HarmonyOS Sans SC" panose="00000500000000000000" charset="-122"/>
            </a:endParaRPr>
          </a:p>
        </p:txBody>
      </p:sp>
      <p:sp>
        <p:nvSpPr>
          <p:cNvPr id="1410" name="textbox 1410"/>
          <p:cNvSpPr/>
          <p:nvPr/>
        </p:nvSpPr>
        <p:spPr>
          <a:xfrm>
            <a:off x="670052" y="401827"/>
            <a:ext cx="10897870" cy="490855"/>
          </a:xfrm>
          <a:prstGeom prst="rect">
            <a:avLst/>
          </a:prstGeom>
          <a:noFill/>
          <a:ln w="0" cap="flat">
            <a:noFill/>
            <a:prstDash val="solid"/>
            <a:miter lim="0"/>
          </a:ln>
        </p:spPr>
        <p:txBody>
          <a:bodyPr vert="horz" wrap="square" lIns="0" tIns="0" rIns="0" bIns="0"/>
          <a:lstStyle/>
          <a:p>
            <a:pPr algn="l" rtl="0" eaLnBrk="0">
              <a:lnSpc>
                <a:spcPct val="104000"/>
              </a:lnSpc>
            </a:pPr>
            <a:endParaRPr sz="800" dirty="0">
              <a:latin typeface="Arial" panose="020B0604020202020204"/>
              <a:ea typeface="Arial" panose="020B0604020202020204"/>
              <a:cs typeface="Arial" panose="020B0604020202020204"/>
            </a:endParaRPr>
          </a:p>
          <a:p>
            <a:pPr marL="70485" algn="l" rtl="0" eaLnBrk="0">
              <a:lnSpc>
                <a:spcPct val="92000"/>
              </a:lnSpc>
              <a:spcBef>
                <a:spcPts val="5"/>
              </a:spcBef>
              <a:tabLst>
                <a:tab pos="260350" algn="l"/>
              </a:tabLst>
            </a:pPr>
            <a:r>
              <a:rPr sz="2500" kern="0" spc="0" dirty="0">
                <a:solidFill>
                  <a:srgbClr val="0D0D0D">
                    <a:alpha val="100000"/>
                  </a:srgbClr>
                </a:solidFill>
                <a:latin typeface="HarmonyOS Sans SC" panose="00000500000000000000" charset="-122"/>
                <a:ea typeface="HarmonyOS Sans SC" panose="00000500000000000000" charset="-122"/>
                <a:cs typeface="HarmonyOS Sans SC" panose="00000500000000000000" charset="-122"/>
              </a:rPr>
              <a:t>	</a:t>
            </a:r>
            <a:r>
              <a:rPr sz="2600" b="1" kern="0" spc="90" dirty="0">
                <a:solidFill>
                  <a:srgbClr val="0D0D0D">
                    <a:alpha val="100000"/>
                  </a:srgbClr>
                </a:solidFill>
                <a:latin typeface="HarmonyOS Sans SC" panose="00000500000000000000" charset="-122"/>
                <a:ea typeface="HarmonyOS Sans SC" panose="00000500000000000000" charset="-122"/>
                <a:cs typeface="HarmonyOS Sans SC" panose="00000500000000000000" charset="-122"/>
              </a:rPr>
              <a:t>应用级验证与应急恢复</a:t>
            </a:r>
            <a:r>
              <a:rPr sz="2500" kern="0" spc="0" dirty="0">
                <a:solidFill>
                  <a:srgbClr val="0D0D0D">
                    <a:alpha val="100000"/>
                  </a:srgbClr>
                </a:solidFill>
                <a:latin typeface="HarmonyOS Sans SC" panose="00000500000000000000" charset="-122"/>
                <a:ea typeface="HarmonyOS Sans SC" panose="00000500000000000000" charset="-122"/>
                <a:cs typeface="HarmonyOS Sans SC" panose="00000500000000000000" charset="-122"/>
              </a:rPr>
              <a:t>                                                              </a:t>
            </a:r>
            <a:r>
              <a:rPr sz="2500" kern="0" spc="-10" dirty="0">
                <a:solidFill>
                  <a:srgbClr val="0D0D0D">
                    <a:alpha val="100000"/>
                  </a:srgbClr>
                </a:solidFill>
                <a:latin typeface="HarmonyOS Sans SC" panose="00000500000000000000" charset="-122"/>
                <a:ea typeface="HarmonyOS Sans SC" panose="00000500000000000000" charset="-122"/>
                <a:cs typeface="HarmonyOS Sans SC" panose="00000500000000000000" charset="-122"/>
              </a:rPr>
              <a:t> </a:t>
            </a:r>
            <a:endParaRPr sz="2500" dirty="0">
              <a:latin typeface="HarmonyOS Sans SC" panose="00000500000000000000" charset="-122"/>
              <a:ea typeface="HarmonyOS Sans SC" panose="00000500000000000000" charset="-122"/>
              <a:cs typeface="HarmonyOS Sans SC" panose="00000500000000000000" charset="-122"/>
            </a:endParaRPr>
          </a:p>
        </p:txBody>
      </p:sp>
      <p:pic>
        <p:nvPicPr>
          <p:cNvPr id="1412" name="picture 1412"/>
          <p:cNvPicPr>
            <a:picLocks noChangeAspect="1"/>
          </p:cNvPicPr>
          <p:nvPr/>
        </p:nvPicPr>
        <p:blipFill>
          <a:blip r:embed="rId2"/>
          <a:stretch>
            <a:fillRect/>
          </a:stretch>
        </p:blipFill>
        <p:spPr>
          <a:xfrm rot="21600000">
            <a:off x="10059694" y="414527"/>
            <a:ext cx="1493519" cy="283464"/>
          </a:xfrm>
          <a:prstGeom prst="rect">
            <a:avLst/>
          </a:prstGeom>
        </p:spPr>
      </p:pic>
      <p:pic>
        <p:nvPicPr>
          <p:cNvPr id="1414" name="picture 1414"/>
          <p:cNvPicPr>
            <a:picLocks noChangeAspect="1"/>
          </p:cNvPicPr>
          <p:nvPr/>
        </p:nvPicPr>
        <p:blipFill>
          <a:blip r:embed="rId3"/>
          <a:stretch>
            <a:fillRect/>
          </a:stretch>
        </p:blipFill>
        <p:spPr>
          <a:xfrm rot="21600000">
            <a:off x="682752" y="518160"/>
            <a:ext cx="57912" cy="326135"/>
          </a:xfrm>
          <a:prstGeom prst="rect">
            <a:avLst/>
          </a:prstGeom>
        </p:spPr>
      </p:pic>
      <p:sp>
        <p:nvSpPr>
          <p:cNvPr id="1416" name="textbox 1416"/>
          <p:cNvSpPr/>
          <p:nvPr/>
        </p:nvSpPr>
        <p:spPr>
          <a:xfrm>
            <a:off x="9146743" y="5258263"/>
            <a:ext cx="2667635" cy="753110"/>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3970" algn="l" rtl="0" eaLnBrk="0">
              <a:lnSpc>
                <a:spcPct val="89000"/>
              </a:lnSpc>
            </a:pP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结合任务编排</a:t>
            </a:r>
            <a:r>
              <a:rPr sz="1200" kern="0" spc="-15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，实现针对不同业务系统</a:t>
            </a:r>
            <a:endParaRPr sz="1200" dirty="0">
              <a:latin typeface="HarmonyOS Sans SC" panose="00000500000000000000" charset="-122"/>
              <a:ea typeface="HarmonyOS Sans SC" panose="00000500000000000000" charset="-122"/>
              <a:cs typeface="HarmonyOS Sans SC" panose="00000500000000000000" charset="-122"/>
            </a:endParaRPr>
          </a:p>
          <a:p>
            <a:pPr marL="13970" indent="-1270" algn="l" rtl="0" eaLnBrk="0">
              <a:lnSpc>
                <a:spcPct val="154000"/>
              </a:lnSpc>
              <a:spcBef>
                <a:spcPts val="10"/>
              </a:spcBef>
            </a:pP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特点执行的多样化恢复方式</a:t>
            </a:r>
            <a:r>
              <a:rPr sz="1200" kern="0" spc="-15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，在意外</a:t>
            </a:r>
            <a:r>
              <a:rPr sz="1200" kern="0" spc="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情</a:t>
            </a: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况下一键执行恢复。</a:t>
            </a:r>
            <a:endParaRPr sz="1200" dirty="0">
              <a:latin typeface="HarmonyOS Sans SC" panose="00000500000000000000" charset="-122"/>
              <a:ea typeface="HarmonyOS Sans SC" panose="00000500000000000000" charset="-122"/>
              <a:cs typeface="HarmonyOS Sans SC" panose="00000500000000000000" charset="-122"/>
            </a:endParaRPr>
          </a:p>
        </p:txBody>
      </p:sp>
      <p:sp>
        <p:nvSpPr>
          <p:cNvPr id="1418" name="textbox 1418"/>
          <p:cNvSpPr/>
          <p:nvPr/>
        </p:nvSpPr>
        <p:spPr>
          <a:xfrm>
            <a:off x="9148114" y="3531819"/>
            <a:ext cx="2663825" cy="753110"/>
          </a:xfrm>
          <a:prstGeom prst="rect">
            <a:avLst/>
          </a:prstGeom>
          <a:noFill/>
          <a:ln w="0" cap="flat">
            <a:noFill/>
            <a:prstDash val="solid"/>
            <a:miter lim="0"/>
          </a:ln>
        </p:spPr>
        <p:txBody>
          <a:bodyPr vert="horz" wrap="square" lIns="0" tIns="0" rIns="0" bIns="0"/>
          <a:lstStyle/>
          <a:p>
            <a:pPr algn="l" rtl="0" eaLnBrk="0">
              <a:lnSpc>
                <a:spcPct val="80000"/>
              </a:lnSpc>
            </a:pPr>
            <a:endParaRPr sz="100" dirty="0">
              <a:latin typeface="Arial" panose="020B0604020202020204"/>
              <a:ea typeface="Arial" panose="020B0604020202020204"/>
              <a:cs typeface="Arial" panose="020B0604020202020204"/>
            </a:endParaRPr>
          </a:p>
          <a:p>
            <a:pPr marL="12700" algn="l" rtl="0" eaLnBrk="0">
              <a:lnSpc>
                <a:spcPct val="89000"/>
              </a:lnSpc>
            </a:pP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构建符合业务关联的应用为应用组</a:t>
            </a:r>
            <a:r>
              <a:rPr sz="1200" kern="0" spc="-15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a:t>
            </a:r>
            <a:r>
              <a:rPr sz="1200" kern="0" spc="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快</a:t>
            </a:r>
            <a:endParaRPr sz="1200" dirty="0">
              <a:latin typeface="HarmonyOS Sans SC" panose="00000500000000000000" charset="-122"/>
              <a:ea typeface="HarmonyOS Sans SC" panose="00000500000000000000" charset="-122"/>
              <a:cs typeface="HarmonyOS Sans SC" panose="00000500000000000000" charset="-122"/>
            </a:endParaRPr>
          </a:p>
          <a:p>
            <a:pPr marL="12700" algn="l" rtl="0" eaLnBrk="0">
              <a:lnSpc>
                <a:spcPct val="154000"/>
              </a:lnSpc>
              <a:spcBef>
                <a:spcPts val="15"/>
              </a:spcBef>
            </a:pP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速统一进行拉起</a:t>
            </a:r>
            <a:r>
              <a:rPr sz="1200" kern="0" spc="-15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，并在此基础上进</a:t>
            </a:r>
            <a:r>
              <a:rPr sz="1200" kern="0" spc="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行验</a:t>
            </a: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证操作。</a:t>
            </a:r>
            <a:endParaRPr sz="1200" dirty="0">
              <a:latin typeface="HarmonyOS Sans SC" panose="00000500000000000000" charset="-122"/>
              <a:ea typeface="HarmonyOS Sans SC" panose="00000500000000000000" charset="-122"/>
              <a:cs typeface="HarmonyOS Sans SC" panose="00000500000000000000" charset="-122"/>
            </a:endParaRPr>
          </a:p>
        </p:txBody>
      </p:sp>
      <p:sp>
        <p:nvSpPr>
          <p:cNvPr id="1420" name="textbox 1420"/>
          <p:cNvSpPr/>
          <p:nvPr/>
        </p:nvSpPr>
        <p:spPr>
          <a:xfrm>
            <a:off x="1287928" y="2408288"/>
            <a:ext cx="1054735" cy="1452880"/>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47625" algn="l" rtl="0" eaLnBrk="0">
              <a:lnSpc>
                <a:spcPts val="910"/>
              </a:lnSpc>
            </a:pPr>
            <a:r>
              <a:rPr sz="700" kern="0" spc="8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数据库</a:t>
            </a:r>
            <a:endParaRPr sz="700" dirty="0">
              <a:latin typeface="HarmonyOS Sans SC" panose="00000500000000000000" charset="-122"/>
              <a:ea typeface="HarmonyOS Sans SC" panose="00000500000000000000" charset="-122"/>
              <a:cs typeface="HarmonyOS Sans SC" panose="00000500000000000000" charset="-122"/>
            </a:endParaRPr>
          </a:p>
          <a:p>
            <a:pPr marL="719455" algn="l" rtl="0" eaLnBrk="0">
              <a:lnSpc>
                <a:spcPct val="89000"/>
              </a:lnSpc>
              <a:spcBef>
                <a:spcPts val="400"/>
              </a:spcBef>
            </a:pPr>
            <a:r>
              <a:rPr sz="1200" kern="0" spc="-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应用</a:t>
            </a:r>
            <a:endParaRPr sz="1200" dirty="0">
              <a:latin typeface="HarmonyOS Sans SC" panose="00000500000000000000" charset="-122"/>
              <a:ea typeface="HarmonyOS Sans SC" panose="00000500000000000000" charset="-122"/>
              <a:cs typeface="HarmonyOS Sans SC" panose="00000500000000000000" charset="-122"/>
            </a:endParaRPr>
          </a:p>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102000"/>
              </a:lnSpc>
            </a:pPr>
            <a:endParaRPr sz="10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marL="12700" indent="727075" algn="l" rtl="0" eaLnBrk="0">
              <a:lnSpc>
                <a:spcPct val="97000"/>
              </a:lnSpc>
              <a:spcBef>
                <a:spcPts val="215"/>
              </a:spcBef>
            </a:pPr>
            <a:r>
              <a:rPr sz="700" kern="0" spc="8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物理机虚拟机</a:t>
            </a:r>
            <a:endParaRPr sz="700" dirty="0">
              <a:latin typeface="HarmonyOS Sans SC" panose="00000500000000000000" charset="-122"/>
              <a:ea typeface="HarmonyOS Sans SC" panose="00000500000000000000" charset="-122"/>
              <a:cs typeface="HarmonyOS Sans SC" panose="00000500000000000000" charset="-122"/>
            </a:endParaRPr>
          </a:p>
          <a:p>
            <a:pPr algn="l" rtl="0" eaLnBrk="0">
              <a:lnSpc>
                <a:spcPct val="102000"/>
              </a:lnSpc>
            </a:pPr>
            <a:endParaRPr sz="500" dirty="0">
              <a:latin typeface="Arial" panose="020B0604020202020204"/>
              <a:ea typeface="Arial" panose="020B0604020202020204"/>
              <a:cs typeface="Arial" panose="020B0604020202020204"/>
            </a:endParaRPr>
          </a:p>
          <a:p>
            <a:pPr marL="721360" algn="l" rtl="0" eaLnBrk="0">
              <a:lnSpc>
                <a:spcPct val="89000"/>
              </a:lnSpc>
              <a:spcBef>
                <a:spcPts val="5"/>
              </a:spcBef>
            </a:pPr>
            <a:r>
              <a:rPr sz="1200" kern="0" spc="-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负载</a:t>
            </a:r>
            <a:endParaRPr sz="1200" dirty="0">
              <a:latin typeface="HarmonyOS Sans SC" panose="00000500000000000000" charset="-122"/>
              <a:ea typeface="HarmonyOS Sans SC" panose="00000500000000000000" charset="-122"/>
              <a:cs typeface="HarmonyOS Sans SC" panose="00000500000000000000" charset="-122"/>
            </a:endParaRPr>
          </a:p>
        </p:txBody>
      </p:sp>
      <p:sp>
        <p:nvSpPr>
          <p:cNvPr id="1422" name="textbox 1422"/>
          <p:cNvSpPr/>
          <p:nvPr/>
        </p:nvSpPr>
        <p:spPr>
          <a:xfrm>
            <a:off x="9148114" y="2023059"/>
            <a:ext cx="2663825" cy="462280"/>
          </a:xfrm>
          <a:prstGeom prst="rect">
            <a:avLst/>
          </a:prstGeom>
          <a:noFill/>
          <a:ln w="0" cap="flat">
            <a:noFill/>
            <a:prstDash val="solid"/>
            <a:miter lim="0"/>
          </a:ln>
        </p:spPr>
        <p:txBody>
          <a:bodyPr vert="horz" wrap="square" lIns="0" tIns="0" rIns="0" bIns="0"/>
          <a:lstStyle/>
          <a:p>
            <a:pPr algn="l" rtl="0" eaLnBrk="0">
              <a:lnSpc>
                <a:spcPct val="80000"/>
              </a:lnSpc>
            </a:pPr>
            <a:endParaRPr sz="100" dirty="0">
              <a:latin typeface="Arial" panose="020B0604020202020204"/>
              <a:ea typeface="Arial" panose="020B0604020202020204"/>
              <a:cs typeface="Arial" panose="020B0604020202020204"/>
            </a:endParaRPr>
          </a:p>
          <a:p>
            <a:pPr marL="12700" algn="l" rtl="0" eaLnBrk="0">
              <a:lnSpc>
                <a:spcPct val="89000"/>
              </a:lnSpc>
            </a:pP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通过在恢复后执行自定义脚本</a:t>
            </a:r>
            <a:r>
              <a:rPr sz="1200" kern="0" spc="-15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，实</a:t>
            </a:r>
            <a:r>
              <a:rPr sz="1200" kern="0" spc="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现针</a:t>
            </a:r>
            <a:endParaRPr sz="1200" dirty="0">
              <a:latin typeface="HarmonyOS Sans SC" panose="00000500000000000000" charset="-122"/>
              <a:ea typeface="HarmonyOS Sans SC" panose="00000500000000000000" charset="-122"/>
              <a:cs typeface="HarmonyOS Sans SC" panose="00000500000000000000" charset="-122"/>
            </a:endParaRPr>
          </a:p>
          <a:p>
            <a:pPr marL="12700" algn="l" rtl="0" eaLnBrk="0">
              <a:lnSpc>
                <a:spcPts val="2160"/>
              </a:lnSpc>
            </a:pPr>
            <a:r>
              <a:rPr sz="1200" kern="0" spc="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对数据库等应用的数据</a:t>
            </a:r>
            <a:r>
              <a:rPr sz="1200" kern="0" spc="-1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验证。</a:t>
            </a:r>
            <a:endParaRPr sz="1200" dirty="0">
              <a:latin typeface="HarmonyOS Sans SC" panose="00000500000000000000" charset="-122"/>
              <a:ea typeface="HarmonyOS Sans SC" panose="00000500000000000000" charset="-122"/>
              <a:cs typeface="HarmonyOS Sans SC" panose="00000500000000000000" charset="-122"/>
            </a:endParaRPr>
          </a:p>
        </p:txBody>
      </p:sp>
      <p:sp>
        <p:nvSpPr>
          <p:cNvPr id="1424" name="textbox 1424"/>
          <p:cNvSpPr/>
          <p:nvPr/>
        </p:nvSpPr>
        <p:spPr>
          <a:xfrm>
            <a:off x="6158862" y="4330637"/>
            <a:ext cx="1743075" cy="530225"/>
          </a:xfrm>
          <a:prstGeom prst="rect">
            <a:avLst/>
          </a:prstGeom>
          <a:noFill/>
          <a:ln w="0" cap="flat">
            <a:noFill/>
            <a:prstDash val="solid"/>
            <a:miter lim="0"/>
          </a:ln>
        </p:spPr>
        <p:txBody>
          <a:bodyPr vert="horz" wrap="square" lIns="0" tIns="0" rIns="0" bIns="0"/>
          <a:lstStyle/>
          <a:p>
            <a:pPr algn="l" rtl="0" eaLnBrk="0">
              <a:lnSpc>
                <a:spcPct val="88000"/>
              </a:lnSpc>
            </a:pPr>
            <a:endParaRPr sz="100" dirty="0">
              <a:latin typeface="Arial" panose="020B0604020202020204"/>
              <a:ea typeface="Arial" panose="020B0604020202020204"/>
              <a:cs typeface="Arial" panose="020B0604020202020204"/>
            </a:endParaRPr>
          </a:p>
          <a:p>
            <a:pPr algn="r" rtl="0" eaLnBrk="0">
              <a:lnSpc>
                <a:spcPct val="89000"/>
              </a:lnSpc>
            </a:pPr>
            <a:r>
              <a:rPr sz="1000" kern="0" spc="-20" dirty="0">
                <a:solidFill>
                  <a:srgbClr val="328990">
                    <a:alpha val="100000"/>
                  </a:srgbClr>
                </a:solidFill>
                <a:latin typeface="Arial" panose="020B0604020202020204"/>
                <a:ea typeface="Arial" panose="020B0604020202020204"/>
                <a:cs typeface="Arial" panose="020B0604020202020204"/>
              </a:rPr>
              <a:t>\</a:t>
            </a:r>
            <a:r>
              <a:rPr sz="1000" kern="0" spc="50" dirty="0">
                <a:solidFill>
                  <a:srgbClr val="328990">
                    <a:alpha val="100000"/>
                  </a:srgbClr>
                </a:solidFill>
                <a:latin typeface="Arial" panose="020B0604020202020204"/>
                <a:ea typeface="Arial" panose="020B0604020202020204"/>
                <a:cs typeface="Arial" panose="020B0604020202020204"/>
              </a:rPr>
              <a:t>   </a:t>
            </a:r>
            <a:r>
              <a:rPr sz="1000" kern="0" spc="-2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自定义脚本</a:t>
            </a:r>
            <a:endParaRPr sz="1000" dirty="0">
              <a:latin typeface="HarmonyOS Sans SC" panose="00000500000000000000" charset="-122"/>
              <a:ea typeface="HarmonyOS Sans SC" panose="00000500000000000000" charset="-122"/>
              <a:cs typeface="HarmonyOS Sans SC" panose="00000500000000000000" charset="-122"/>
            </a:endParaRPr>
          </a:p>
          <a:p>
            <a:pPr algn="l" rtl="0" eaLnBrk="0">
              <a:lnSpc>
                <a:spcPct val="116000"/>
              </a:lnSpc>
            </a:pPr>
            <a:endParaRPr sz="1000" dirty="0">
              <a:latin typeface="Arial" panose="020B0604020202020204"/>
              <a:ea typeface="Arial" panose="020B0604020202020204"/>
              <a:cs typeface="Arial" panose="020B0604020202020204"/>
            </a:endParaRPr>
          </a:p>
          <a:p>
            <a:pPr algn="l" rtl="0" eaLnBrk="0">
              <a:lnSpc>
                <a:spcPct val="137000"/>
              </a:lnSpc>
            </a:pPr>
            <a:endParaRPr sz="200" dirty="0">
              <a:latin typeface="Arial" panose="020B0604020202020204"/>
              <a:ea typeface="Arial" panose="020B0604020202020204"/>
              <a:cs typeface="Arial" panose="020B0604020202020204"/>
            </a:endParaRPr>
          </a:p>
          <a:p>
            <a:pPr marL="12700" algn="l" rtl="0" eaLnBrk="0">
              <a:lnSpc>
                <a:spcPct val="89000"/>
              </a:lnSpc>
              <a:spcBef>
                <a:spcPts val="0"/>
              </a:spcBef>
            </a:pPr>
            <a:r>
              <a:rPr sz="1100" kern="0" spc="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灾难恢复</a:t>
            </a:r>
            <a:r>
              <a:rPr sz="1100" kern="0" spc="0" dirty="0">
                <a:solidFill>
                  <a:srgbClr val="FFFFFF">
                    <a:alpha val="100000"/>
                  </a:srgbClr>
                </a:solidFill>
                <a:latin typeface="Arial" panose="020B0604020202020204"/>
                <a:ea typeface="Arial" panose="020B0604020202020204"/>
                <a:cs typeface="Arial" panose="020B0604020202020204"/>
              </a:rPr>
              <a:t>/</a:t>
            </a:r>
            <a:r>
              <a:rPr sz="1100" kern="0" spc="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数据验证策略</a:t>
            </a:r>
            <a:endParaRPr sz="1100" dirty="0">
              <a:latin typeface="HarmonyOS Sans SC" panose="00000500000000000000" charset="-122"/>
              <a:ea typeface="HarmonyOS Sans SC" panose="00000500000000000000" charset="-122"/>
              <a:cs typeface="HarmonyOS Sans SC" panose="00000500000000000000" charset="-122"/>
            </a:endParaRPr>
          </a:p>
        </p:txBody>
      </p:sp>
      <p:grpSp>
        <p:nvGrpSpPr>
          <p:cNvPr id="54" name="group 54"/>
          <p:cNvGrpSpPr/>
          <p:nvPr/>
        </p:nvGrpSpPr>
        <p:grpSpPr>
          <a:xfrm rot="21600000">
            <a:off x="8776208" y="2900426"/>
            <a:ext cx="2413000" cy="422275"/>
            <a:chOff x="-355600" y="-1270"/>
            <a:chExt cx="2413000" cy="422275"/>
          </a:xfrm>
        </p:grpSpPr>
        <p:pic>
          <p:nvPicPr>
            <p:cNvPr id="1426" name="picture 1426"/>
            <p:cNvPicPr>
              <a:picLocks noChangeAspect="1"/>
            </p:cNvPicPr>
            <p:nvPr/>
          </p:nvPicPr>
          <p:blipFill>
            <a:blip r:embed="rId4"/>
            <a:stretch>
              <a:fillRect/>
            </a:stretch>
          </p:blipFill>
          <p:spPr>
            <a:xfrm rot="21600000">
              <a:off x="0" y="0"/>
              <a:ext cx="2057400" cy="396240"/>
            </a:xfrm>
            <a:prstGeom prst="rect">
              <a:avLst/>
            </a:prstGeom>
          </p:spPr>
        </p:pic>
        <p:sp>
          <p:nvSpPr>
            <p:cNvPr id="1428" name="textbox 1428"/>
            <p:cNvSpPr/>
            <p:nvPr/>
          </p:nvSpPr>
          <p:spPr>
            <a:xfrm>
              <a:off x="-355600" y="-1270"/>
              <a:ext cx="2082800" cy="422275"/>
            </a:xfrm>
            <a:prstGeom prst="rect">
              <a:avLst/>
            </a:prstGeom>
            <a:noFill/>
            <a:ln w="0" cap="flat">
              <a:noFill/>
              <a:prstDash val="solid"/>
              <a:miter lim="0"/>
            </a:ln>
          </p:spPr>
          <p:txBody>
            <a:bodyPr vert="horz" wrap="square" lIns="0" tIns="0" rIns="0" bIns="0" anchor="ctr" anchorCtr="0"/>
            <a:lstStyle/>
            <a:p>
              <a:pPr marL="663575" algn="ctr" rtl="0" eaLnBrk="0">
                <a:lnSpc>
                  <a:spcPct val="89000"/>
                </a:lnSpc>
              </a:pPr>
              <a:r>
                <a:rPr sz="14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应用组验证</a:t>
              </a:r>
              <a:endParaRPr sz="1400" dirty="0">
                <a:latin typeface="HarmonyOS Sans SC" panose="00000500000000000000" charset="-122"/>
                <a:ea typeface="HarmonyOS Sans SC" panose="00000500000000000000" charset="-122"/>
                <a:cs typeface="HarmonyOS Sans SC" panose="00000500000000000000" charset="-122"/>
              </a:endParaRPr>
            </a:p>
          </p:txBody>
        </p:sp>
      </p:grpSp>
      <p:grpSp>
        <p:nvGrpSpPr>
          <p:cNvPr id="56" name="group 56"/>
          <p:cNvGrpSpPr/>
          <p:nvPr/>
        </p:nvGrpSpPr>
        <p:grpSpPr>
          <a:xfrm rot="21600000">
            <a:off x="9050528" y="1383284"/>
            <a:ext cx="2138680" cy="419100"/>
            <a:chOff x="-81280" y="-12700"/>
            <a:chExt cx="2138680" cy="419100"/>
          </a:xfrm>
        </p:grpSpPr>
        <p:pic>
          <p:nvPicPr>
            <p:cNvPr id="1430" name="picture 1430"/>
            <p:cNvPicPr>
              <a:picLocks noChangeAspect="1"/>
            </p:cNvPicPr>
            <p:nvPr/>
          </p:nvPicPr>
          <p:blipFill>
            <a:blip r:embed="rId5"/>
            <a:stretch>
              <a:fillRect/>
            </a:stretch>
          </p:blipFill>
          <p:spPr>
            <a:xfrm rot="21600000">
              <a:off x="0" y="0"/>
              <a:ext cx="2057400" cy="393191"/>
            </a:xfrm>
            <a:prstGeom prst="rect">
              <a:avLst/>
            </a:prstGeom>
          </p:spPr>
        </p:pic>
        <p:sp>
          <p:nvSpPr>
            <p:cNvPr id="1432" name="textbox 1432"/>
            <p:cNvSpPr/>
            <p:nvPr/>
          </p:nvSpPr>
          <p:spPr>
            <a:xfrm>
              <a:off x="-81280" y="-12700"/>
              <a:ext cx="2082800" cy="419100"/>
            </a:xfrm>
            <a:prstGeom prst="rect">
              <a:avLst/>
            </a:prstGeom>
            <a:noFill/>
            <a:ln w="0" cap="flat">
              <a:noFill/>
              <a:prstDash val="solid"/>
              <a:miter lim="0"/>
            </a:ln>
          </p:spPr>
          <p:txBody>
            <a:bodyPr vert="horz" wrap="square" lIns="0" tIns="0" rIns="0" bIns="0"/>
            <a:lstStyle/>
            <a:p>
              <a:pPr algn="l" rtl="0" eaLnBrk="0">
                <a:lnSpc>
                  <a:spcPct val="102000"/>
                </a:lnSpc>
              </a:pPr>
              <a:endParaRPr sz="900" dirty="0">
                <a:latin typeface="Arial" panose="020B0604020202020204"/>
                <a:ea typeface="Arial" panose="020B0604020202020204"/>
                <a:cs typeface="Arial" panose="020B0604020202020204"/>
              </a:endParaRPr>
            </a:p>
            <a:p>
              <a:pPr marL="511175" algn="l" rtl="0" eaLnBrk="0">
                <a:lnSpc>
                  <a:spcPct val="89000"/>
                </a:lnSpc>
                <a:spcBef>
                  <a:spcPts val="5"/>
                </a:spcBef>
              </a:pPr>
              <a:r>
                <a:rPr sz="14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应用级数据验证</a:t>
              </a:r>
              <a:endParaRPr sz="1400" dirty="0">
                <a:latin typeface="HarmonyOS Sans SC" panose="00000500000000000000" charset="-122"/>
                <a:ea typeface="HarmonyOS Sans SC" panose="00000500000000000000" charset="-122"/>
                <a:cs typeface="HarmonyOS Sans SC" panose="00000500000000000000" charset="-122"/>
              </a:endParaRPr>
            </a:p>
          </p:txBody>
        </p:sp>
      </p:grpSp>
      <p:grpSp>
        <p:nvGrpSpPr>
          <p:cNvPr id="58" name="group 58"/>
          <p:cNvGrpSpPr/>
          <p:nvPr/>
        </p:nvGrpSpPr>
        <p:grpSpPr>
          <a:xfrm rot="21600000">
            <a:off x="9119108" y="4629912"/>
            <a:ext cx="2082800" cy="440690"/>
            <a:chOff x="-12700" y="0"/>
            <a:chExt cx="2082800" cy="440690"/>
          </a:xfrm>
        </p:grpSpPr>
        <p:pic>
          <p:nvPicPr>
            <p:cNvPr id="1434" name="picture 1434"/>
            <p:cNvPicPr>
              <a:picLocks noChangeAspect="1"/>
            </p:cNvPicPr>
            <p:nvPr/>
          </p:nvPicPr>
          <p:blipFill>
            <a:blip r:embed="rId6"/>
            <a:stretch>
              <a:fillRect/>
            </a:stretch>
          </p:blipFill>
          <p:spPr>
            <a:xfrm rot="21600000">
              <a:off x="0" y="0"/>
              <a:ext cx="2057400" cy="393191"/>
            </a:xfrm>
            <a:prstGeom prst="rect">
              <a:avLst/>
            </a:prstGeom>
          </p:spPr>
        </p:pic>
        <p:sp>
          <p:nvSpPr>
            <p:cNvPr id="1436" name="textbox 1436"/>
            <p:cNvSpPr/>
            <p:nvPr/>
          </p:nvSpPr>
          <p:spPr>
            <a:xfrm>
              <a:off x="-12700" y="21590"/>
              <a:ext cx="2082800" cy="419100"/>
            </a:xfrm>
            <a:prstGeom prst="rect">
              <a:avLst/>
            </a:prstGeom>
            <a:noFill/>
            <a:ln w="0" cap="flat">
              <a:noFill/>
              <a:prstDash val="solid"/>
              <a:miter lim="0"/>
            </a:ln>
          </p:spPr>
          <p:txBody>
            <a:bodyPr vert="horz" wrap="square" lIns="0" tIns="0" rIns="0" bIns="0" anchor="ctr" anchorCtr="0"/>
            <a:lstStyle/>
            <a:p>
              <a:pPr marL="360680" algn="l" rtl="0" eaLnBrk="0">
                <a:lnSpc>
                  <a:spcPct val="89000"/>
                </a:lnSpc>
              </a:pPr>
              <a:r>
                <a:rPr sz="14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可供编排的应急恢复</a:t>
              </a:r>
              <a:endParaRPr sz="1400" dirty="0">
                <a:latin typeface="HarmonyOS Sans SC" panose="00000500000000000000" charset="-122"/>
                <a:ea typeface="HarmonyOS Sans SC" panose="00000500000000000000" charset="-122"/>
                <a:cs typeface="HarmonyOS Sans SC" panose="00000500000000000000" charset="-122"/>
              </a:endParaRPr>
            </a:p>
          </p:txBody>
        </p:sp>
      </p:grpSp>
      <p:sp>
        <p:nvSpPr>
          <p:cNvPr id="1438" name="textbox 1438"/>
          <p:cNvSpPr/>
          <p:nvPr/>
        </p:nvSpPr>
        <p:spPr>
          <a:xfrm>
            <a:off x="1892655" y="4592561"/>
            <a:ext cx="633095" cy="421005"/>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239395" algn="l" rtl="0" eaLnBrk="0">
              <a:lnSpc>
                <a:spcPts val="915"/>
              </a:lnSpc>
            </a:pPr>
            <a:r>
              <a:rPr sz="700" kern="0" spc="8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计算</a:t>
            </a:r>
            <a:endParaRPr sz="700" dirty="0">
              <a:latin typeface="HarmonyOS Sans SC" panose="00000500000000000000" charset="-122"/>
              <a:ea typeface="HarmonyOS Sans SC" panose="00000500000000000000" charset="-122"/>
              <a:cs typeface="HarmonyOS Sans SC" panose="00000500000000000000" charset="-122"/>
            </a:endParaRPr>
          </a:p>
          <a:p>
            <a:pPr algn="l" rtl="0" eaLnBrk="0">
              <a:lnSpc>
                <a:spcPct val="109000"/>
              </a:lnSpc>
            </a:pPr>
            <a:endParaRPr sz="700" dirty="0">
              <a:latin typeface="Arial" panose="020B0604020202020204"/>
              <a:ea typeface="Arial" panose="020B0604020202020204"/>
              <a:cs typeface="Arial" panose="020B0604020202020204"/>
            </a:endParaRPr>
          </a:p>
          <a:p>
            <a:pPr marL="12700" algn="l" rtl="0" eaLnBrk="0">
              <a:lnSpc>
                <a:spcPct val="89000"/>
              </a:lnSpc>
              <a:spcBef>
                <a:spcPts val="0"/>
              </a:spcBef>
            </a:pPr>
            <a:r>
              <a:rPr sz="1200" kern="0" spc="-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基础设施</a:t>
            </a:r>
            <a:endParaRPr sz="1200" dirty="0">
              <a:latin typeface="HarmonyOS Sans SC" panose="00000500000000000000" charset="-122"/>
              <a:ea typeface="HarmonyOS Sans SC" panose="00000500000000000000" charset="-122"/>
              <a:cs typeface="HarmonyOS Sans SC" panose="00000500000000000000" charset="-122"/>
            </a:endParaRPr>
          </a:p>
        </p:txBody>
      </p:sp>
      <p:sp>
        <p:nvSpPr>
          <p:cNvPr id="1440" name="textbox 1440"/>
          <p:cNvSpPr/>
          <p:nvPr/>
        </p:nvSpPr>
        <p:spPr>
          <a:xfrm>
            <a:off x="2106652" y="2044202"/>
            <a:ext cx="794385" cy="323850"/>
          </a:xfrm>
          <a:prstGeom prst="rect">
            <a:avLst/>
          </a:prstGeom>
          <a:noFill/>
          <a:ln w="0" cap="flat">
            <a:noFill/>
            <a:prstDash val="solid"/>
            <a:miter lim="0"/>
          </a:ln>
        </p:spPr>
        <p:txBody>
          <a:bodyPr vert="horz" wrap="square" lIns="0" tIns="0" rIns="0" bIns="0"/>
          <a:lstStyle/>
          <a:p>
            <a:pPr algn="l" rtl="0" eaLnBrk="0">
              <a:lnSpc>
                <a:spcPct val="82000"/>
              </a:lnSpc>
            </a:pPr>
            <a:endParaRPr sz="100" dirty="0">
              <a:latin typeface="Arial" panose="020B0604020202020204"/>
              <a:ea typeface="Arial" panose="020B0604020202020204"/>
              <a:cs typeface="Arial" panose="020B0604020202020204"/>
            </a:endParaRPr>
          </a:p>
          <a:p>
            <a:pPr algn="r" rtl="0" eaLnBrk="0">
              <a:lnSpc>
                <a:spcPct val="73000"/>
              </a:lnSpc>
            </a:pPr>
            <a:r>
              <a:rPr sz="1200" kern="0" spc="-10" dirty="0">
                <a:solidFill>
                  <a:srgbClr val="2D7689">
                    <a:alpha val="100000"/>
                  </a:srgbClr>
                </a:solidFill>
                <a:latin typeface="Arial" panose="020B0604020202020204"/>
                <a:ea typeface="Arial" panose="020B0604020202020204"/>
                <a:cs typeface="Arial" panose="020B0604020202020204"/>
              </a:rPr>
              <a:t>H</a:t>
            </a:r>
            <a:endParaRPr sz="1200" dirty="0">
              <a:latin typeface="Arial" panose="020B0604020202020204"/>
              <a:ea typeface="Arial" panose="020B0604020202020204"/>
              <a:cs typeface="Arial" panose="020B0604020202020204"/>
            </a:endParaRPr>
          </a:p>
          <a:p>
            <a:pPr algn="l" rtl="0" eaLnBrk="0">
              <a:lnSpc>
                <a:spcPct val="111000"/>
              </a:lnSpc>
            </a:pPr>
            <a:endParaRPr sz="500" dirty="0">
              <a:latin typeface="Arial" panose="020B0604020202020204"/>
              <a:ea typeface="Arial" panose="020B0604020202020204"/>
              <a:cs typeface="Arial" panose="020B0604020202020204"/>
            </a:endParaRPr>
          </a:p>
          <a:p>
            <a:pPr marL="12700" algn="l" rtl="0" eaLnBrk="0">
              <a:lnSpc>
                <a:spcPct val="75000"/>
              </a:lnSpc>
              <a:spcBef>
                <a:spcPts val="5"/>
              </a:spcBef>
            </a:pPr>
            <a:r>
              <a:rPr sz="700" kern="0" spc="10" dirty="0">
                <a:solidFill>
                  <a:srgbClr val="328990">
                    <a:alpha val="100000"/>
                  </a:srgbClr>
                </a:solidFill>
                <a:latin typeface="Arial" panose="020B0604020202020204"/>
                <a:ea typeface="Arial" panose="020B0604020202020204"/>
                <a:cs typeface="Arial" panose="020B0604020202020204"/>
              </a:rPr>
              <a:t>LIS</a:t>
            </a:r>
            <a:endParaRPr sz="700" dirty="0">
              <a:latin typeface="Arial" panose="020B0604020202020204"/>
              <a:ea typeface="Arial" panose="020B0604020202020204"/>
              <a:cs typeface="Arial" panose="020B0604020202020204"/>
            </a:endParaRPr>
          </a:p>
        </p:txBody>
      </p:sp>
      <p:sp>
        <p:nvSpPr>
          <p:cNvPr id="1442" name="textbox 1442"/>
          <p:cNvSpPr/>
          <p:nvPr/>
        </p:nvSpPr>
        <p:spPr>
          <a:xfrm>
            <a:off x="2841924" y="2436930"/>
            <a:ext cx="185420" cy="1168400"/>
          </a:xfrm>
          <a:prstGeom prst="rect">
            <a:avLst/>
          </a:prstGeom>
          <a:noFill/>
          <a:ln w="0" cap="flat">
            <a:noFill/>
            <a:prstDash val="solid"/>
            <a:miter lim="0"/>
          </a:ln>
        </p:spPr>
        <p:txBody>
          <a:bodyPr vert="horz" wrap="square" lIns="0" tIns="0" rIns="0" bIns="0"/>
          <a:lstStyle/>
          <a:p>
            <a:pPr algn="l" rtl="0" eaLnBrk="0">
              <a:lnSpc>
                <a:spcPct val="86000"/>
              </a:lnSpc>
            </a:pPr>
            <a:endParaRPr sz="100" dirty="0">
              <a:latin typeface="Arial" panose="020B0604020202020204"/>
              <a:ea typeface="Arial" panose="020B0604020202020204"/>
              <a:cs typeface="Arial" panose="020B0604020202020204"/>
            </a:endParaRPr>
          </a:p>
          <a:p>
            <a:pPr marL="12700" algn="l" rtl="0" eaLnBrk="0">
              <a:lnSpc>
                <a:spcPct val="75000"/>
              </a:lnSpc>
            </a:pPr>
            <a:r>
              <a:rPr sz="700" kern="0" spc="20" dirty="0">
                <a:solidFill>
                  <a:srgbClr val="328990">
                    <a:alpha val="100000"/>
                  </a:srgbClr>
                </a:solidFill>
                <a:latin typeface="Arial" panose="020B0604020202020204"/>
                <a:ea typeface="Arial" panose="020B0604020202020204"/>
                <a:cs typeface="Arial" panose="020B0604020202020204"/>
              </a:rPr>
              <a:t>HIS</a:t>
            </a:r>
            <a:endParaRPr sz="7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175000"/>
              </a:lnSpc>
            </a:pPr>
            <a:endParaRPr sz="100" dirty="0">
              <a:latin typeface="Arial" panose="020B0604020202020204"/>
              <a:ea typeface="Arial" panose="020B0604020202020204"/>
              <a:cs typeface="Arial" panose="020B0604020202020204"/>
            </a:endParaRPr>
          </a:p>
          <a:p>
            <a:pPr marL="39370" algn="l" rtl="0" eaLnBrk="0">
              <a:lnSpc>
                <a:spcPct val="82000"/>
              </a:lnSpc>
              <a:spcBef>
                <a:spcPts val="0"/>
              </a:spcBef>
            </a:pPr>
            <a:r>
              <a:rPr sz="700" kern="0" spc="6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云</a:t>
            </a:r>
            <a:endParaRPr sz="700" dirty="0">
              <a:latin typeface="HarmonyOS Sans SC" panose="00000500000000000000" charset="-122"/>
              <a:ea typeface="HarmonyOS Sans SC" panose="00000500000000000000" charset="-122"/>
              <a:cs typeface="HarmonyOS Sans SC" panose="00000500000000000000" charset="-122"/>
            </a:endParaRPr>
          </a:p>
        </p:txBody>
      </p:sp>
      <p:sp>
        <p:nvSpPr>
          <p:cNvPr id="1444" name="textbox 1444"/>
          <p:cNvSpPr/>
          <p:nvPr/>
        </p:nvSpPr>
        <p:spPr>
          <a:xfrm>
            <a:off x="1710766" y="5361508"/>
            <a:ext cx="939800" cy="187960"/>
          </a:xfrm>
          <a:prstGeom prst="rect">
            <a:avLst/>
          </a:prstGeom>
          <a:noFill/>
          <a:ln w="0" cap="flat">
            <a:noFill/>
            <a:prstDash val="solid"/>
            <a:miter lim="0"/>
          </a:ln>
        </p:spPr>
        <p:txBody>
          <a:bodyPr vert="horz" wrap="square" lIns="0" tIns="0" rIns="0" bIns="0"/>
          <a:lstStyle/>
          <a:p>
            <a:pPr algn="l" rtl="0" eaLnBrk="0">
              <a:lnSpc>
                <a:spcPct val="80000"/>
              </a:lnSpc>
            </a:pPr>
            <a:endParaRPr sz="100" dirty="0">
              <a:latin typeface="Arial" panose="020B0604020202020204"/>
              <a:ea typeface="Arial" panose="020B0604020202020204"/>
              <a:cs typeface="Arial" panose="020B0604020202020204"/>
            </a:endParaRPr>
          </a:p>
          <a:p>
            <a:pPr marL="12700" algn="l" rtl="0" eaLnBrk="0">
              <a:lnSpc>
                <a:spcPct val="89000"/>
              </a:lnSpc>
            </a:pPr>
            <a:r>
              <a:rPr sz="12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生产业务中心</a:t>
            </a:r>
            <a:endParaRPr sz="1200" dirty="0">
              <a:latin typeface="HarmonyOS Sans SC" panose="00000500000000000000" charset="-122"/>
              <a:ea typeface="HarmonyOS Sans SC" panose="00000500000000000000" charset="-122"/>
              <a:cs typeface="HarmonyOS Sans SC" panose="00000500000000000000" charset="-122"/>
            </a:endParaRPr>
          </a:p>
        </p:txBody>
      </p:sp>
      <p:sp>
        <p:nvSpPr>
          <p:cNvPr id="1446" name="textbox 1446"/>
          <p:cNvSpPr/>
          <p:nvPr/>
        </p:nvSpPr>
        <p:spPr>
          <a:xfrm>
            <a:off x="8264144" y="2675623"/>
            <a:ext cx="126365" cy="1483995"/>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920"/>
              </a:lnSpc>
            </a:pPr>
            <a:r>
              <a:rPr sz="700" kern="0" spc="7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应</a:t>
            </a:r>
            <a:endParaRPr sz="700" dirty="0">
              <a:latin typeface="HarmonyOS Sans SC" panose="00000500000000000000" charset="-122"/>
              <a:ea typeface="HarmonyOS Sans SC" panose="00000500000000000000" charset="-122"/>
              <a:cs typeface="HarmonyOS Sans SC" panose="00000500000000000000" charset="-122"/>
            </a:endParaRPr>
          </a:p>
          <a:p>
            <a:pPr marL="14605" algn="l" rtl="0" eaLnBrk="0">
              <a:lnSpc>
                <a:spcPts val="935"/>
              </a:lnSpc>
              <a:spcBef>
                <a:spcPts val="40"/>
              </a:spcBef>
            </a:pPr>
            <a:r>
              <a:rPr sz="700" kern="0" spc="6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急</a:t>
            </a:r>
            <a:endParaRPr sz="700" dirty="0">
              <a:latin typeface="HarmonyOS Sans SC" panose="00000500000000000000" charset="-122"/>
              <a:ea typeface="HarmonyOS Sans SC" panose="00000500000000000000" charset="-122"/>
              <a:cs typeface="HarmonyOS Sans SC" panose="00000500000000000000" charset="-122"/>
            </a:endParaRPr>
          </a:p>
          <a:p>
            <a:pPr marL="13970" algn="l" rtl="0" eaLnBrk="0">
              <a:lnSpc>
                <a:spcPts val="845"/>
              </a:lnSpc>
              <a:spcBef>
                <a:spcPts val="25"/>
              </a:spcBef>
            </a:pPr>
            <a:r>
              <a:rPr sz="700" kern="0" spc="7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快</a:t>
            </a:r>
            <a:endParaRPr sz="700" dirty="0">
              <a:latin typeface="HarmonyOS Sans SC" panose="00000500000000000000" charset="-122"/>
              <a:ea typeface="HarmonyOS Sans SC" panose="00000500000000000000" charset="-122"/>
              <a:cs typeface="HarmonyOS Sans SC" panose="00000500000000000000" charset="-122"/>
            </a:endParaRPr>
          </a:p>
          <a:p>
            <a:pPr marL="13335" algn="l" rtl="0" eaLnBrk="0">
              <a:lnSpc>
                <a:spcPts val="925"/>
              </a:lnSpc>
              <a:spcBef>
                <a:spcPts val="120"/>
              </a:spcBef>
            </a:pPr>
            <a:r>
              <a:rPr sz="700" kern="0" spc="7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速</a:t>
            </a:r>
            <a:endParaRPr sz="700" dirty="0">
              <a:latin typeface="HarmonyOS Sans SC" panose="00000500000000000000" charset="-122"/>
              <a:ea typeface="HarmonyOS Sans SC" panose="00000500000000000000" charset="-122"/>
              <a:cs typeface="HarmonyOS Sans SC" panose="00000500000000000000" charset="-122"/>
            </a:endParaRPr>
          </a:p>
          <a:p>
            <a:pPr marL="13970" algn="l" rtl="0" eaLnBrk="0">
              <a:lnSpc>
                <a:spcPts val="920"/>
              </a:lnSpc>
              <a:spcBef>
                <a:spcPts val="35"/>
              </a:spcBef>
            </a:pPr>
            <a:r>
              <a:rPr sz="700" kern="0" spc="7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恢</a:t>
            </a:r>
            <a:endParaRPr sz="700" dirty="0">
              <a:latin typeface="HarmonyOS Sans SC" panose="00000500000000000000" charset="-122"/>
              <a:ea typeface="HarmonyOS Sans SC" panose="00000500000000000000" charset="-122"/>
              <a:cs typeface="HarmonyOS Sans SC" panose="00000500000000000000" charset="-122"/>
            </a:endParaRPr>
          </a:p>
          <a:p>
            <a:pPr marL="13970" algn="l" rtl="0" eaLnBrk="0">
              <a:lnSpc>
                <a:spcPts val="915"/>
              </a:lnSpc>
              <a:spcBef>
                <a:spcPts val="40"/>
              </a:spcBef>
            </a:pPr>
            <a:r>
              <a:rPr sz="700" kern="0" spc="7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复</a:t>
            </a:r>
            <a:endParaRPr sz="700" dirty="0">
              <a:latin typeface="HarmonyOS Sans SC" panose="00000500000000000000" charset="-122"/>
              <a:ea typeface="HarmonyOS Sans SC" panose="00000500000000000000" charset="-122"/>
              <a:cs typeface="HarmonyOS Sans SC" panose="00000500000000000000" charset="-122"/>
            </a:endParaRPr>
          </a:p>
          <a:p>
            <a:pPr marL="12700" algn="l" rtl="0" eaLnBrk="0">
              <a:lnSpc>
                <a:spcPct val="88000"/>
              </a:lnSpc>
              <a:spcBef>
                <a:spcPts val="115"/>
              </a:spcBef>
            </a:pPr>
            <a:r>
              <a:rPr sz="700" kern="0" spc="10" dirty="0">
                <a:solidFill>
                  <a:srgbClr val="328990">
                    <a:alpha val="100000"/>
                  </a:srgbClr>
                </a:solidFill>
                <a:latin typeface="Arial" panose="020B0604020202020204"/>
                <a:ea typeface="Arial" panose="020B0604020202020204"/>
                <a:cs typeface="Arial" panose="020B0604020202020204"/>
              </a:rPr>
              <a:t>/</a:t>
            </a:r>
            <a:endParaRPr sz="700" dirty="0">
              <a:latin typeface="Arial" panose="020B0604020202020204"/>
              <a:ea typeface="Arial" panose="020B0604020202020204"/>
              <a:cs typeface="Arial" panose="020B0604020202020204"/>
            </a:endParaRPr>
          </a:p>
          <a:p>
            <a:pPr marL="12700" algn="l" rtl="0" eaLnBrk="0">
              <a:lnSpc>
                <a:spcPts val="930"/>
              </a:lnSpc>
              <a:spcBef>
                <a:spcPts val="150"/>
              </a:spcBef>
            </a:pPr>
            <a:r>
              <a:rPr sz="700" kern="0" spc="7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验</a:t>
            </a:r>
            <a:endParaRPr sz="700" dirty="0">
              <a:latin typeface="HarmonyOS Sans SC" panose="00000500000000000000" charset="-122"/>
              <a:ea typeface="HarmonyOS Sans SC" panose="00000500000000000000" charset="-122"/>
              <a:cs typeface="HarmonyOS Sans SC" panose="00000500000000000000" charset="-122"/>
            </a:endParaRPr>
          </a:p>
          <a:p>
            <a:pPr marL="13970" algn="l" rtl="0" eaLnBrk="0">
              <a:lnSpc>
                <a:spcPct val="86000"/>
              </a:lnSpc>
              <a:spcBef>
                <a:spcPts val="10"/>
              </a:spcBef>
            </a:pPr>
            <a:r>
              <a:rPr sz="700" kern="0" spc="7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证</a:t>
            </a:r>
            <a:endParaRPr sz="700" dirty="0">
              <a:latin typeface="HarmonyOS Sans SC" panose="00000500000000000000" charset="-122"/>
              <a:ea typeface="HarmonyOS Sans SC" panose="00000500000000000000" charset="-122"/>
              <a:cs typeface="HarmonyOS Sans SC" panose="00000500000000000000" charset="-122"/>
            </a:endParaRPr>
          </a:p>
          <a:p>
            <a:pPr marL="15240" algn="l" rtl="0" eaLnBrk="0">
              <a:lnSpc>
                <a:spcPct val="78000"/>
              </a:lnSpc>
              <a:spcBef>
                <a:spcPts val="305"/>
              </a:spcBef>
            </a:pPr>
            <a:r>
              <a:rPr sz="700" kern="0" spc="5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工</a:t>
            </a:r>
            <a:endParaRPr sz="700" dirty="0">
              <a:latin typeface="HarmonyOS Sans SC" panose="00000500000000000000" charset="-122"/>
              <a:ea typeface="HarmonyOS Sans SC" panose="00000500000000000000" charset="-122"/>
              <a:cs typeface="HarmonyOS Sans SC" panose="00000500000000000000" charset="-122"/>
            </a:endParaRPr>
          </a:p>
          <a:p>
            <a:pPr marL="13335" algn="l" rtl="0" eaLnBrk="0">
              <a:lnSpc>
                <a:spcPts val="920"/>
              </a:lnSpc>
              <a:spcBef>
                <a:spcPts val="260"/>
              </a:spcBef>
            </a:pPr>
            <a:r>
              <a:rPr sz="700" kern="0" spc="7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作</a:t>
            </a:r>
            <a:endParaRPr sz="700" dirty="0">
              <a:latin typeface="HarmonyOS Sans SC" panose="00000500000000000000" charset="-122"/>
              <a:ea typeface="HarmonyOS Sans SC" panose="00000500000000000000" charset="-122"/>
              <a:cs typeface="HarmonyOS Sans SC" panose="00000500000000000000" charset="-122"/>
            </a:endParaRPr>
          </a:p>
          <a:p>
            <a:pPr marL="13970" algn="l" rtl="0" eaLnBrk="0">
              <a:lnSpc>
                <a:spcPts val="915"/>
              </a:lnSpc>
              <a:spcBef>
                <a:spcPts val="40"/>
              </a:spcBef>
            </a:pPr>
            <a:r>
              <a:rPr sz="700" kern="0" spc="7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流</a:t>
            </a:r>
            <a:endParaRPr sz="700" dirty="0">
              <a:latin typeface="HarmonyOS Sans SC" panose="00000500000000000000" charset="-122"/>
              <a:ea typeface="HarmonyOS Sans SC" panose="00000500000000000000" charset="-122"/>
              <a:cs typeface="HarmonyOS Sans SC" panose="00000500000000000000" charset="-122"/>
            </a:endParaRPr>
          </a:p>
        </p:txBody>
      </p:sp>
      <p:sp>
        <p:nvSpPr>
          <p:cNvPr id="1448" name="textbox 1448"/>
          <p:cNvSpPr/>
          <p:nvPr/>
        </p:nvSpPr>
        <p:spPr>
          <a:xfrm>
            <a:off x="4336060" y="4378636"/>
            <a:ext cx="835660" cy="149225"/>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ct val="90000"/>
              </a:lnSpc>
            </a:pPr>
            <a:r>
              <a:rPr sz="900" kern="0" spc="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数据应用级验证</a:t>
            </a:r>
            <a:endParaRPr sz="900" dirty="0">
              <a:latin typeface="HarmonyOS Sans SC" panose="00000500000000000000" charset="-122"/>
              <a:ea typeface="HarmonyOS Sans SC" panose="00000500000000000000" charset="-122"/>
              <a:cs typeface="HarmonyOS Sans SC" panose="00000500000000000000" charset="-122"/>
            </a:endParaRPr>
          </a:p>
        </p:txBody>
      </p:sp>
      <p:sp>
        <p:nvSpPr>
          <p:cNvPr id="1450" name="textbox 1450"/>
          <p:cNvSpPr/>
          <p:nvPr/>
        </p:nvSpPr>
        <p:spPr>
          <a:xfrm>
            <a:off x="6580784" y="5389321"/>
            <a:ext cx="634365" cy="187960"/>
          </a:xfrm>
          <a:prstGeom prst="rect">
            <a:avLst/>
          </a:prstGeom>
          <a:noFill/>
          <a:ln w="0" cap="flat">
            <a:noFill/>
            <a:prstDash val="solid"/>
            <a:miter lim="0"/>
          </a:ln>
        </p:spPr>
        <p:txBody>
          <a:bodyPr vert="horz" wrap="square" lIns="0" tIns="0" rIns="0" bIns="0"/>
          <a:lstStyle/>
          <a:p>
            <a:pPr algn="l" rtl="0" eaLnBrk="0">
              <a:lnSpc>
                <a:spcPct val="80000"/>
              </a:lnSpc>
            </a:pPr>
            <a:endParaRPr sz="100" dirty="0">
              <a:latin typeface="Arial" panose="020B0604020202020204"/>
              <a:ea typeface="Arial" panose="020B0604020202020204"/>
              <a:cs typeface="Arial" panose="020B0604020202020204"/>
            </a:endParaRPr>
          </a:p>
          <a:p>
            <a:pPr marL="12700" algn="l" rtl="0" eaLnBrk="0">
              <a:lnSpc>
                <a:spcPct val="89000"/>
              </a:lnSpc>
            </a:pPr>
            <a:r>
              <a:rPr sz="12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验证资源</a:t>
            </a:r>
            <a:endParaRPr sz="1200" dirty="0">
              <a:latin typeface="HarmonyOS Sans SC" panose="00000500000000000000" charset="-122"/>
              <a:ea typeface="HarmonyOS Sans SC" panose="00000500000000000000" charset="-122"/>
              <a:cs typeface="HarmonyOS Sans SC" panose="00000500000000000000" charset="-122"/>
            </a:endParaRPr>
          </a:p>
        </p:txBody>
      </p:sp>
      <p:sp>
        <p:nvSpPr>
          <p:cNvPr id="1452" name="textbox 1452"/>
          <p:cNvSpPr/>
          <p:nvPr/>
        </p:nvSpPr>
        <p:spPr>
          <a:xfrm>
            <a:off x="1379564" y="4630026"/>
            <a:ext cx="226059" cy="142875"/>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920"/>
              </a:lnSpc>
            </a:pPr>
            <a:r>
              <a:rPr sz="700" kern="0" spc="8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存储</a:t>
            </a:r>
            <a:endParaRPr sz="700" dirty="0">
              <a:latin typeface="HarmonyOS Sans SC" panose="00000500000000000000" charset="-122"/>
              <a:ea typeface="HarmonyOS Sans SC" panose="00000500000000000000" charset="-122"/>
              <a:cs typeface="HarmonyOS Sans SC" panose="00000500000000000000" charset="-122"/>
            </a:endParaRPr>
          </a:p>
        </p:txBody>
      </p:sp>
      <p:sp>
        <p:nvSpPr>
          <p:cNvPr id="1454" name="textbox 1454"/>
          <p:cNvSpPr/>
          <p:nvPr/>
        </p:nvSpPr>
        <p:spPr>
          <a:xfrm>
            <a:off x="2852513" y="4625453"/>
            <a:ext cx="218440" cy="142240"/>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920"/>
              </a:lnSpc>
            </a:pPr>
            <a:r>
              <a:rPr sz="700" kern="0" spc="5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网络</a:t>
            </a:r>
            <a:endParaRPr sz="700" dirty="0">
              <a:latin typeface="HarmonyOS Sans SC" panose="00000500000000000000" charset="-122"/>
              <a:ea typeface="HarmonyOS Sans SC" panose="00000500000000000000" charset="-122"/>
              <a:cs typeface="HarmonyOS Sans SC" panose="00000500000000000000" charset="-12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6" name="rect 1456"/>
          <p:cNvSpPr/>
          <p:nvPr/>
        </p:nvSpPr>
        <p:spPr>
          <a:xfrm>
            <a:off x="0" y="0"/>
            <a:ext cx="12192000" cy="6854951"/>
          </a:xfrm>
          <a:prstGeom prst="rect">
            <a:avLst/>
          </a:prstGeom>
          <a:solidFill>
            <a:srgbClr val="F6FBFF">
              <a:alpha val="29803"/>
            </a:srgbClr>
          </a:solidFill>
          <a:ln w="0" cap="flat">
            <a:noFill/>
            <a:prstDash val="solid"/>
            <a:miter lim="0"/>
          </a:ln>
        </p:spPr>
        <p:txBody>
          <a:bodyPr rtlCol="0"/>
          <a:lstStyle/>
          <a:p>
            <a:pPr algn="ctr"/>
            <a:endParaRPr lang="zh-CN" altLang="en-US"/>
          </a:p>
        </p:txBody>
      </p:sp>
      <p:graphicFrame>
        <p:nvGraphicFramePr>
          <p:cNvPr id="1458" name="table 1458"/>
          <p:cNvGraphicFramePr>
            <a:graphicFrameLocks noGrp="1"/>
          </p:cNvGraphicFramePr>
          <p:nvPr/>
        </p:nvGraphicFramePr>
        <p:xfrm>
          <a:off x="5041138" y="2032762"/>
          <a:ext cx="1979929" cy="939165"/>
        </p:xfrm>
        <a:graphic>
          <a:graphicData uri="http://schemas.openxmlformats.org/drawingml/2006/table">
            <a:tbl>
              <a:tblPr/>
              <a:tblGrid>
                <a:gridCol w="1979929"/>
              </a:tblGrid>
              <a:tr h="926465">
                <a:tc>
                  <a:txBody>
                    <a:bodyPr/>
                    <a:lstStyle/>
                    <a:p>
                      <a:pPr algn="l" rtl="0" eaLnBrk="0">
                        <a:lnSpc>
                          <a:spcPct val="100000"/>
                        </a:lnSpc>
                      </a:pPr>
                      <a:endParaRPr sz="1000" dirty="0">
                        <a:latin typeface="Arial" panose="020B0604020202020204"/>
                        <a:ea typeface="Arial" panose="020B0604020202020204"/>
                        <a:cs typeface="Arial" panose="020B0604020202020204"/>
                      </a:endParaRPr>
                    </a:p>
                  </a:txBody>
                  <a:tcPr marL="0" marR="0" marT="0" marB="0" vert="horz">
                    <a:lnL w="22225" cap="flat" cmpd="sng" algn="ctr">
                      <a:solidFill>
                        <a:srgbClr val="328990"/>
                      </a:solidFill>
                      <a:prstDash val="solid"/>
                      <a:round/>
                      <a:headEnd type="none" w="med" len="med"/>
                      <a:tailEnd type="none" w="med" len="med"/>
                    </a:lnL>
                    <a:lnR>
                      <a:noFill/>
                    </a:lnR>
                    <a:lnT w="12700" cap="flat" cmpd="sng" algn="ctr">
                      <a:solidFill>
                        <a:srgbClr val="328990"/>
                      </a:solidFill>
                      <a:prstDash val="solid"/>
                      <a:round/>
                      <a:headEnd type="none" w="med" len="med"/>
                      <a:tailEnd type="none" w="med" len="med"/>
                    </a:lnT>
                    <a:lnB w="12700" cap="flat" cmpd="sng" algn="ctr">
                      <a:solidFill>
                        <a:srgbClr val="328990"/>
                      </a:solidFill>
                      <a:prstDash val="solid"/>
                      <a:round/>
                      <a:headEnd type="none" w="med" len="med"/>
                      <a:tailEnd type="none" w="med" len="med"/>
                    </a:lnB>
                  </a:tcPr>
                </a:tc>
              </a:tr>
            </a:tbl>
          </a:graphicData>
        </a:graphic>
      </p:graphicFrame>
      <p:pic>
        <p:nvPicPr>
          <p:cNvPr id="1460" name="picture 1460"/>
          <p:cNvPicPr>
            <a:picLocks noChangeAspect="1"/>
          </p:cNvPicPr>
          <p:nvPr/>
        </p:nvPicPr>
        <p:blipFill>
          <a:blip r:embed="rId1"/>
          <a:stretch>
            <a:fillRect/>
          </a:stretch>
        </p:blipFill>
        <p:spPr>
          <a:xfrm rot="21600000">
            <a:off x="1210056" y="1444561"/>
            <a:ext cx="5676079" cy="4377118"/>
          </a:xfrm>
          <a:prstGeom prst="rect">
            <a:avLst/>
          </a:prstGeom>
        </p:spPr>
      </p:pic>
      <p:graphicFrame>
        <p:nvGraphicFramePr>
          <p:cNvPr id="1462" name="table 1462"/>
          <p:cNvGraphicFramePr>
            <a:graphicFrameLocks noGrp="1"/>
          </p:cNvGraphicFramePr>
          <p:nvPr/>
        </p:nvGraphicFramePr>
        <p:xfrm>
          <a:off x="551434" y="1276857"/>
          <a:ext cx="7181215" cy="4892040"/>
        </p:xfrm>
        <a:graphic>
          <a:graphicData uri="http://schemas.openxmlformats.org/drawingml/2006/table">
            <a:tbl>
              <a:tblPr/>
              <a:tblGrid>
                <a:gridCol w="331470"/>
                <a:gridCol w="6504940"/>
                <a:gridCol w="344805"/>
              </a:tblGrid>
              <a:tr h="4892040">
                <a:tc>
                  <a:txBody>
                    <a:bodyPr/>
                    <a:lstStyle/>
                    <a:p>
                      <a:pPr algn="l" rtl="0" eaLnBrk="0">
                        <a:lnSpc>
                          <a:spcPct val="136000"/>
                        </a:lnSpc>
                      </a:pPr>
                      <a:endParaRPr sz="100" dirty="0">
                        <a:latin typeface="Arial" panose="020B0604020202020204"/>
                        <a:ea typeface="Arial" panose="020B0604020202020204"/>
                        <a:cs typeface="Arial" panose="020B0604020202020204"/>
                      </a:endParaRPr>
                    </a:p>
                    <a:p>
                      <a:pPr marL="1678940" algn="l" rtl="0" eaLnBrk="0">
                        <a:lnSpc>
                          <a:spcPct val="93000"/>
                        </a:lnSpc>
                        <a:spcBef>
                          <a:spcPts val="0"/>
                        </a:spcBef>
                      </a:pPr>
                      <a:r>
                        <a:rPr sz="700" kern="0" spc="10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业 务</a:t>
                      </a:r>
                      <a:r>
                        <a:rPr sz="700" kern="0" spc="-8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 </a:t>
                      </a:r>
                      <a:r>
                        <a:rPr sz="700" kern="0" spc="10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备</a:t>
                      </a:r>
                      <a:r>
                        <a:rPr sz="700" kern="0" spc="-9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 </a:t>
                      </a:r>
                      <a:r>
                        <a:rPr sz="700" kern="0" spc="10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份</a:t>
                      </a:r>
                      <a:r>
                        <a:rPr sz="700" kern="0" spc="-10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 </a:t>
                      </a:r>
                      <a:r>
                        <a:rPr sz="700" kern="0" spc="10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与</a:t>
                      </a:r>
                      <a:r>
                        <a:rPr sz="700" kern="0" spc="-12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 </a:t>
                      </a:r>
                      <a:r>
                        <a:rPr sz="700" kern="0" spc="10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查 杀</a:t>
                      </a:r>
                      <a:r>
                        <a:rPr sz="700" kern="0" spc="-10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 </a:t>
                      </a:r>
                      <a:r>
                        <a:rPr sz="700" kern="0" spc="10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编</a:t>
                      </a:r>
                      <a:r>
                        <a:rPr sz="700" kern="0" spc="-9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 </a:t>
                      </a:r>
                      <a:r>
                        <a:rPr sz="700" kern="0" spc="10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排</a:t>
                      </a:r>
                      <a:endParaRPr sz="700" dirty="0">
                        <a:latin typeface="HarmonyOS Sans SC" panose="00000500000000000000" charset="-122"/>
                        <a:ea typeface="HarmonyOS Sans SC" panose="00000500000000000000" charset="-122"/>
                        <a:cs typeface="HarmonyOS Sans SC" panose="00000500000000000000" charset="-122"/>
                      </a:endParaRPr>
                    </a:p>
                  </a:txBody>
                  <a:tcPr marL="0" marR="0" marT="0" marB="0" vert="eaVert">
                    <a:lnL w="12700" cap="flat" cmpd="sng" algn="ctr">
                      <a:solidFill>
                        <a:srgbClr val="EAF1F4"/>
                      </a:solidFill>
                      <a:prstDash val="solid"/>
                      <a:round/>
                      <a:headEnd type="none" w="med" len="med"/>
                      <a:tailEnd type="none" w="med" len="med"/>
                    </a:lnL>
                    <a:lnR>
                      <a:noFill/>
                    </a:lnR>
                    <a:lnT w="12700" cap="flat" cmpd="sng" algn="ctr">
                      <a:solidFill>
                        <a:srgbClr val="EAF1F4"/>
                      </a:solidFill>
                      <a:prstDash val="solid"/>
                      <a:round/>
                      <a:headEnd type="none" w="med" len="med"/>
                      <a:tailEnd type="none" w="med" len="med"/>
                    </a:lnT>
                    <a:lnB w="12700" cap="flat" cmpd="sng" algn="ctr">
                      <a:solidFill>
                        <a:srgbClr val="EAF1F4"/>
                      </a:solidFill>
                      <a:prstDash val="solid"/>
                      <a:round/>
                      <a:headEnd type="none" w="med" len="med"/>
                      <a:tailEnd type="none" w="med" len="med"/>
                    </a:lnB>
                  </a:tcPr>
                </a:tc>
                <a:tc>
                  <a:txBody>
                    <a:bodyPr/>
                    <a:lstStyle/>
                    <a:p>
                      <a:pPr algn="l" rtl="0" eaLnBrk="0">
                        <a:lnSpc>
                          <a:spcPct val="168000"/>
                        </a:lnSpc>
                      </a:pPr>
                      <a:endParaRPr sz="1000" dirty="0">
                        <a:latin typeface="Arial" panose="020B0604020202020204"/>
                        <a:ea typeface="Arial" panose="020B0604020202020204"/>
                        <a:cs typeface="Arial" panose="020B0604020202020204"/>
                      </a:endParaRPr>
                    </a:p>
                    <a:p>
                      <a:pPr marL="2587625" algn="l" rtl="0" eaLnBrk="0">
                        <a:lnSpc>
                          <a:spcPts val="915"/>
                        </a:lnSpc>
                        <a:spcBef>
                          <a:spcPts val="5"/>
                        </a:spcBef>
                        <a:tabLst>
                          <a:tab pos="3051810" algn="l"/>
                        </a:tabLst>
                      </a:pPr>
                      <a:r>
                        <a:rPr sz="700" kern="0" spc="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	</a:t>
                      </a:r>
                      <a:r>
                        <a:rPr sz="700" kern="0" spc="8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自动化任务编排引擎</a:t>
                      </a:r>
                      <a:endParaRPr sz="700" dirty="0">
                        <a:latin typeface="HarmonyOS Sans SC" panose="00000500000000000000" charset="-122"/>
                        <a:ea typeface="HarmonyOS Sans SC" panose="00000500000000000000" charset="-122"/>
                        <a:cs typeface="HarmonyOS Sans SC" panose="00000500000000000000" charset="-122"/>
                      </a:endParaRPr>
                    </a:p>
                    <a:p>
                      <a:pPr algn="l" rtl="0" eaLnBrk="0">
                        <a:lnSpc>
                          <a:spcPct val="128000"/>
                        </a:lnSpc>
                      </a:pPr>
                      <a:endParaRPr sz="1000" dirty="0">
                        <a:latin typeface="Arial" panose="020B0604020202020204"/>
                        <a:ea typeface="Arial" panose="020B0604020202020204"/>
                        <a:cs typeface="Arial" panose="020B0604020202020204"/>
                      </a:endParaRPr>
                    </a:p>
                    <a:p>
                      <a:pPr algn="l" rtl="0" eaLnBrk="0">
                        <a:lnSpc>
                          <a:spcPct val="128000"/>
                        </a:lnSpc>
                      </a:pPr>
                      <a:endParaRPr sz="1000" dirty="0">
                        <a:latin typeface="Arial" panose="020B0604020202020204"/>
                        <a:ea typeface="Arial" panose="020B0604020202020204"/>
                        <a:cs typeface="Arial" panose="020B0604020202020204"/>
                      </a:endParaRPr>
                    </a:p>
                    <a:p>
                      <a:pPr algn="l" rtl="0" eaLnBrk="0">
                        <a:lnSpc>
                          <a:spcPct val="129000"/>
                        </a:lnSpc>
                      </a:pPr>
                      <a:endParaRPr sz="1000" dirty="0">
                        <a:latin typeface="Arial" panose="020B0604020202020204"/>
                        <a:ea typeface="Arial" panose="020B0604020202020204"/>
                        <a:cs typeface="Arial" panose="020B0604020202020204"/>
                      </a:endParaRPr>
                    </a:p>
                    <a:p>
                      <a:pPr marL="3021330" algn="l" rtl="0" eaLnBrk="0">
                        <a:lnSpc>
                          <a:spcPct val="90000"/>
                        </a:lnSpc>
                        <a:spcBef>
                          <a:spcPts val="275"/>
                        </a:spcBef>
                      </a:pPr>
                      <a:r>
                        <a:rPr sz="900" kern="0" spc="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病毒扫描</a:t>
                      </a:r>
                      <a:r>
                        <a:rPr sz="900" kern="0" spc="-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 </a:t>
                      </a:r>
                      <a:r>
                        <a:rPr sz="900" kern="0" spc="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病毒查杀</a:t>
                      </a:r>
                      <a:endParaRPr sz="900" dirty="0">
                        <a:latin typeface="HarmonyOS Sans SC" panose="00000500000000000000" charset="-122"/>
                        <a:ea typeface="HarmonyOS Sans SC" panose="00000500000000000000" charset="-122"/>
                        <a:cs typeface="HarmonyOS Sans SC" panose="00000500000000000000" charset="-122"/>
                      </a:endParaRPr>
                    </a:p>
                    <a:p>
                      <a:pPr algn="l" rtl="0" eaLnBrk="0">
                        <a:lnSpc>
                          <a:spcPct val="174000"/>
                        </a:lnSpc>
                      </a:pPr>
                      <a:endParaRPr sz="1000" dirty="0">
                        <a:latin typeface="Arial" panose="020B0604020202020204"/>
                        <a:ea typeface="Arial" panose="020B0604020202020204"/>
                        <a:cs typeface="Arial" panose="020B0604020202020204"/>
                      </a:endParaRPr>
                    </a:p>
                    <a:p>
                      <a:pPr marL="1572895" algn="l" rtl="0" eaLnBrk="0">
                        <a:lnSpc>
                          <a:spcPct val="89000"/>
                        </a:lnSpc>
                        <a:spcBef>
                          <a:spcPts val="360"/>
                        </a:spcBef>
                      </a:pPr>
                      <a:r>
                        <a:rPr sz="1200" kern="0" spc="-2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杀毒引擎</a:t>
                      </a:r>
                      <a:endParaRPr sz="1200" dirty="0">
                        <a:latin typeface="HarmonyOS Sans SC" panose="00000500000000000000" charset="-122"/>
                        <a:ea typeface="HarmonyOS Sans SC" panose="00000500000000000000" charset="-122"/>
                        <a:cs typeface="HarmonyOS Sans SC" panose="00000500000000000000" charset="-122"/>
                      </a:endParaRPr>
                    </a:p>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100000"/>
                        </a:lnSpc>
                      </a:pPr>
                      <a:endParaRPr sz="1000" dirty="0">
                        <a:latin typeface="Arial" panose="020B0604020202020204"/>
                        <a:ea typeface="Arial" panose="020B0604020202020204"/>
                        <a:cs typeface="Arial" panose="020B0604020202020204"/>
                      </a:endParaRPr>
                    </a:p>
                    <a:p>
                      <a:pPr marL="5307330" algn="l" rtl="0" eaLnBrk="0">
                        <a:lnSpc>
                          <a:spcPct val="90000"/>
                        </a:lnSpc>
                        <a:spcBef>
                          <a:spcPts val="280"/>
                        </a:spcBef>
                      </a:pPr>
                      <a:r>
                        <a:rPr sz="900" kern="0" spc="-2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自动验证</a:t>
                      </a:r>
                      <a:endParaRPr sz="900" dirty="0">
                        <a:latin typeface="HarmonyOS Sans SC" panose="00000500000000000000" charset="-122"/>
                        <a:ea typeface="HarmonyOS Sans SC" panose="00000500000000000000" charset="-122"/>
                        <a:cs typeface="HarmonyOS Sans SC" panose="00000500000000000000" charset="-122"/>
                      </a:endParaRPr>
                    </a:p>
                    <a:p>
                      <a:pPr algn="l" rtl="0" eaLnBrk="0">
                        <a:lnSpc>
                          <a:spcPct val="116000"/>
                        </a:lnSpc>
                      </a:pPr>
                      <a:endParaRPr sz="1000" dirty="0">
                        <a:latin typeface="Arial" panose="020B0604020202020204"/>
                        <a:ea typeface="Arial" panose="020B0604020202020204"/>
                        <a:cs typeface="Arial" panose="020B0604020202020204"/>
                      </a:endParaRPr>
                    </a:p>
                    <a:p>
                      <a:pPr algn="l" rtl="0" eaLnBrk="0">
                        <a:lnSpc>
                          <a:spcPct val="116000"/>
                        </a:lnSpc>
                      </a:pPr>
                      <a:endParaRPr sz="1000" dirty="0">
                        <a:latin typeface="Arial" panose="020B0604020202020204"/>
                        <a:ea typeface="Arial" panose="020B0604020202020204"/>
                        <a:cs typeface="Arial" panose="020B0604020202020204"/>
                      </a:endParaRPr>
                    </a:p>
                    <a:p>
                      <a:pPr algn="l" rtl="0" eaLnBrk="0">
                        <a:lnSpc>
                          <a:spcPct val="116000"/>
                        </a:lnSpc>
                      </a:pPr>
                      <a:endParaRPr sz="1000" dirty="0">
                        <a:latin typeface="Arial" panose="020B0604020202020204"/>
                        <a:ea typeface="Arial" panose="020B0604020202020204"/>
                        <a:cs typeface="Arial" panose="020B0604020202020204"/>
                      </a:endParaRPr>
                    </a:p>
                    <a:p>
                      <a:pPr algn="l" rtl="0" eaLnBrk="0">
                        <a:lnSpc>
                          <a:spcPct val="117000"/>
                        </a:lnSpc>
                      </a:pPr>
                      <a:endParaRPr sz="1000" dirty="0">
                        <a:latin typeface="Arial" panose="020B0604020202020204"/>
                        <a:ea typeface="Arial" panose="020B0604020202020204"/>
                        <a:cs typeface="Arial" panose="020B0604020202020204"/>
                      </a:endParaRPr>
                    </a:p>
                    <a:p>
                      <a:pPr algn="l" rtl="0" eaLnBrk="0">
                        <a:lnSpc>
                          <a:spcPct val="117000"/>
                        </a:lnSpc>
                      </a:pPr>
                      <a:endParaRPr sz="1000" dirty="0">
                        <a:latin typeface="Arial" panose="020B0604020202020204"/>
                        <a:ea typeface="Arial" panose="020B0604020202020204"/>
                        <a:cs typeface="Arial" panose="020B0604020202020204"/>
                      </a:endParaRPr>
                    </a:p>
                    <a:p>
                      <a:pPr marL="2002790" algn="l" rtl="0" eaLnBrk="0">
                        <a:lnSpc>
                          <a:spcPct val="90000"/>
                        </a:lnSpc>
                        <a:spcBef>
                          <a:spcPts val="275"/>
                        </a:spcBef>
                      </a:pPr>
                      <a:r>
                        <a:rPr sz="900" kern="0" spc="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备份</a:t>
                      </a:r>
                      <a:endParaRPr sz="900" dirty="0">
                        <a:latin typeface="HarmonyOS Sans SC" panose="00000500000000000000" charset="-122"/>
                        <a:ea typeface="HarmonyOS Sans SC" panose="00000500000000000000" charset="-122"/>
                        <a:cs typeface="HarmonyOS Sans SC" panose="00000500000000000000" charset="-122"/>
                      </a:endParaRPr>
                    </a:p>
                    <a:p>
                      <a:pPr marL="5293995" algn="l" rtl="0" eaLnBrk="0">
                        <a:lnSpc>
                          <a:spcPct val="90000"/>
                        </a:lnSpc>
                        <a:spcBef>
                          <a:spcPts val="200"/>
                        </a:spcBef>
                      </a:pPr>
                      <a:r>
                        <a:rPr sz="900" kern="0" spc="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应急恢复</a:t>
                      </a:r>
                      <a:endParaRPr sz="900" dirty="0">
                        <a:latin typeface="HarmonyOS Sans SC" panose="00000500000000000000" charset="-122"/>
                        <a:ea typeface="HarmonyOS Sans SC" panose="00000500000000000000" charset="-122"/>
                        <a:cs typeface="HarmonyOS Sans SC" panose="00000500000000000000" charset="-122"/>
                      </a:endParaRPr>
                    </a:p>
                    <a:p>
                      <a:pPr marL="5295900" algn="l" rtl="0" eaLnBrk="0">
                        <a:lnSpc>
                          <a:spcPct val="90000"/>
                        </a:lnSpc>
                        <a:spcBef>
                          <a:spcPts val="635"/>
                        </a:spcBef>
                      </a:pPr>
                      <a:r>
                        <a:rPr sz="900" kern="0" spc="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可靠备份点</a:t>
                      </a:r>
                      <a:endParaRPr sz="900" dirty="0">
                        <a:latin typeface="HarmonyOS Sans SC" panose="00000500000000000000" charset="-122"/>
                        <a:ea typeface="HarmonyOS Sans SC" panose="00000500000000000000" charset="-122"/>
                        <a:cs typeface="HarmonyOS Sans SC" panose="00000500000000000000" charset="-122"/>
                      </a:endParaRPr>
                    </a:p>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0000"/>
                        </a:lnSpc>
                      </a:pPr>
                      <a:endParaRPr sz="300" dirty="0">
                        <a:latin typeface="Arial" panose="020B0604020202020204"/>
                        <a:ea typeface="Arial" panose="020B0604020202020204"/>
                        <a:cs typeface="Arial" panose="020B0604020202020204"/>
                      </a:endParaRPr>
                    </a:p>
                    <a:p>
                      <a:pPr marL="1380490" algn="l" rtl="0" eaLnBrk="0">
                        <a:lnSpc>
                          <a:spcPct val="89000"/>
                        </a:lnSpc>
                        <a:spcBef>
                          <a:spcPts val="0"/>
                        </a:spcBef>
                      </a:pPr>
                      <a:r>
                        <a:rPr sz="12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业务负载与应用</a:t>
                      </a:r>
                      <a:endParaRPr sz="1200" dirty="0">
                        <a:latin typeface="HarmonyOS Sans SC" panose="00000500000000000000" charset="-122"/>
                        <a:ea typeface="HarmonyOS Sans SC" panose="00000500000000000000" charset="-122"/>
                        <a:cs typeface="HarmonyOS Sans SC" panose="00000500000000000000" charset="-122"/>
                      </a:endParaRPr>
                    </a:p>
                  </a:txBody>
                  <a:tcPr marL="0" marR="0" marT="0" marB="0" vert="horz">
                    <a:lnL>
                      <a:noFill/>
                    </a:lnL>
                    <a:lnR>
                      <a:noFill/>
                    </a:lnR>
                    <a:lnT w="12700" cap="flat" cmpd="sng" algn="ctr">
                      <a:solidFill>
                        <a:srgbClr val="EAF1F4"/>
                      </a:solidFill>
                      <a:prstDash val="solid"/>
                      <a:round/>
                      <a:headEnd type="none" w="med" len="med"/>
                      <a:tailEnd type="none" w="med" len="med"/>
                    </a:lnT>
                    <a:lnB w="12700" cap="flat" cmpd="sng" algn="ctr">
                      <a:solidFill>
                        <a:srgbClr val="EAF1F4"/>
                      </a:solidFill>
                      <a:prstDash val="solid"/>
                      <a:round/>
                      <a:headEnd type="none" w="med" len="med"/>
                      <a:tailEnd type="none" w="med" len="med"/>
                    </a:lnB>
                  </a:tcPr>
                </a:tc>
                <a:tc>
                  <a:txBody>
                    <a:bodyPr/>
                    <a:lstStyle/>
                    <a:p>
                      <a:pPr algn="l" rtl="0" eaLnBrk="0">
                        <a:lnSpc>
                          <a:spcPct val="140000"/>
                        </a:lnSpc>
                      </a:pPr>
                      <a:endParaRPr sz="1000" dirty="0">
                        <a:latin typeface="Arial" panose="020B0604020202020204"/>
                        <a:ea typeface="Arial" panose="020B0604020202020204"/>
                        <a:cs typeface="Arial" panose="020B0604020202020204"/>
                      </a:endParaRPr>
                    </a:p>
                    <a:p>
                      <a:pPr marL="2125980" algn="l" rtl="0" eaLnBrk="0">
                        <a:lnSpc>
                          <a:spcPct val="92000"/>
                        </a:lnSpc>
                        <a:spcBef>
                          <a:spcPts val="0"/>
                        </a:spcBef>
                      </a:pPr>
                      <a:r>
                        <a:rPr sz="700" kern="0" spc="1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验</a:t>
                      </a:r>
                      <a:r>
                        <a:rPr sz="700" kern="0" spc="-9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 </a:t>
                      </a:r>
                      <a:r>
                        <a:rPr sz="700" kern="0" spc="1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证 与</a:t>
                      </a:r>
                      <a:r>
                        <a:rPr sz="700" kern="0" spc="-9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 </a:t>
                      </a:r>
                      <a:r>
                        <a:rPr sz="700" kern="0" spc="1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恢</a:t>
                      </a:r>
                      <a:r>
                        <a:rPr sz="700" kern="0" spc="-10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 </a:t>
                      </a:r>
                      <a:r>
                        <a:rPr sz="700" kern="0" spc="1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复</a:t>
                      </a:r>
                      <a:r>
                        <a:rPr sz="700" kern="0" spc="-9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 </a:t>
                      </a:r>
                      <a:r>
                        <a:rPr sz="700" kern="0" spc="1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编</a:t>
                      </a:r>
                      <a:r>
                        <a:rPr sz="700" kern="0" spc="-10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 </a:t>
                      </a:r>
                      <a:r>
                        <a:rPr sz="700" kern="0" spc="1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排</a:t>
                      </a:r>
                      <a:endParaRPr sz="700" dirty="0">
                        <a:latin typeface="HarmonyOS Sans SC" panose="00000500000000000000" charset="-122"/>
                        <a:ea typeface="HarmonyOS Sans SC" panose="00000500000000000000" charset="-122"/>
                        <a:cs typeface="HarmonyOS Sans SC" panose="00000500000000000000" charset="-122"/>
                      </a:endParaRPr>
                    </a:p>
                  </a:txBody>
                  <a:tcPr marL="0" marR="0" marT="0" marB="0" vert="eaVert">
                    <a:lnL>
                      <a:noFill/>
                    </a:lnL>
                    <a:lnR w="12700" cap="flat" cmpd="sng" algn="ctr">
                      <a:solidFill>
                        <a:srgbClr val="EAF1F4"/>
                      </a:solidFill>
                      <a:prstDash val="solid"/>
                      <a:round/>
                      <a:headEnd type="none" w="med" len="med"/>
                      <a:tailEnd type="none" w="med" len="med"/>
                    </a:lnR>
                    <a:lnT w="12700" cap="flat" cmpd="sng" algn="ctr">
                      <a:solidFill>
                        <a:srgbClr val="EAF1F4"/>
                      </a:solidFill>
                      <a:prstDash val="solid"/>
                      <a:round/>
                      <a:headEnd type="none" w="med" len="med"/>
                      <a:tailEnd type="none" w="med" len="med"/>
                    </a:lnT>
                    <a:lnB w="12700" cap="flat" cmpd="sng" algn="ctr">
                      <a:solidFill>
                        <a:srgbClr val="EAF1F4"/>
                      </a:solidFill>
                      <a:prstDash val="solid"/>
                      <a:round/>
                      <a:headEnd type="none" w="med" len="med"/>
                      <a:tailEnd type="none" w="med" len="med"/>
                    </a:lnB>
                  </a:tcPr>
                </a:tc>
              </a:tr>
            </a:tbl>
          </a:graphicData>
        </a:graphic>
      </p:graphicFrame>
      <p:sp>
        <p:nvSpPr>
          <p:cNvPr id="1464" name="path 1464"/>
          <p:cNvSpPr/>
          <p:nvPr/>
        </p:nvSpPr>
        <p:spPr>
          <a:xfrm>
            <a:off x="993648" y="1572514"/>
            <a:ext cx="2477515" cy="12700"/>
          </a:xfrm>
          <a:custGeom>
            <a:avLst/>
            <a:gdLst/>
            <a:ahLst/>
            <a:cxnLst/>
            <a:rect l="0" t="0" r="0" b="0"/>
            <a:pathLst>
              <a:path w="3901" h="20">
                <a:moveTo>
                  <a:pt x="3901" y="10"/>
                </a:moveTo>
                <a:lnTo>
                  <a:pt x="0" y="10"/>
                </a:lnTo>
              </a:path>
            </a:pathLst>
          </a:custGeom>
          <a:noFill/>
          <a:ln w="12700" cap="flat">
            <a:solidFill>
              <a:srgbClr val="1AD6D7"/>
            </a:solidFill>
            <a:prstDash val="dash"/>
            <a:miter lim="1000000"/>
          </a:ln>
        </p:spPr>
        <p:txBody>
          <a:bodyPr rtlCol="0"/>
          <a:lstStyle/>
          <a:p>
            <a:pPr algn="ctr"/>
            <a:endParaRPr lang="zh-CN" altLang="en-US"/>
          </a:p>
        </p:txBody>
      </p:sp>
      <p:sp>
        <p:nvSpPr>
          <p:cNvPr id="1466" name="textbox 1466"/>
          <p:cNvSpPr/>
          <p:nvPr/>
        </p:nvSpPr>
        <p:spPr>
          <a:xfrm>
            <a:off x="1202118" y="4478718"/>
            <a:ext cx="3185795" cy="906145"/>
          </a:xfrm>
          <a:prstGeom prst="roundRect">
            <a:avLst>
              <a:gd name="adj" fmla="val 3135"/>
            </a:avLst>
          </a:prstGeom>
          <a:noFill/>
          <a:ln w="22225" cap="flat">
            <a:solidFill>
              <a:srgbClr val="328990"/>
            </a:solidFill>
            <a:prstDash val="solid"/>
            <a:miter lim="0"/>
          </a:ln>
        </p:spPr>
        <p:txBody>
          <a:bodyPr vert="horz" wrap="square" lIns="0" tIns="0" rIns="0" bIns="0"/>
          <a:lstStyle/>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104000"/>
              </a:lnSpc>
            </a:pPr>
            <a:endParaRPr sz="10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459740" algn="l" rtl="0" eaLnBrk="0">
              <a:lnSpc>
                <a:spcPct val="97000"/>
              </a:lnSpc>
            </a:pPr>
            <a:r>
              <a:rPr sz="700" kern="0" spc="7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虚拟机</a:t>
            </a:r>
            <a:r>
              <a:rPr sz="700" kern="0" spc="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                        </a:t>
            </a:r>
            <a:r>
              <a:rPr sz="700" kern="0" spc="7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物理机</a:t>
            </a:r>
            <a:r>
              <a:rPr sz="700" kern="0" spc="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                 </a:t>
            </a:r>
            <a:r>
              <a:rPr sz="700" kern="0" spc="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70" baseline="-1300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云</a:t>
            </a:r>
            <a:endParaRPr sz="1200" baseline="-13000" dirty="0">
              <a:latin typeface="HarmonyOS Sans SC" panose="00000500000000000000" charset="-122"/>
              <a:ea typeface="HarmonyOS Sans SC" panose="00000500000000000000" charset="-122"/>
              <a:cs typeface="HarmonyOS Sans SC" panose="00000500000000000000" charset="-122"/>
            </a:endParaRPr>
          </a:p>
        </p:txBody>
      </p:sp>
      <p:sp>
        <p:nvSpPr>
          <p:cNvPr id="1468" name="textbox 1468"/>
          <p:cNvSpPr/>
          <p:nvPr/>
        </p:nvSpPr>
        <p:spPr>
          <a:xfrm>
            <a:off x="8390486" y="3611067"/>
            <a:ext cx="3338195" cy="751840"/>
          </a:xfrm>
          <a:prstGeom prst="rect">
            <a:avLst/>
          </a:prstGeom>
          <a:noFill/>
          <a:ln w="0" cap="flat">
            <a:noFill/>
            <a:prstDash val="solid"/>
            <a:miter lim="0"/>
          </a:ln>
        </p:spPr>
        <p:txBody>
          <a:bodyPr vert="horz" wrap="square" lIns="0" tIns="0" rIns="0" bIns="0"/>
          <a:lstStyle/>
          <a:p>
            <a:pPr algn="l" rtl="0" eaLnBrk="0">
              <a:lnSpc>
                <a:spcPct val="80000"/>
              </a:lnSpc>
            </a:pPr>
            <a:endParaRPr sz="100" dirty="0">
              <a:latin typeface="Arial" panose="020B0604020202020204"/>
              <a:ea typeface="Arial" panose="020B0604020202020204"/>
              <a:cs typeface="Arial" panose="020B0604020202020204"/>
            </a:endParaRPr>
          </a:p>
          <a:p>
            <a:pPr marL="12700" algn="l" rtl="0" eaLnBrk="0">
              <a:lnSpc>
                <a:spcPct val="89000"/>
              </a:lnSpc>
            </a:pPr>
            <a:r>
              <a:rPr sz="1200" kern="0" spc="9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系统内置</a:t>
            </a:r>
            <a:r>
              <a:rPr sz="1200" kern="0" spc="0" dirty="0">
                <a:solidFill>
                  <a:srgbClr val="767171">
                    <a:alpha val="100000"/>
                  </a:srgbClr>
                </a:solidFill>
                <a:latin typeface="Arial" panose="020B0604020202020204"/>
                <a:ea typeface="Arial" panose="020B0604020202020204"/>
                <a:cs typeface="Arial" panose="020B0604020202020204"/>
              </a:rPr>
              <a:t>ClamAV</a:t>
            </a:r>
            <a:r>
              <a:rPr sz="1200" kern="0" spc="-190" dirty="0">
                <a:solidFill>
                  <a:srgbClr val="767171">
                    <a:alpha val="100000"/>
                  </a:srgbClr>
                </a:solidFill>
                <a:latin typeface="Arial" panose="020B0604020202020204"/>
                <a:ea typeface="Arial" panose="020B0604020202020204"/>
                <a:cs typeface="Arial" panose="020B0604020202020204"/>
              </a:rPr>
              <a:t> </a:t>
            </a:r>
            <a:r>
              <a:rPr sz="1200" kern="0" spc="9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与</a:t>
            </a:r>
            <a:r>
              <a:rPr sz="1200" kern="0" spc="0" dirty="0">
                <a:solidFill>
                  <a:srgbClr val="767171">
                    <a:alpha val="100000"/>
                  </a:srgbClr>
                </a:solidFill>
                <a:latin typeface="Arial" panose="020B0604020202020204"/>
                <a:ea typeface="Arial" panose="020B0604020202020204"/>
                <a:cs typeface="Arial" panose="020B0604020202020204"/>
              </a:rPr>
              <a:t>Kaspersky</a:t>
            </a:r>
            <a:r>
              <a:rPr sz="1200" kern="0" spc="-160" dirty="0">
                <a:solidFill>
                  <a:srgbClr val="767171">
                    <a:alpha val="100000"/>
                  </a:srgbClr>
                </a:solidFill>
                <a:latin typeface="Arial" panose="020B0604020202020204"/>
                <a:ea typeface="Arial" panose="020B0604020202020204"/>
                <a:cs typeface="Arial" panose="020B0604020202020204"/>
              </a:rPr>
              <a:t> </a:t>
            </a:r>
            <a:r>
              <a:rPr sz="1200" kern="0" spc="9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杀毒引擎</a:t>
            </a:r>
            <a:r>
              <a:rPr sz="1200" kern="0" spc="-20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9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a:t>
            </a:r>
            <a:r>
              <a:rPr sz="1200" kern="0" spc="-22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8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通过</a:t>
            </a:r>
            <a:endParaRPr sz="1200" dirty="0">
              <a:latin typeface="HarmonyOS Sans SC" panose="00000500000000000000" charset="-122"/>
              <a:ea typeface="HarmonyOS Sans SC" panose="00000500000000000000" charset="-122"/>
              <a:cs typeface="HarmonyOS Sans SC" panose="00000500000000000000" charset="-122"/>
            </a:endParaRPr>
          </a:p>
          <a:p>
            <a:pPr marL="12700" indent="5080" algn="l" rtl="0" eaLnBrk="0">
              <a:lnSpc>
                <a:spcPct val="154000"/>
              </a:lnSpc>
              <a:spcBef>
                <a:spcPts val="5"/>
              </a:spcBef>
            </a:pPr>
            <a:r>
              <a:rPr sz="1200" kern="0" spc="0" dirty="0">
                <a:solidFill>
                  <a:srgbClr val="767171">
                    <a:alpha val="100000"/>
                  </a:srgbClr>
                </a:solidFill>
                <a:latin typeface="Arial" panose="020B0604020202020204"/>
                <a:ea typeface="Arial" panose="020B0604020202020204"/>
                <a:cs typeface="Arial" panose="020B0604020202020204"/>
              </a:rPr>
              <a:t>SDK</a:t>
            </a:r>
            <a:r>
              <a:rPr sz="1200" kern="0" spc="3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方式集成，</a:t>
            </a:r>
            <a:r>
              <a:rPr sz="1200" kern="0" spc="-19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3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区别于传统挂载方式杀毒更加方</a:t>
            </a:r>
            <a:r>
              <a:rPr sz="1200" kern="0" spc="-2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便与快捷</a:t>
            </a:r>
            <a:r>
              <a:rPr sz="1200" kern="0" spc="-14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2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，同时更加安全。</a:t>
            </a:r>
            <a:endParaRPr sz="1200" dirty="0">
              <a:latin typeface="HarmonyOS Sans SC" panose="00000500000000000000" charset="-122"/>
              <a:ea typeface="HarmonyOS Sans SC" panose="00000500000000000000" charset="-122"/>
              <a:cs typeface="HarmonyOS Sans SC" panose="00000500000000000000" charset="-122"/>
            </a:endParaRPr>
          </a:p>
        </p:txBody>
      </p:sp>
      <p:sp>
        <p:nvSpPr>
          <p:cNvPr id="1470" name="textbox 1470"/>
          <p:cNvSpPr/>
          <p:nvPr/>
        </p:nvSpPr>
        <p:spPr>
          <a:xfrm>
            <a:off x="8386623" y="1919427"/>
            <a:ext cx="3336925" cy="751840"/>
          </a:xfrm>
          <a:prstGeom prst="rect">
            <a:avLst/>
          </a:prstGeom>
          <a:noFill/>
          <a:ln w="0" cap="flat">
            <a:noFill/>
            <a:prstDash val="solid"/>
            <a:miter lim="0"/>
          </a:ln>
        </p:spPr>
        <p:txBody>
          <a:bodyPr vert="horz" wrap="square" lIns="0" tIns="0" rIns="0" bIns="0"/>
          <a:lstStyle/>
          <a:p>
            <a:pPr algn="l" rtl="0" eaLnBrk="0">
              <a:lnSpc>
                <a:spcPct val="80000"/>
              </a:lnSpc>
            </a:pPr>
            <a:endParaRPr sz="100" dirty="0">
              <a:latin typeface="Arial" panose="020B0604020202020204"/>
              <a:ea typeface="Arial" panose="020B0604020202020204"/>
              <a:cs typeface="Arial" panose="020B0604020202020204"/>
            </a:endParaRPr>
          </a:p>
          <a:p>
            <a:pPr marL="12700" algn="l" rtl="0" eaLnBrk="0">
              <a:lnSpc>
                <a:spcPct val="89000"/>
              </a:lnSpc>
            </a:pPr>
            <a:r>
              <a:rPr sz="1200" kern="0" spc="4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在备份完成后或进行恢复前主动进行病毒查杀，</a:t>
            </a:r>
            <a:endParaRPr sz="1200" dirty="0">
              <a:latin typeface="HarmonyOS Sans SC" panose="00000500000000000000" charset="-122"/>
              <a:ea typeface="HarmonyOS Sans SC" panose="00000500000000000000" charset="-122"/>
              <a:cs typeface="HarmonyOS Sans SC" panose="00000500000000000000" charset="-122"/>
            </a:endParaRPr>
          </a:p>
          <a:p>
            <a:pPr marL="18415" indent="-5715" algn="l" rtl="0" eaLnBrk="0">
              <a:lnSpc>
                <a:spcPct val="154000"/>
              </a:lnSpc>
              <a:spcBef>
                <a:spcPts val="5"/>
              </a:spcBef>
            </a:pPr>
            <a:r>
              <a:rPr sz="1200" kern="0" spc="3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相较于在遭受勒索后的被动行为</a:t>
            </a:r>
            <a:r>
              <a:rPr sz="1200" kern="0" spc="-14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 </a:t>
            </a:r>
            <a:r>
              <a:rPr sz="1200" kern="0" spc="3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，具有更加显著</a:t>
            </a:r>
            <a:r>
              <a:rPr sz="1200" kern="0" spc="-2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的预防意义。</a:t>
            </a:r>
            <a:endParaRPr sz="1200" dirty="0">
              <a:latin typeface="HarmonyOS Sans SC" panose="00000500000000000000" charset="-122"/>
              <a:ea typeface="HarmonyOS Sans SC" panose="00000500000000000000" charset="-122"/>
              <a:cs typeface="HarmonyOS Sans SC" panose="00000500000000000000" charset="-122"/>
            </a:endParaRPr>
          </a:p>
        </p:txBody>
      </p:sp>
      <p:sp>
        <p:nvSpPr>
          <p:cNvPr id="1472" name="textbox 1472"/>
          <p:cNvSpPr/>
          <p:nvPr/>
        </p:nvSpPr>
        <p:spPr>
          <a:xfrm>
            <a:off x="1197356" y="3522980"/>
            <a:ext cx="3195320" cy="571500"/>
          </a:xfrm>
          <a:prstGeom prst="roundRect">
            <a:avLst>
              <a:gd name="adj" fmla="val 3982"/>
            </a:avLst>
          </a:prstGeom>
          <a:noFill/>
          <a:ln w="12700" cap="flat">
            <a:solidFill>
              <a:srgbClr val="328990"/>
            </a:solidFill>
            <a:prstDash val="solid"/>
            <a:miter lim="0"/>
          </a:ln>
        </p:spPr>
        <p:txBody>
          <a:bodyPr vert="horz" wrap="square" lIns="0" tIns="0" rIns="0" bIns="0"/>
          <a:lstStyle/>
          <a:p>
            <a:pPr algn="l" rtl="0" eaLnBrk="0">
              <a:lnSpc>
                <a:spcPct val="134000"/>
              </a:lnSpc>
            </a:pPr>
            <a:endParaRPr sz="1000" dirty="0">
              <a:latin typeface="Arial" panose="020B0604020202020204"/>
              <a:ea typeface="Arial" panose="020B0604020202020204"/>
              <a:cs typeface="Arial" panose="020B0604020202020204"/>
            </a:endParaRPr>
          </a:p>
          <a:p>
            <a:pPr marL="1255395" algn="l" rtl="0" eaLnBrk="0">
              <a:lnSpc>
                <a:spcPct val="89000"/>
              </a:lnSpc>
              <a:spcBef>
                <a:spcPts val="5"/>
              </a:spcBef>
            </a:pPr>
            <a:r>
              <a:rPr sz="1200" kern="0" spc="-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云祺容灾备份系统</a:t>
            </a:r>
            <a:endParaRPr sz="1200" dirty="0">
              <a:latin typeface="HarmonyOS Sans SC" panose="00000500000000000000" charset="-122"/>
              <a:ea typeface="HarmonyOS Sans SC" panose="00000500000000000000" charset="-122"/>
              <a:cs typeface="HarmonyOS Sans SC" panose="00000500000000000000" charset="-122"/>
            </a:endParaRPr>
          </a:p>
        </p:txBody>
      </p:sp>
      <p:sp>
        <p:nvSpPr>
          <p:cNvPr id="1474" name="textbox 1474"/>
          <p:cNvSpPr/>
          <p:nvPr/>
        </p:nvSpPr>
        <p:spPr>
          <a:xfrm>
            <a:off x="8386623" y="5346268"/>
            <a:ext cx="3307715" cy="462915"/>
          </a:xfrm>
          <a:prstGeom prst="rect">
            <a:avLst/>
          </a:prstGeom>
          <a:noFill/>
          <a:ln w="0" cap="flat">
            <a:noFill/>
            <a:prstDash val="solid"/>
            <a:miter lim="0"/>
          </a:ln>
        </p:spPr>
        <p:txBody>
          <a:bodyPr vert="horz" wrap="square" lIns="0" tIns="0" rIns="0" bIns="0"/>
          <a:lstStyle/>
          <a:p>
            <a:pPr algn="l" rtl="0" eaLnBrk="0">
              <a:lnSpc>
                <a:spcPct val="80000"/>
              </a:lnSpc>
            </a:pPr>
            <a:endParaRPr sz="100" dirty="0">
              <a:latin typeface="Arial" panose="020B0604020202020204"/>
              <a:ea typeface="Arial" panose="020B0604020202020204"/>
              <a:cs typeface="Arial" panose="020B0604020202020204"/>
            </a:endParaRPr>
          </a:p>
          <a:p>
            <a:pPr algn="r" rtl="0" eaLnBrk="0">
              <a:lnSpc>
                <a:spcPct val="89000"/>
              </a:lnSpc>
            </a:pPr>
            <a:r>
              <a:rPr sz="1200" kern="0" spc="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通过依赖可信的杀毒引擎进行主动式病毒查杀，</a:t>
            </a:r>
            <a:endParaRPr sz="1200" dirty="0">
              <a:latin typeface="HarmonyOS Sans SC" panose="00000500000000000000" charset="-122"/>
              <a:ea typeface="HarmonyOS Sans SC" panose="00000500000000000000" charset="-122"/>
              <a:cs typeface="HarmonyOS Sans SC" panose="00000500000000000000" charset="-122"/>
            </a:endParaRPr>
          </a:p>
          <a:p>
            <a:pPr marL="12700" algn="l" rtl="0" eaLnBrk="0">
              <a:lnSpc>
                <a:spcPts val="2160"/>
              </a:lnSpc>
            </a:pPr>
            <a:r>
              <a:rPr sz="1200" kern="0" spc="0" dirty="0">
                <a:solidFill>
                  <a:srgbClr val="767171">
                    <a:alpha val="100000"/>
                  </a:srgbClr>
                </a:solidFill>
                <a:latin typeface="HarmonyOS Sans SC" panose="00000500000000000000" charset="-122"/>
                <a:ea typeface="HarmonyOS Sans SC" panose="00000500000000000000" charset="-122"/>
                <a:cs typeface="HarmonyOS Sans SC" panose="00000500000000000000" charset="-122"/>
              </a:rPr>
              <a:t>在进行验证等操作后获得干净的恢复。</a:t>
            </a:r>
            <a:endParaRPr sz="1200" dirty="0">
              <a:latin typeface="HarmonyOS Sans SC" panose="00000500000000000000" charset="-122"/>
              <a:ea typeface="HarmonyOS Sans SC" panose="00000500000000000000" charset="-122"/>
              <a:cs typeface="HarmonyOS Sans SC" panose="00000500000000000000" charset="-122"/>
            </a:endParaRPr>
          </a:p>
        </p:txBody>
      </p:sp>
      <p:sp>
        <p:nvSpPr>
          <p:cNvPr id="1476" name="textbox 1476"/>
          <p:cNvSpPr/>
          <p:nvPr/>
        </p:nvSpPr>
        <p:spPr>
          <a:xfrm>
            <a:off x="5114163" y="3526155"/>
            <a:ext cx="1893570" cy="565150"/>
          </a:xfrm>
          <a:prstGeom prst="roundRect">
            <a:avLst>
              <a:gd name="adj" fmla="val 3980"/>
            </a:avLst>
          </a:prstGeom>
          <a:noFill/>
          <a:ln w="19050" cap="flat">
            <a:solidFill>
              <a:srgbClr val="328990"/>
            </a:solidFill>
            <a:prstDash val="solid"/>
            <a:miter lim="0"/>
          </a:ln>
        </p:spPr>
        <p:txBody>
          <a:bodyPr vert="horz" wrap="square" lIns="0" tIns="0" rIns="0" bIns="0"/>
          <a:lstStyle/>
          <a:p>
            <a:pPr algn="l" rtl="0" eaLnBrk="0">
              <a:lnSpc>
                <a:spcPct val="134000"/>
              </a:lnSpc>
            </a:pPr>
            <a:endParaRPr sz="1000" dirty="0">
              <a:latin typeface="Arial" panose="020B0604020202020204"/>
              <a:ea typeface="Arial" panose="020B0604020202020204"/>
              <a:cs typeface="Arial" panose="020B0604020202020204"/>
            </a:endParaRPr>
          </a:p>
          <a:p>
            <a:pPr marL="871220" algn="l" rtl="0" eaLnBrk="0">
              <a:lnSpc>
                <a:spcPct val="89000"/>
              </a:lnSpc>
            </a:pPr>
            <a:r>
              <a:rPr sz="1200" kern="0" spc="-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恢复验证</a:t>
            </a:r>
            <a:endParaRPr sz="1200" dirty="0">
              <a:latin typeface="HarmonyOS Sans SC" panose="00000500000000000000" charset="-122"/>
              <a:ea typeface="HarmonyOS Sans SC" panose="00000500000000000000" charset="-122"/>
              <a:cs typeface="HarmonyOS Sans SC" panose="00000500000000000000" charset="-122"/>
            </a:endParaRPr>
          </a:p>
        </p:txBody>
      </p:sp>
      <p:sp>
        <p:nvSpPr>
          <p:cNvPr id="1478" name="textbox 1478"/>
          <p:cNvSpPr/>
          <p:nvPr/>
        </p:nvSpPr>
        <p:spPr>
          <a:xfrm>
            <a:off x="5114163" y="5004435"/>
            <a:ext cx="1893570" cy="565150"/>
          </a:xfrm>
          <a:prstGeom prst="roundRect">
            <a:avLst>
              <a:gd name="adj" fmla="val 3980"/>
            </a:avLst>
          </a:prstGeom>
          <a:noFill/>
          <a:ln w="19050" cap="flat">
            <a:solidFill>
              <a:srgbClr val="328990"/>
            </a:solidFill>
            <a:prstDash val="solid"/>
            <a:miter lim="0"/>
          </a:ln>
        </p:spPr>
        <p:txBody>
          <a:bodyPr vert="horz" wrap="square" lIns="0" tIns="0" rIns="0" bIns="0"/>
          <a:lstStyle/>
          <a:p>
            <a:pPr algn="l" rtl="0" eaLnBrk="0">
              <a:lnSpc>
                <a:spcPct val="138000"/>
              </a:lnSpc>
            </a:pPr>
            <a:endParaRPr sz="1000" dirty="0">
              <a:latin typeface="Arial" panose="020B0604020202020204"/>
              <a:ea typeface="Arial" panose="020B0604020202020204"/>
              <a:cs typeface="Arial" panose="020B0604020202020204"/>
            </a:endParaRPr>
          </a:p>
          <a:p>
            <a:pPr marL="883285" algn="l" rtl="0" eaLnBrk="0">
              <a:lnSpc>
                <a:spcPct val="89000"/>
              </a:lnSpc>
            </a:pPr>
            <a:r>
              <a:rPr sz="1200" kern="0" spc="-1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可靠恢复</a:t>
            </a:r>
            <a:endParaRPr sz="1200" dirty="0">
              <a:latin typeface="HarmonyOS Sans SC" panose="00000500000000000000" charset="-122"/>
              <a:ea typeface="HarmonyOS Sans SC" panose="00000500000000000000" charset="-122"/>
              <a:cs typeface="HarmonyOS Sans SC" panose="00000500000000000000" charset="-122"/>
            </a:endParaRPr>
          </a:p>
        </p:txBody>
      </p:sp>
      <p:grpSp>
        <p:nvGrpSpPr>
          <p:cNvPr id="60" name="group 60"/>
          <p:cNvGrpSpPr/>
          <p:nvPr/>
        </p:nvGrpSpPr>
        <p:grpSpPr>
          <a:xfrm rot="21600000">
            <a:off x="8283321" y="2956179"/>
            <a:ext cx="2131695" cy="422275"/>
            <a:chOff x="-74295" y="-24765"/>
            <a:chExt cx="2131695" cy="422275"/>
          </a:xfrm>
        </p:grpSpPr>
        <p:pic>
          <p:nvPicPr>
            <p:cNvPr id="1480" name="picture 1480"/>
            <p:cNvPicPr>
              <a:picLocks noChangeAspect="1"/>
            </p:cNvPicPr>
            <p:nvPr/>
          </p:nvPicPr>
          <p:blipFill>
            <a:blip r:embed="rId2"/>
            <a:stretch>
              <a:fillRect/>
            </a:stretch>
          </p:blipFill>
          <p:spPr>
            <a:xfrm rot="21600000">
              <a:off x="0" y="0"/>
              <a:ext cx="2057400" cy="396240"/>
            </a:xfrm>
            <a:prstGeom prst="rect">
              <a:avLst/>
            </a:prstGeom>
          </p:spPr>
        </p:pic>
        <p:sp>
          <p:nvSpPr>
            <p:cNvPr id="1482" name="textbox 1482"/>
            <p:cNvSpPr/>
            <p:nvPr/>
          </p:nvSpPr>
          <p:spPr>
            <a:xfrm>
              <a:off x="-74295" y="-24765"/>
              <a:ext cx="2082800" cy="422275"/>
            </a:xfrm>
            <a:prstGeom prst="rect">
              <a:avLst/>
            </a:prstGeom>
            <a:noFill/>
            <a:ln w="0" cap="flat">
              <a:noFill/>
              <a:prstDash val="solid"/>
              <a:miter lim="0"/>
            </a:ln>
          </p:spPr>
          <p:txBody>
            <a:bodyPr vert="horz" wrap="square" lIns="0" tIns="0" rIns="0" bIns="0"/>
            <a:lstStyle/>
            <a:p>
              <a:pPr algn="l" rtl="0" eaLnBrk="0">
                <a:lnSpc>
                  <a:spcPct val="104000"/>
                </a:lnSpc>
              </a:pPr>
              <a:endParaRPr sz="900" dirty="0">
                <a:latin typeface="Arial" panose="020B0604020202020204"/>
                <a:ea typeface="Arial" panose="020B0604020202020204"/>
                <a:cs typeface="Arial" panose="020B0604020202020204"/>
              </a:endParaRPr>
            </a:p>
            <a:p>
              <a:pPr marL="601980" algn="l" rtl="0" eaLnBrk="0">
                <a:lnSpc>
                  <a:spcPct val="89000"/>
                </a:lnSpc>
                <a:spcBef>
                  <a:spcPts val="5"/>
                </a:spcBef>
              </a:pPr>
              <a:r>
                <a:rPr sz="1400" kern="0" spc="-2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内置杀毒引擎</a:t>
              </a:r>
              <a:endParaRPr sz="1400" dirty="0">
                <a:latin typeface="HarmonyOS Sans SC" panose="00000500000000000000" charset="-122"/>
                <a:ea typeface="HarmonyOS Sans SC" panose="00000500000000000000" charset="-122"/>
                <a:cs typeface="HarmonyOS Sans SC" panose="00000500000000000000" charset="-122"/>
              </a:endParaRPr>
            </a:p>
          </p:txBody>
        </p:sp>
      </p:grpSp>
      <p:grpSp>
        <p:nvGrpSpPr>
          <p:cNvPr id="62" name="group 62"/>
          <p:cNvGrpSpPr/>
          <p:nvPr/>
        </p:nvGrpSpPr>
        <p:grpSpPr>
          <a:xfrm rot="21600000">
            <a:off x="8272017" y="4692396"/>
            <a:ext cx="2139950" cy="421640"/>
            <a:chOff x="-82550" y="-22860"/>
            <a:chExt cx="2139950" cy="421640"/>
          </a:xfrm>
        </p:grpSpPr>
        <p:pic>
          <p:nvPicPr>
            <p:cNvPr id="1484" name="picture 1484"/>
            <p:cNvPicPr>
              <a:picLocks noChangeAspect="1"/>
            </p:cNvPicPr>
            <p:nvPr/>
          </p:nvPicPr>
          <p:blipFill>
            <a:blip r:embed="rId3"/>
            <a:stretch>
              <a:fillRect/>
            </a:stretch>
          </p:blipFill>
          <p:spPr>
            <a:xfrm rot="21600000">
              <a:off x="0" y="0"/>
              <a:ext cx="2057400" cy="396239"/>
            </a:xfrm>
            <a:prstGeom prst="rect">
              <a:avLst/>
            </a:prstGeom>
          </p:spPr>
        </p:pic>
        <p:sp>
          <p:nvSpPr>
            <p:cNvPr id="1486" name="textbox 1486"/>
            <p:cNvSpPr/>
            <p:nvPr/>
          </p:nvSpPr>
          <p:spPr>
            <a:xfrm>
              <a:off x="-82550" y="-22860"/>
              <a:ext cx="2082800" cy="421640"/>
            </a:xfrm>
            <a:prstGeom prst="rect">
              <a:avLst/>
            </a:prstGeom>
            <a:noFill/>
            <a:ln w="0" cap="flat">
              <a:noFill/>
              <a:prstDash val="solid"/>
              <a:miter lim="0"/>
            </a:ln>
          </p:spPr>
          <p:txBody>
            <a:bodyPr vert="horz" wrap="square" lIns="0" tIns="0" rIns="0" bIns="0"/>
            <a:lstStyle/>
            <a:p>
              <a:pPr algn="l" rtl="0" eaLnBrk="0">
                <a:lnSpc>
                  <a:spcPct val="105000"/>
                </a:lnSpc>
              </a:pPr>
              <a:endParaRPr sz="900" dirty="0">
                <a:latin typeface="Arial" panose="020B0604020202020204"/>
                <a:ea typeface="Arial" panose="020B0604020202020204"/>
                <a:cs typeface="Arial" panose="020B0604020202020204"/>
              </a:endParaRPr>
            </a:p>
            <a:p>
              <a:pPr marL="509905" algn="l" rtl="0" eaLnBrk="0">
                <a:lnSpc>
                  <a:spcPct val="89000"/>
                </a:lnSpc>
                <a:spcBef>
                  <a:spcPts val="5"/>
                </a:spcBef>
              </a:pPr>
              <a:r>
                <a:rPr sz="14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获得干净的恢复</a:t>
              </a:r>
              <a:endParaRPr sz="1400" dirty="0">
                <a:latin typeface="HarmonyOS Sans SC" panose="00000500000000000000" charset="-122"/>
                <a:ea typeface="HarmonyOS Sans SC" panose="00000500000000000000" charset="-122"/>
                <a:cs typeface="HarmonyOS Sans SC" panose="00000500000000000000" charset="-122"/>
              </a:endParaRPr>
            </a:p>
          </p:txBody>
        </p:sp>
      </p:grpSp>
      <p:grpSp>
        <p:nvGrpSpPr>
          <p:cNvPr id="64" name="group 64"/>
          <p:cNvGrpSpPr/>
          <p:nvPr/>
        </p:nvGrpSpPr>
        <p:grpSpPr>
          <a:xfrm rot="21600000">
            <a:off x="8329167" y="1268221"/>
            <a:ext cx="2082800" cy="419100"/>
            <a:chOff x="-25400" y="-24130"/>
            <a:chExt cx="2082800" cy="419100"/>
          </a:xfrm>
        </p:grpSpPr>
        <p:pic>
          <p:nvPicPr>
            <p:cNvPr id="1488" name="picture 1488"/>
            <p:cNvPicPr>
              <a:picLocks noChangeAspect="1"/>
            </p:cNvPicPr>
            <p:nvPr/>
          </p:nvPicPr>
          <p:blipFill>
            <a:blip r:embed="rId4"/>
            <a:stretch>
              <a:fillRect/>
            </a:stretch>
          </p:blipFill>
          <p:spPr>
            <a:xfrm rot="21600000">
              <a:off x="0" y="0"/>
              <a:ext cx="2057400" cy="393192"/>
            </a:xfrm>
            <a:prstGeom prst="rect">
              <a:avLst/>
            </a:prstGeom>
          </p:spPr>
        </p:pic>
        <p:sp>
          <p:nvSpPr>
            <p:cNvPr id="1490" name="textbox 1490"/>
            <p:cNvSpPr/>
            <p:nvPr/>
          </p:nvSpPr>
          <p:spPr>
            <a:xfrm>
              <a:off x="-25400" y="-24130"/>
              <a:ext cx="2082800" cy="419100"/>
            </a:xfrm>
            <a:prstGeom prst="rect">
              <a:avLst/>
            </a:prstGeom>
            <a:noFill/>
            <a:ln w="0" cap="flat">
              <a:noFill/>
              <a:prstDash val="solid"/>
              <a:miter lim="0"/>
            </a:ln>
          </p:spPr>
          <p:txBody>
            <a:bodyPr vert="horz" wrap="square" lIns="0" tIns="0" rIns="0" bIns="0"/>
            <a:lstStyle/>
            <a:p>
              <a:pPr algn="l" rtl="0" eaLnBrk="0">
                <a:lnSpc>
                  <a:spcPct val="102000"/>
                </a:lnSpc>
              </a:pPr>
              <a:endParaRPr sz="900" dirty="0">
                <a:latin typeface="Arial" panose="020B0604020202020204"/>
                <a:ea typeface="Arial" panose="020B0604020202020204"/>
                <a:cs typeface="Arial" panose="020B0604020202020204"/>
              </a:endParaRPr>
            </a:p>
            <a:p>
              <a:pPr marL="512445" algn="l" rtl="0" eaLnBrk="0">
                <a:lnSpc>
                  <a:spcPct val="89000"/>
                </a:lnSpc>
                <a:spcBef>
                  <a:spcPts val="5"/>
                </a:spcBef>
              </a:pPr>
              <a:r>
                <a:rPr sz="1400" kern="0" spc="-10" dirty="0">
                  <a:solidFill>
                    <a:srgbClr val="FFFFFF">
                      <a:alpha val="100000"/>
                    </a:srgbClr>
                  </a:solidFill>
                  <a:latin typeface="HarmonyOS Sans SC" panose="00000500000000000000" charset="-122"/>
                  <a:ea typeface="HarmonyOS Sans SC" panose="00000500000000000000" charset="-122"/>
                  <a:cs typeface="HarmonyOS Sans SC" panose="00000500000000000000" charset="-122"/>
                </a:rPr>
                <a:t>主动式病毒查杀</a:t>
              </a:r>
              <a:endParaRPr sz="1400" dirty="0">
                <a:latin typeface="HarmonyOS Sans SC" panose="00000500000000000000" charset="-122"/>
                <a:ea typeface="HarmonyOS Sans SC" panose="00000500000000000000" charset="-122"/>
                <a:cs typeface="HarmonyOS Sans SC" panose="00000500000000000000" charset="-122"/>
              </a:endParaRPr>
            </a:p>
          </p:txBody>
        </p:sp>
      </p:grpSp>
      <p:sp>
        <p:nvSpPr>
          <p:cNvPr id="1492" name="textbox 1492"/>
          <p:cNvSpPr/>
          <p:nvPr/>
        </p:nvSpPr>
        <p:spPr>
          <a:xfrm>
            <a:off x="669925" y="505460"/>
            <a:ext cx="3263900" cy="387350"/>
          </a:xfrm>
          <a:prstGeom prst="rect">
            <a:avLst/>
          </a:prstGeom>
          <a:noFill/>
          <a:ln w="0" cap="flat">
            <a:noFill/>
            <a:prstDash val="solid"/>
            <a:miter lim="0"/>
          </a:ln>
        </p:spPr>
        <p:txBody>
          <a:bodyPr vert="horz" wrap="square" lIns="0" tIns="0" rIns="0" bIns="0"/>
          <a:lstStyle/>
          <a:p>
            <a:pPr algn="l" rtl="0" eaLnBrk="0">
              <a:lnSpc>
                <a:spcPct val="154000"/>
              </a:lnSpc>
            </a:pPr>
            <a:endParaRPr sz="100" dirty="0">
              <a:latin typeface="Arial" panose="020B0604020202020204"/>
              <a:ea typeface="Arial" panose="020B0604020202020204"/>
              <a:cs typeface="Arial" panose="020B0604020202020204"/>
            </a:endParaRPr>
          </a:p>
          <a:p>
            <a:pPr marL="70485" algn="l" rtl="0" eaLnBrk="0">
              <a:lnSpc>
                <a:spcPct val="92000"/>
              </a:lnSpc>
              <a:spcBef>
                <a:spcPts val="0"/>
              </a:spcBef>
              <a:tabLst>
                <a:tab pos="267335" algn="l"/>
              </a:tabLst>
            </a:pPr>
            <a:r>
              <a:rPr sz="2500" kern="0" spc="0" dirty="0">
                <a:solidFill>
                  <a:srgbClr val="0D0D0D">
                    <a:alpha val="100000"/>
                  </a:srgbClr>
                </a:solidFill>
                <a:latin typeface="HarmonyOS Sans SC" panose="00000500000000000000" charset="-122"/>
                <a:ea typeface="HarmonyOS Sans SC" panose="00000500000000000000" charset="-122"/>
                <a:cs typeface="HarmonyOS Sans SC" panose="00000500000000000000" charset="-122"/>
              </a:rPr>
              <a:t>	</a:t>
            </a:r>
            <a:r>
              <a:rPr sz="2600" b="1" kern="0" spc="80" dirty="0">
                <a:solidFill>
                  <a:srgbClr val="0D0D0D">
                    <a:alpha val="100000"/>
                  </a:srgbClr>
                </a:solidFill>
                <a:latin typeface="HarmonyOS Sans SC" panose="00000500000000000000" charset="-122"/>
                <a:ea typeface="HarmonyOS Sans SC" panose="00000500000000000000" charset="-122"/>
                <a:cs typeface="HarmonyOS Sans SC" panose="00000500000000000000" charset="-122"/>
              </a:rPr>
              <a:t>主动病毒查杀</a:t>
            </a:r>
            <a:endParaRPr sz="2600" b="1" kern="0" spc="80" dirty="0">
              <a:solidFill>
                <a:srgbClr val="0D0D0D">
                  <a:alpha val="100000"/>
                </a:srgbClr>
              </a:solidFill>
              <a:latin typeface="HarmonyOS Sans SC" panose="00000500000000000000" charset="-122"/>
              <a:ea typeface="HarmonyOS Sans SC" panose="00000500000000000000" charset="-122"/>
              <a:cs typeface="HarmonyOS Sans SC" panose="00000500000000000000" charset="-122"/>
            </a:endParaRPr>
          </a:p>
        </p:txBody>
      </p:sp>
      <p:pic>
        <p:nvPicPr>
          <p:cNvPr id="1494" name="picture 1494"/>
          <p:cNvPicPr>
            <a:picLocks noChangeAspect="1"/>
          </p:cNvPicPr>
          <p:nvPr/>
        </p:nvPicPr>
        <p:blipFill>
          <a:blip r:embed="rId5"/>
          <a:stretch>
            <a:fillRect/>
          </a:stretch>
        </p:blipFill>
        <p:spPr>
          <a:xfrm rot="21600000">
            <a:off x="682752" y="518160"/>
            <a:ext cx="57912" cy="326135"/>
          </a:xfrm>
          <a:prstGeom prst="rect">
            <a:avLst/>
          </a:prstGeom>
        </p:spPr>
      </p:pic>
      <p:pic>
        <p:nvPicPr>
          <p:cNvPr id="1496" name="picture 1496"/>
          <p:cNvPicPr>
            <a:picLocks noChangeAspect="1"/>
          </p:cNvPicPr>
          <p:nvPr/>
        </p:nvPicPr>
        <p:blipFill>
          <a:blip r:embed="rId6"/>
          <a:stretch>
            <a:fillRect/>
          </a:stretch>
        </p:blipFill>
        <p:spPr>
          <a:xfrm rot="21600000">
            <a:off x="905256" y="1999950"/>
            <a:ext cx="167843" cy="3631908"/>
          </a:xfrm>
          <a:prstGeom prst="rect">
            <a:avLst/>
          </a:prstGeom>
        </p:spPr>
      </p:pic>
      <p:pic>
        <p:nvPicPr>
          <p:cNvPr id="1498" name="picture 1498"/>
          <p:cNvPicPr>
            <a:picLocks noChangeAspect="1"/>
          </p:cNvPicPr>
          <p:nvPr/>
        </p:nvPicPr>
        <p:blipFill>
          <a:blip r:embed="rId7"/>
          <a:stretch>
            <a:fillRect/>
          </a:stretch>
        </p:blipFill>
        <p:spPr>
          <a:xfrm rot="21600000">
            <a:off x="7208112" y="2328933"/>
            <a:ext cx="153213" cy="3233666"/>
          </a:xfrm>
          <a:prstGeom prst="rect">
            <a:avLst/>
          </a:prstGeom>
        </p:spPr>
      </p:pic>
      <p:pic>
        <p:nvPicPr>
          <p:cNvPr id="1500" name="picture 1500"/>
          <p:cNvPicPr>
            <a:picLocks noChangeAspect="1"/>
          </p:cNvPicPr>
          <p:nvPr/>
        </p:nvPicPr>
        <p:blipFill>
          <a:blip r:embed="rId8"/>
          <a:stretch>
            <a:fillRect/>
          </a:stretch>
        </p:blipFill>
        <p:spPr>
          <a:xfrm rot="21600000">
            <a:off x="10061448" y="414527"/>
            <a:ext cx="1493519" cy="283464"/>
          </a:xfrm>
          <a:prstGeom prst="rect">
            <a:avLst/>
          </a:prstGeom>
        </p:spPr>
      </p:pic>
      <p:sp>
        <p:nvSpPr>
          <p:cNvPr id="1502" name="textbox 1502"/>
          <p:cNvSpPr/>
          <p:nvPr/>
        </p:nvSpPr>
        <p:spPr>
          <a:xfrm>
            <a:off x="5439537" y="2677744"/>
            <a:ext cx="1229360" cy="187960"/>
          </a:xfrm>
          <a:prstGeom prst="rect">
            <a:avLst/>
          </a:prstGeom>
          <a:noFill/>
          <a:ln w="0" cap="flat">
            <a:noFill/>
            <a:prstDash val="solid"/>
            <a:miter lim="0"/>
          </a:ln>
        </p:spPr>
        <p:txBody>
          <a:bodyPr vert="horz" wrap="square" lIns="0" tIns="0" rIns="0" bIns="0"/>
          <a:lstStyle/>
          <a:p>
            <a:pPr algn="l" rtl="0" eaLnBrk="0">
              <a:lnSpc>
                <a:spcPct val="80000"/>
              </a:lnSpc>
            </a:pPr>
            <a:endParaRPr sz="100" dirty="0">
              <a:latin typeface="Arial" panose="020B0604020202020204"/>
              <a:ea typeface="Arial" panose="020B0604020202020204"/>
              <a:cs typeface="Arial" panose="020B0604020202020204"/>
            </a:endParaRPr>
          </a:p>
          <a:p>
            <a:pPr marL="12700" algn="l" rtl="0" eaLnBrk="0">
              <a:lnSpc>
                <a:spcPct val="89000"/>
              </a:lnSpc>
            </a:pPr>
            <a:r>
              <a:rPr sz="1200" kern="0" spc="-2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内置容灾演练平台</a:t>
            </a:r>
            <a:endParaRPr sz="1200" dirty="0">
              <a:latin typeface="HarmonyOS Sans SC" panose="00000500000000000000" charset="-122"/>
              <a:ea typeface="HarmonyOS Sans SC" panose="00000500000000000000" charset="-122"/>
              <a:cs typeface="HarmonyOS Sans SC" panose="00000500000000000000" charset="-122"/>
            </a:endParaRPr>
          </a:p>
        </p:txBody>
      </p:sp>
      <p:sp>
        <p:nvSpPr>
          <p:cNvPr id="1504" name="textbox 1504"/>
          <p:cNvSpPr/>
          <p:nvPr/>
        </p:nvSpPr>
        <p:spPr>
          <a:xfrm>
            <a:off x="2892511" y="3196394"/>
            <a:ext cx="603250" cy="149225"/>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ct val="90000"/>
              </a:lnSpc>
            </a:pPr>
            <a:r>
              <a:rPr sz="900" kern="0" spc="0" dirty="0">
                <a:solidFill>
                  <a:srgbClr val="328990">
                    <a:alpha val="100000"/>
                  </a:srgbClr>
                </a:solidFill>
                <a:latin typeface="HarmonyOS Sans SC" panose="00000500000000000000" charset="-122"/>
                <a:ea typeface="HarmonyOS Sans SC" panose="00000500000000000000" charset="-122"/>
                <a:cs typeface="HarmonyOS Sans SC" panose="00000500000000000000" charset="-122"/>
              </a:rPr>
              <a:t>最新备份点</a:t>
            </a:r>
            <a:endParaRPr sz="900" dirty="0">
              <a:latin typeface="HarmonyOS Sans SC" panose="00000500000000000000" charset="-122"/>
              <a:ea typeface="HarmonyOS Sans SC" panose="00000500000000000000" charset="-122"/>
              <a:cs typeface="HarmonyOS Sans SC" panose="00000500000000000000" charset="-122"/>
            </a:endParaRPr>
          </a:p>
        </p:txBody>
      </p:sp>
      <p:sp>
        <p:nvSpPr>
          <p:cNvPr id="1506" name="path 1506"/>
          <p:cNvSpPr/>
          <p:nvPr/>
        </p:nvSpPr>
        <p:spPr>
          <a:xfrm>
            <a:off x="7015226" y="2032762"/>
            <a:ext cx="28955" cy="939292"/>
          </a:xfrm>
          <a:custGeom>
            <a:avLst/>
            <a:gdLst/>
            <a:ahLst/>
            <a:cxnLst/>
            <a:rect l="0" t="0" r="0" b="0"/>
            <a:pathLst>
              <a:path w="45" h="1479">
                <a:moveTo>
                  <a:pt x="10" y="10"/>
                </a:moveTo>
                <a:cubicBezTo>
                  <a:pt x="24" y="10"/>
                  <a:pt x="35" y="21"/>
                  <a:pt x="35" y="35"/>
                </a:cubicBezTo>
                <a:lnTo>
                  <a:pt x="35" y="1443"/>
                </a:lnTo>
                <a:cubicBezTo>
                  <a:pt x="35" y="1457"/>
                  <a:pt x="24" y="1469"/>
                  <a:pt x="10" y="1469"/>
                </a:cubicBezTo>
              </a:path>
            </a:pathLst>
          </a:custGeom>
          <a:noFill/>
          <a:ln w="12700" cap="flat">
            <a:solidFill>
              <a:srgbClr val="328990"/>
            </a:solidFill>
            <a:prstDash val="dash"/>
            <a:miter lim="1000000"/>
          </a:ln>
        </p:spPr>
        <p:txBody>
          <a:bodyPr rtlCol="0"/>
          <a:lstStyle/>
          <a:p>
            <a:pPr algn="ctr"/>
            <a:endParaRPr lang="zh-CN" altLang="en-US"/>
          </a:p>
        </p:txBody>
      </p:sp>
      <p:sp>
        <p:nvSpPr>
          <p:cNvPr id="1508" name="path 1508"/>
          <p:cNvSpPr/>
          <p:nvPr/>
        </p:nvSpPr>
        <p:spPr>
          <a:xfrm>
            <a:off x="5230368" y="1572514"/>
            <a:ext cx="2054225" cy="12700"/>
          </a:xfrm>
          <a:custGeom>
            <a:avLst/>
            <a:gdLst/>
            <a:ahLst/>
            <a:cxnLst/>
            <a:rect l="0" t="0" r="0" b="0"/>
            <a:pathLst>
              <a:path w="3235" h="20">
                <a:moveTo>
                  <a:pt x="0" y="10"/>
                </a:moveTo>
                <a:lnTo>
                  <a:pt x="3235" y="10"/>
                </a:lnTo>
              </a:path>
            </a:pathLst>
          </a:custGeom>
          <a:noFill/>
          <a:ln w="12700" cap="flat">
            <a:solidFill>
              <a:srgbClr val="1AD6D7"/>
            </a:solidFill>
            <a:prstDash val="dash"/>
            <a:miter lim="1000000"/>
          </a:ln>
        </p:spPr>
        <p:txBody>
          <a:bodyPr rtlCol="0"/>
          <a:lstStyle/>
          <a:p>
            <a:pPr algn="ctr"/>
            <a:endParaRPr lang="zh-CN" altLang="en-US"/>
          </a:p>
        </p:txBody>
      </p:sp>
      <p:sp>
        <p:nvSpPr>
          <p:cNvPr id="1510" name="path 1510"/>
          <p:cNvSpPr/>
          <p:nvPr/>
        </p:nvSpPr>
        <p:spPr>
          <a:xfrm>
            <a:off x="7278243" y="1578864"/>
            <a:ext cx="12700" cy="587375"/>
          </a:xfrm>
          <a:custGeom>
            <a:avLst/>
            <a:gdLst/>
            <a:ahLst/>
            <a:cxnLst/>
            <a:rect l="0" t="0" r="0" b="0"/>
            <a:pathLst>
              <a:path w="20" h="925">
                <a:moveTo>
                  <a:pt x="10" y="0"/>
                </a:moveTo>
                <a:lnTo>
                  <a:pt x="10" y="925"/>
                </a:lnTo>
              </a:path>
            </a:pathLst>
          </a:custGeom>
          <a:noFill/>
          <a:ln w="12700" cap="flat">
            <a:solidFill>
              <a:srgbClr val="1AD6D7"/>
            </a:solidFill>
            <a:prstDash val="dash"/>
            <a:miter lim="1000000"/>
          </a:ln>
        </p:spPr>
        <p:txBody>
          <a:bodyPr rtlCol="0"/>
          <a:lstStyle/>
          <a:p>
            <a:pPr algn="ctr"/>
            <a:endParaRPr lang="zh-CN" altLang="en-US"/>
          </a:p>
        </p:txBody>
      </p:sp>
      <p:sp>
        <p:nvSpPr>
          <p:cNvPr id="1512" name="path 1512"/>
          <p:cNvSpPr/>
          <p:nvPr/>
        </p:nvSpPr>
        <p:spPr>
          <a:xfrm>
            <a:off x="987298" y="1578864"/>
            <a:ext cx="12700" cy="409702"/>
          </a:xfrm>
          <a:custGeom>
            <a:avLst/>
            <a:gdLst/>
            <a:ahLst/>
            <a:cxnLst/>
            <a:rect l="0" t="0" r="0" b="0"/>
            <a:pathLst>
              <a:path w="20" h="645">
                <a:moveTo>
                  <a:pt x="10" y="0"/>
                </a:moveTo>
                <a:lnTo>
                  <a:pt x="10" y="645"/>
                </a:lnTo>
              </a:path>
            </a:pathLst>
          </a:custGeom>
          <a:noFill/>
          <a:ln w="12700" cap="flat">
            <a:solidFill>
              <a:srgbClr val="1AD6D7"/>
            </a:solidFill>
            <a:prstDash val="dash"/>
            <a:miter lim="1000000"/>
          </a:ln>
        </p:spPr>
        <p:txBody>
          <a:bodyPr rtlCol="0"/>
          <a:lstStyle/>
          <a:p>
            <a:pPr algn="ctr"/>
            <a:endParaRPr lang="zh-CN"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838199" y="433070"/>
            <a:ext cx="5462960" cy="491490"/>
          </a:xfrm>
          <a:prstGeom prst="rect">
            <a:avLst/>
          </a:prstGeom>
          <a:noFill/>
        </p:spPr>
        <p:txBody>
          <a:bodyPr wrap="square" rtlCol="0">
            <a:spAutoFit/>
          </a:bodyPr>
          <a:lstStyle/>
          <a:p>
            <a:pPr lvl="0" algn="l">
              <a:buClrTx/>
              <a:buSzTx/>
              <a:buFontTx/>
            </a:pPr>
            <a:r>
              <a:rPr lang="zh-CN" altLang="en-US" sz="2600" b="1" dirty="0">
                <a:solidFill>
                  <a:srgbClr val="0D0D0D"/>
                </a:solidFill>
                <a:latin typeface="Arial" panose="020B0604020202020204" pitchFamily="34" charset="0"/>
                <a:ea typeface="HarmonyOS Sans SC" panose="00000500000000000000" charset="-122"/>
                <a:cs typeface="Apple LiSung" charset="-120"/>
                <a:sym typeface="+mn-ea"/>
              </a:rPr>
              <a:t>医疗行业数据验证</a:t>
            </a:r>
            <a:endParaRPr lang="zh-CN" altLang="en-US" sz="2600" b="1" dirty="0">
              <a:solidFill>
                <a:srgbClr val="0D0D0D"/>
              </a:solidFill>
              <a:latin typeface="Arial" panose="020B0604020202020204" pitchFamily="34" charset="0"/>
              <a:ea typeface="HarmonyOS Sans SC" panose="00000500000000000000" charset="-122"/>
              <a:cs typeface="Apple LiSung" charset="-120"/>
              <a:sym typeface="+mn-ea"/>
            </a:endParaRPr>
          </a:p>
        </p:txBody>
      </p:sp>
      <p:sp>
        <p:nvSpPr>
          <p:cNvPr id="4" name="矩形 3"/>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latin typeface="Heiti SC Light" panose="02000000000000000000" charset="-122"/>
              <a:ea typeface="Heiti SC Light" panose="02000000000000000000" charset="-122"/>
              <a:cs typeface="Apple LiSung" charset="-120"/>
              <a:sym typeface="+mn-ea"/>
            </a:endParaRPr>
          </a:p>
        </p:txBody>
      </p:sp>
      <p:sp>
        <p:nvSpPr>
          <p:cNvPr id="97" name="文本框 96"/>
          <p:cNvSpPr txBox="1"/>
          <p:nvPr/>
        </p:nvSpPr>
        <p:spPr>
          <a:xfrm>
            <a:off x="768749" y="2175375"/>
            <a:ext cx="4775523" cy="890372"/>
          </a:xfrm>
          <a:prstGeom prst="rect">
            <a:avLst/>
          </a:prstGeom>
          <a:noFill/>
        </p:spPr>
        <p:txBody>
          <a:bodyPr wrap="square" rtlCol="0">
            <a:spAutoFit/>
          </a:bodyPr>
          <a:lstStyle/>
          <a:p>
            <a:pPr algn="just">
              <a:lnSpc>
                <a:spcPct val="150000"/>
              </a:lnSpc>
            </a:pPr>
            <a:r>
              <a:rPr kumimoji="1" lang="zh-CN" altLang="en-US" sz="1200" dirty="0">
                <a:solidFill>
                  <a:schemeClr val="bg2">
                    <a:lumMod val="50000"/>
                  </a:schemeClr>
                </a:solidFill>
                <a:latin typeface="Arial" panose="020B0604020202020204" pitchFamily="34" charset="0"/>
                <a:ea typeface="HarmonyOS Sans SC" panose="00000500000000000000" charset="-122"/>
              </a:rPr>
              <a:t>医院信息化系统应确保数据的安全性和可靠性。同时，要对</a:t>
            </a:r>
            <a:r>
              <a:rPr kumimoji="1" lang="zh-CN" altLang="en-US" sz="1200" dirty="0">
                <a:solidFill>
                  <a:srgbClr val="17CCEA"/>
                </a:solidFill>
                <a:latin typeface="Arial" panose="020B0604020202020204" pitchFamily="34" charset="0"/>
                <a:ea typeface="HarmonyOS Sans SC" panose="00000500000000000000" charset="-122"/>
              </a:rPr>
              <a:t>备份的数据进行定期检查和验证</a:t>
            </a:r>
            <a:r>
              <a:rPr kumimoji="1" lang="zh-CN" altLang="en-US" sz="1200" dirty="0">
                <a:solidFill>
                  <a:schemeClr val="bg2">
                    <a:lumMod val="50000"/>
                  </a:schemeClr>
                </a:solidFill>
                <a:latin typeface="Arial" panose="020B0604020202020204" pitchFamily="34" charset="0"/>
                <a:ea typeface="HarmonyOS Sans SC" panose="00000500000000000000" charset="-122"/>
              </a:rPr>
              <a:t>，确保备份数据的完整性和可用性，避免因数据损坏或丢失导致的信息丢失风险。</a:t>
            </a:r>
            <a:endParaRPr kumimoji="1" lang="zh-CN" altLang="en-US" sz="1200" dirty="0">
              <a:solidFill>
                <a:srgbClr val="17CCEA"/>
              </a:solidFill>
              <a:latin typeface="Arial" panose="020B0604020202020204" pitchFamily="34" charset="0"/>
              <a:ea typeface="HarmonyOS Sans SC" panose="00000500000000000000" charset="-122"/>
            </a:endParaRPr>
          </a:p>
        </p:txBody>
      </p:sp>
      <p:sp>
        <p:nvSpPr>
          <p:cNvPr id="100" name="文本框 99"/>
          <p:cNvSpPr txBox="1"/>
          <p:nvPr/>
        </p:nvSpPr>
        <p:spPr>
          <a:xfrm>
            <a:off x="670775" y="1719578"/>
            <a:ext cx="3102565" cy="377026"/>
          </a:xfrm>
          <a:prstGeom prst="rect">
            <a:avLst/>
          </a:prstGeom>
          <a:noFill/>
        </p:spPr>
        <p:txBody>
          <a:bodyPr wrap="square" rtlCol="0">
            <a:spAutoFit/>
          </a:bodyPr>
          <a:lstStyle/>
          <a:p>
            <a:pPr algn="just">
              <a:lnSpc>
                <a:spcPct val="150000"/>
              </a:lnSpc>
            </a:pPr>
            <a:r>
              <a:rPr kumimoji="1" lang="en-US" altLang="zh-CN" sz="1400" b="1" dirty="0">
                <a:latin typeface="Arial" panose="020B0604020202020204" pitchFamily="34" charset="0"/>
                <a:ea typeface="HarmonyOS Sans SC" panose="00000500000000000000" charset="-122"/>
              </a:rPr>
              <a:t>《</a:t>
            </a:r>
            <a:r>
              <a:rPr kumimoji="1" lang="zh-CN" altLang="en-US" sz="1400" b="1" dirty="0">
                <a:latin typeface="Arial" panose="020B0604020202020204" pitchFamily="34" charset="0"/>
                <a:ea typeface="HarmonyOS Sans SC" panose="00000500000000000000" charset="-122"/>
              </a:rPr>
              <a:t>全国医院信息化建设标准与规范</a:t>
            </a:r>
            <a:r>
              <a:rPr kumimoji="1" lang="en-US" altLang="zh-CN" sz="1400" b="1" dirty="0">
                <a:latin typeface="Arial" panose="020B0604020202020204" pitchFamily="34" charset="0"/>
                <a:ea typeface="HarmonyOS Sans SC" panose="00000500000000000000" charset="-122"/>
              </a:rPr>
              <a:t>》</a:t>
            </a:r>
            <a:endParaRPr kumimoji="1" lang="zh-CN" altLang="en-US" sz="1400" b="1" dirty="0">
              <a:latin typeface="Arial" panose="020B0604020202020204" pitchFamily="34" charset="0"/>
              <a:ea typeface="HarmonyOS Sans SC" panose="00000500000000000000" charset="-122"/>
            </a:endParaRPr>
          </a:p>
        </p:txBody>
      </p:sp>
      <p:sp>
        <p:nvSpPr>
          <p:cNvPr id="6" name="文本框 5"/>
          <p:cNvSpPr txBox="1"/>
          <p:nvPr/>
        </p:nvSpPr>
        <p:spPr>
          <a:xfrm>
            <a:off x="670775" y="3123622"/>
            <a:ext cx="3970398" cy="377026"/>
          </a:xfrm>
          <a:prstGeom prst="rect">
            <a:avLst/>
          </a:prstGeom>
          <a:noFill/>
        </p:spPr>
        <p:txBody>
          <a:bodyPr wrap="square" rtlCol="0">
            <a:spAutoFit/>
          </a:bodyPr>
          <a:lstStyle/>
          <a:p>
            <a:pPr algn="just">
              <a:lnSpc>
                <a:spcPct val="150000"/>
              </a:lnSpc>
            </a:pPr>
            <a:r>
              <a:rPr kumimoji="1" lang="en-US" altLang="zh-CN" sz="1400" b="1" dirty="0">
                <a:latin typeface="Arial" panose="020B0604020202020204" pitchFamily="34" charset="0"/>
                <a:ea typeface="HarmonyOS Sans SC" panose="00000500000000000000" charset="-122"/>
              </a:rPr>
              <a:t>《</a:t>
            </a:r>
            <a:r>
              <a:rPr kumimoji="1" lang="zh-CN" altLang="en-US" sz="1400" b="1" dirty="0">
                <a:latin typeface="Arial" panose="020B0604020202020204" pitchFamily="34" charset="0"/>
                <a:ea typeface="HarmonyOS Sans SC" panose="00000500000000000000" charset="-122"/>
              </a:rPr>
              <a:t>电子病例系统应用水平分级评价标准</a:t>
            </a:r>
            <a:r>
              <a:rPr kumimoji="1" lang="en-US" altLang="zh-CN" sz="1400" b="1" dirty="0">
                <a:latin typeface="Arial" panose="020B0604020202020204" pitchFamily="34" charset="0"/>
                <a:ea typeface="HarmonyOS Sans SC" panose="00000500000000000000" charset="-122"/>
              </a:rPr>
              <a:t>》</a:t>
            </a:r>
            <a:endParaRPr kumimoji="1" lang="zh-CN" altLang="en-US" sz="1400" b="1" dirty="0">
              <a:latin typeface="Arial" panose="020B0604020202020204" pitchFamily="34" charset="0"/>
              <a:ea typeface="HarmonyOS Sans SC" panose="00000500000000000000" charset="-122"/>
            </a:endParaRPr>
          </a:p>
        </p:txBody>
      </p:sp>
      <p:sp>
        <p:nvSpPr>
          <p:cNvPr id="7" name="矩形 6"/>
          <p:cNvSpPr/>
          <p:nvPr>
            <p:custDataLst>
              <p:tags r:id="rId1"/>
            </p:custDataLst>
          </p:nvPr>
        </p:nvSpPr>
        <p:spPr>
          <a:xfrm>
            <a:off x="768749" y="3579419"/>
            <a:ext cx="4937570" cy="613373"/>
          </a:xfrm>
          <a:prstGeom prst="rect">
            <a:avLst/>
          </a:prstGeom>
        </p:spPr>
        <p:txBody>
          <a:bodyPr wrap="square">
            <a:spAutoFit/>
          </a:bodyPr>
          <a:lstStyle/>
          <a:p>
            <a:pPr>
              <a:lnSpc>
                <a:spcPct val="150000"/>
              </a:lnSpc>
            </a:pPr>
            <a:r>
              <a:rPr lang="zh-CN" altLang="en-US" sz="1200" dirty="0">
                <a:solidFill>
                  <a:srgbClr val="1AD6D7"/>
                </a:solidFill>
                <a:latin typeface="Arial" panose="020B0604020202020204" pitchFamily="34" charset="0"/>
                <a:ea typeface="HarmonyOS Sans SC" panose="00000500000000000000" charset="-122"/>
                <a:cs typeface="Heiti SC Light" panose="02000000000000000000" charset="-122"/>
                <a:sym typeface="+mn-ea"/>
              </a:rPr>
              <a:t>每季度至少进行一次数据恢复验证</a:t>
            </a:r>
            <a:r>
              <a:rPr lang="zh-CN" altLang="en-US" sz="1200" dirty="0">
                <a:solidFill>
                  <a:schemeClr val="tx1">
                    <a:lumMod val="75000"/>
                    <a:lumOff val="25000"/>
                  </a:schemeClr>
                </a:solidFill>
                <a:latin typeface="Arial" panose="020B0604020202020204" pitchFamily="34" charset="0"/>
                <a:ea typeface="HarmonyOS Sans SC" panose="00000500000000000000" charset="-122"/>
                <a:cs typeface="Heiti SC Light" panose="02000000000000000000" charset="-122"/>
                <a:sym typeface="+mn-ea"/>
              </a:rPr>
              <a:t>，保障备份数据的可用性；对于重点系统数据与系统的恢复时间不大于 </a:t>
            </a:r>
            <a:r>
              <a:rPr lang="en-US" altLang="zh-CN" sz="1200" dirty="0">
                <a:solidFill>
                  <a:schemeClr val="tx1">
                    <a:lumMod val="75000"/>
                    <a:lumOff val="25000"/>
                  </a:schemeClr>
                </a:solidFill>
                <a:latin typeface="Arial" panose="020B0604020202020204" pitchFamily="34" charset="0"/>
                <a:ea typeface="HarmonyOS Sans SC" panose="00000500000000000000" charset="-122"/>
                <a:cs typeface="Heiti SC Light" panose="02000000000000000000" charset="-122"/>
                <a:sym typeface="+mn-ea"/>
              </a:rPr>
              <a:t>2 </a:t>
            </a:r>
            <a:r>
              <a:rPr lang="zh-CN" altLang="en-US" sz="1200" dirty="0">
                <a:solidFill>
                  <a:schemeClr val="tx1">
                    <a:lumMod val="75000"/>
                    <a:lumOff val="25000"/>
                  </a:schemeClr>
                </a:solidFill>
                <a:latin typeface="Arial" panose="020B0604020202020204" pitchFamily="34" charset="0"/>
                <a:ea typeface="HarmonyOS Sans SC" panose="00000500000000000000" charset="-122"/>
                <a:cs typeface="Heiti SC Light" panose="02000000000000000000" charset="-122"/>
                <a:sym typeface="+mn-ea"/>
              </a:rPr>
              <a:t>小时，数据丢失时间不超过 </a:t>
            </a:r>
            <a:r>
              <a:rPr lang="en-US" altLang="zh-CN" sz="1200" dirty="0">
                <a:solidFill>
                  <a:schemeClr val="tx1">
                    <a:lumMod val="75000"/>
                    <a:lumOff val="25000"/>
                  </a:schemeClr>
                </a:solidFill>
                <a:latin typeface="Arial" panose="020B0604020202020204" pitchFamily="34" charset="0"/>
                <a:ea typeface="HarmonyOS Sans SC" panose="00000500000000000000" charset="-122"/>
                <a:cs typeface="Heiti SC Light" panose="02000000000000000000" charset="-122"/>
                <a:sym typeface="+mn-ea"/>
              </a:rPr>
              <a:t>1 </a:t>
            </a:r>
            <a:r>
              <a:rPr lang="zh-CN" altLang="en-US" sz="1200" dirty="0">
                <a:solidFill>
                  <a:schemeClr val="tx1">
                    <a:lumMod val="75000"/>
                    <a:lumOff val="25000"/>
                  </a:schemeClr>
                </a:solidFill>
                <a:latin typeface="Arial" panose="020B0604020202020204" pitchFamily="34" charset="0"/>
                <a:ea typeface="HarmonyOS Sans SC" panose="00000500000000000000" charset="-122"/>
                <a:cs typeface="Heiti SC Light" panose="02000000000000000000" charset="-122"/>
                <a:sym typeface="+mn-ea"/>
              </a:rPr>
              <a:t>天。</a:t>
            </a:r>
            <a:endParaRPr lang="zh-CN" altLang="en-US" sz="1200" dirty="0">
              <a:effectLst/>
              <a:latin typeface="Arial" panose="020B0604020202020204" pitchFamily="34" charset="0"/>
              <a:ea typeface="HarmonyOS Sans SC" panose="00000500000000000000" charset="-122"/>
              <a:cs typeface="Heiti SC Light" panose="02000000000000000000" charset="-122"/>
            </a:endParaRPr>
          </a:p>
        </p:txBody>
      </p:sp>
      <p:sp>
        <p:nvSpPr>
          <p:cNvPr id="16" name="圆角矩形 279"/>
          <p:cNvSpPr/>
          <p:nvPr/>
        </p:nvSpPr>
        <p:spPr>
          <a:xfrm>
            <a:off x="838199" y="1202147"/>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400" b="1" dirty="0">
                <a:solidFill>
                  <a:schemeClr val="bg1"/>
                </a:solidFill>
                <a:latin typeface="Arial" panose="020B0604020202020204" pitchFamily="34" charset="0"/>
                <a:ea typeface="HarmonyOS Sans SC" panose="00000500000000000000" charset="-122"/>
                <a:sym typeface="+mn-ea"/>
              </a:rPr>
              <a:t>医疗行业的验证要求</a:t>
            </a:r>
            <a:endParaRPr lang="zh-CN" altLang="en-US" sz="1400" b="1" dirty="0">
              <a:solidFill>
                <a:schemeClr val="bg1"/>
              </a:solidFill>
              <a:latin typeface="Arial" panose="020B0604020202020204" pitchFamily="34" charset="0"/>
              <a:ea typeface="HarmonyOS Sans SC" panose="00000500000000000000" charset="-122"/>
              <a:sym typeface="+mn-ea"/>
            </a:endParaRPr>
          </a:p>
        </p:txBody>
      </p:sp>
      <p:sp>
        <p:nvSpPr>
          <p:cNvPr id="17" name="圆角矩形 279"/>
          <p:cNvSpPr/>
          <p:nvPr/>
        </p:nvSpPr>
        <p:spPr>
          <a:xfrm>
            <a:off x="6939986" y="1202147"/>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400" b="1" dirty="0">
                <a:solidFill>
                  <a:schemeClr val="bg1"/>
                </a:solidFill>
                <a:latin typeface="Arial" panose="020B0604020202020204" pitchFamily="34" charset="0"/>
                <a:ea typeface="HarmonyOS Sans SC" panose="00000500000000000000" charset="-122"/>
                <a:sym typeface="+mn-ea"/>
              </a:rPr>
              <a:t>医疗行业的核心痛点</a:t>
            </a:r>
            <a:endParaRPr lang="zh-CN" altLang="en-US" sz="1400" b="1" dirty="0">
              <a:solidFill>
                <a:schemeClr val="bg1"/>
              </a:solidFill>
              <a:latin typeface="Arial" panose="020B0604020202020204" pitchFamily="34" charset="0"/>
              <a:ea typeface="HarmonyOS Sans SC" panose="00000500000000000000" charset="-122"/>
              <a:sym typeface="+mn-ea"/>
            </a:endParaRPr>
          </a:p>
        </p:txBody>
      </p:sp>
      <p:sp>
        <p:nvSpPr>
          <p:cNvPr id="18" name="文本框 17"/>
          <p:cNvSpPr txBox="1"/>
          <p:nvPr/>
        </p:nvSpPr>
        <p:spPr>
          <a:xfrm>
            <a:off x="768749" y="5015575"/>
            <a:ext cx="3102565" cy="414020"/>
          </a:xfrm>
          <a:prstGeom prst="rect">
            <a:avLst/>
          </a:prstGeom>
          <a:noFill/>
        </p:spPr>
        <p:txBody>
          <a:bodyPr wrap="square" rtlCol="0">
            <a:spAutoFit/>
          </a:bodyPr>
          <a:lstStyle/>
          <a:p>
            <a:pPr indent="0" algn="just">
              <a:lnSpc>
                <a:spcPct val="150000"/>
              </a:lnSpc>
              <a:buFont typeface="Arial" panose="020B0604020202020204" pitchFamily="34" charset="0"/>
              <a:buNone/>
            </a:pPr>
            <a:r>
              <a:rPr kumimoji="1" lang="zh-CN" altLang="en-US" sz="1400" b="1" dirty="0">
                <a:solidFill>
                  <a:schemeClr val="bg2">
                    <a:lumMod val="50000"/>
                  </a:schemeClr>
                </a:solidFill>
                <a:latin typeface="Arial" panose="020B0604020202020204" pitchFamily="34" charset="0"/>
                <a:ea typeface="HarmonyOS Sans SC" panose="00000500000000000000" charset="-122"/>
              </a:rPr>
              <a:t>针对</a:t>
            </a:r>
            <a:r>
              <a:rPr kumimoji="1" lang="en-US" altLang="zh-CN" sz="1400" b="1" dirty="0">
                <a:solidFill>
                  <a:schemeClr val="bg2">
                    <a:lumMod val="50000"/>
                  </a:schemeClr>
                </a:solidFill>
                <a:latin typeface="Arial" panose="020B0604020202020204" pitchFamily="34" charset="0"/>
                <a:ea typeface="HarmonyOS Sans SC" panose="00000500000000000000" charset="-122"/>
              </a:rPr>
              <a:t>HIS</a:t>
            </a:r>
            <a:r>
              <a:rPr kumimoji="1" lang="zh-CN" altLang="en-US" sz="1400" b="1" dirty="0">
                <a:solidFill>
                  <a:schemeClr val="bg2">
                    <a:lumMod val="50000"/>
                  </a:schemeClr>
                </a:solidFill>
                <a:latin typeface="Arial" panose="020B0604020202020204" pitchFamily="34" charset="0"/>
                <a:ea typeface="HarmonyOS Sans SC" panose="00000500000000000000" charset="-122"/>
              </a:rPr>
              <a:t>、</a:t>
            </a:r>
            <a:r>
              <a:rPr kumimoji="1" lang="en-US" altLang="zh-CN" sz="1400" b="1" dirty="0">
                <a:solidFill>
                  <a:schemeClr val="bg2">
                    <a:lumMod val="50000"/>
                  </a:schemeClr>
                </a:solidFill>
                <a:latin typeface="Arial" panose="020B0604020202020204" pitchFamily="34" charset="0"/>
                <a:ea typeface="HarmonyOS Sans SC" panose="00000500000000000000" charset="-122"/>
              </a:rPr>
              <a:t>EMR</a:t>
            </a:r>
            <a:r>
              <a:rPr kumimoji="1" lang="zh-CN" altLang="en-US" sz="1400" b="1" dirty="0">
                <a:solidFill>
                  <a:schemeClr val="bg2">
                    <a:lumMod val="50000"/>
                  </a:schemeClr>
                </a:solidFill>
                <a:latin typeface="Arial" panose="020B0604020202020204" pitchFamily="34" charset="0"/>
                <a:ea typeface="HarmonyOS Sans SC" panose="00000500000000000000" charset="-122"/>
              </a:rPr>
              <a:t>的验证</a:t>
            </a:r>
            <a:endParaRPr kumimoji="1" lang="zh-CN" altLang="en-US" sz="1400" b="1" dirty="0">
              <a:solidFill>
                <a:schemeClr val="bg2">
                  <a:lumMod val="50000"/>
                </a:schemeClr>
              </a:solidFill>
              <a:latin typeface="Arial" panose="020B0604020202020204" pitchFamily="34" charset="0"/>
              <a:ea typeface="HarmonyOS Sans SC" panose="00000500000000000000" charset="-122"/>
            </a:endParaRPr>
          </a:p>
        </p:txBody>
      </p:sp>
      <p:sp>
        <p:nvSpPr>
          <p:cNvPr id="40" name="文本框 39"/>
          <p:cNvSpPr txBox="1"/>
          <p:nvPr/>
        </p:nvSpPr>
        <p:spPr>
          <a:xfrm>
            <a:off x="768749" y="5471372"/>
            <a:ext cx="9299811" cy="613373"/>
          </a:xfrm>
          <a:prstGeom prst="rect">
            <a:avLst/>
          </a:prstGeom>
          <a:noFill/>
        </p:spPr>
        <p:txBody>
          <a:bodyPr wrap="square" rtlCol="0">
            <a:spAutoFit/>
          </a:bodyPr>
          <a:lstStyle/>
          <a:p>
            <a:pPr algn="just">
              <a:lnSpc>
                <a:spcPct val="150000"/>
              </a:lnSpc>
            </a:pPr>
            <a:r>
              <a:rPr kumimoji="1" lang="zh-CN" altLang="en-US" sz="1200" dirty="0">
                <a:solidFill>
                  <a:schemeClr val="bg2">
                    <a:lumMod val="50000"/>
                  </a:schemeClr>
                </a:solidFill>
                <a:latin typeface="Arial" panose="020B0604020202020204" pitchFamily="34" charset="0"/>
                <a:ea typeface="HarmonyOS Sans SC" panose="00000500000000000000" charset="-122"/>
              </a:rPr>
              <a:t>医院的</a:t>
            </a:r>
            <a:r>
              <a:rPr kumimoji="1" lang="en-US" altLang="zh-CN" sz="1200" dirty="0">
                <a:solidFill>
                  <a:schemeClr val="bg2">
                    <a:lumMod val="50000"/>
                  </a:schemeClr>
                </a:solidFill>
                <a:latin typeface="Arial" panose="020B0604020202020204" pitchFamily="34" charset="0"/>
                <a:ea typeface="HarmonyOS Sans SC" panose="00000500000000000000" charset="-122"/>
              </a:rPr>
              <a:t>HIS</a:t>
            </a:r>
            <a:r>
              <a:rPr kumimoji="1" lang="zh-CN" altLang="en-US" sz="1200" dirty="0">
                <a:solidFill>
                  <a:schemeClr val="bg2">
                    <a:lumMod val="50000"/>
                  </a:schemeClr>
                </a:solidFill>
                <a:latin typeface="Arial" panose="020B0604020202020204" pitchFamily="34" charset="0"/>
                <a:ea typeface="HarmonyOS Sans SC" panose="00000500000000000000" charset="-122"/>
              </a:rPr>
              <a:t>与</a:t>
            </a:r>
            <a:r>
              <a:rPr kumimoji="1" lang="en-US" altLang="zh-CN" sz="1200" dirty="0">
                <a:solidFill>
                  <a:schemeClr val="bg2">
                    <a:lumMod val="50000"/>
                  </a:schemeClr>
                </a:solidFill>
                <a:latin typeface="Arial" panose="020B0604020202020204" pitchFamily="34" charset="0"/>
                <a:ea typeface="HarmonyOS Sans SC" panose="00000500000000000000" charset="-122"/>
              </a:rPr>
              <a:t>EMR</a:t>
            </a:r>
            <a:r>
              <a:rPr kumimoji="1" lang="zh-CN" altLang="en-US" sz="1200" dirty="0">
                <a:solidFill>
                  <a:schemeClr val="bg2">
                    <a:lumMod val="50000"/>
                  </a:schemeClr>
                </a:solidFill>
                <a:latin typeface="Arial" panose="020B0604020202020204" pitchFamily="34" charset="0"/>
                <a:ea typeface="HarmonyOS Sans SC" panose="00000500000000000000" charset="-122"/>
              </a:rPr>
              <a:t>（电子病历）系统，作为医院的核心业务系统，其通常是验证的重点。</a:t>
            </a:r>
            <a:r>
              <a:rPr kumimoji="1" lang="en-US" altLang="zh-CN" sz="1200" dirty="0">
                <a:solidFill>
                  <a:schemeClr val="bg2">
                    <a:lumMod val="50000"/>
                  </a:schemeClr>
                </a:solidFill>
                <a:latin typeface="Arial" panose="020B0604020202020204" pitchFamily="34" charset="0"/>
                <a:ea typeface="HarmonyOS Sans SC" panose="00000500000000000000" charset="-122"/>
              </a:rPr>
              <a:t>HIS</a:t>
            </a:r>
            <a:r>
              <a:rPr kumimoji="1" lang="zh-CN" altLang="en-US" sz="1200" dirty="0">
                <a:solidFill>
                  <a:schemeClr val="bg2">
                    <a:lumMod val="50000"/>
                  </a:schemeClr>
                </a:solidFill>
                <a:latin typeface="Arial" panose="020B0604020202020204" pitchFamily="34" charset="0"/>
                <a:ea typeface="HarmonyOS Sans SC" panose="00000500000000000000" charset="-122"/>
              </a:rPr>
              <a:t>底层通常由数据库支持，需对其数据库进行验证。同样，也需要针对性对其数据的完整性可用性进行验证。</a:t>
            </a:r>
            <a:endParaRPr kumimoji="1" lang="zh-CN" altLang="en-US" sz="1200" dirty="0">
              <a:solidFill>
                <a:srgbClr val="17CCEA"/>
              </a:solidFill>
              <a:latin typeface="Arial" panose="020B0604020202020204" pitchFamily="34" charset="0"/>
              <a:ea typeface="HarmonyOS Sans SC" panose="00000500000000000000" charset="-122"/>
            </a:endParaRPr>
          </a:p>
        </p:txBody>
      </p:sp>
      <p:sp>
        <p:nvSpPr>
          <p:cNvPr id="78" name="圆角矩形 279"/>
          <p:cNvSpPr/>
          <p:nvPr/>
        </p:nvSpPr>
        <p:spPr>
          <a:xfrm>
            <a:off x="838199" y="4459766"/>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400" b="1" dirty="0">
                <a:solidFill>
                  <a:schemeClr val="bg1"/>
                </a:solidFill>
                <a:latin typeface="Arial" panose="020B0604020202020204" pitchFamily="34" charset="0"/>
                <a:ea typeface="HarmonyOS Sans SC" panose="00000500000000000000" charset="-122"/>
                <a:sym typeface="+mn-ea"/>
              </a:rPr>
              <a:t>具有代表性的验证系统</a:t>
            </a:r>
            <a:endParaRPr lang="zh-CN" altLang="en-US" sz="1400" b="1" dirty="0">
              <a:solidFill>
                <a:schemeClr val="bg1"/>
              </a:solidFill>
              <a:latin typeface="Arial" panose="020B0604020202020204" pitchFamily="34" charset="0"/>
              <a:ea typeface="HarmonyOS Sans SC" panose="00000500000000000000" charset="-122"/>
              <a:sym typeface="+mn-ea"/>
            </a:endParaRPr>
          </a:p>
        </p:txBody>
      </p:sp>
      <p:sp>
        <p:nvSpPr>
          <p:cNvPr id="3" name="矩形 2"/>
          <p:cNvSpPr/>
          <p:nvPr>
            <p:custDataLst>
              <p:tags r:id="rId2"/>
            </p:custDataLst>
          </p:nvPr>
        </p:nvSpPr>
        <p:spPr>
          <a:xfrm>
            <a:off x="6939986" y="2175375"/>
            <a:ext cx="4937570" cy="890372"/>
          </a:xfrm>
          <a:prstGeom prst="rect">
            <a:avLst/>
          </a:prstGeom>
        </p:spPr>
        <p:txBody>
          <a:bodyPr wrap="square">
            <a:spAutoFit/>
          </a:bodyPr>
          <a:lstStyle/>
          <a:p>
            <a:pPr>
              <a:lnSpc>
                <a:spcPct val="150000"/>
              </a:lnSpc>
            </a:pPr>
            <a:r>
              <a:rPr lang="zh-CN" altLang="en-US" sz="1200" dirty="0">
                <a:solidFill>
                  <a:schemeClr val="tx1">
                    <a:lumMod val="75000"/>
                    <a:lumOff val="25000"/>
                  </a:schemeClr>
                </a:solidFill>
                <a:latin typeface="Arial" panose="020B0604020202020204" pitchFamily="34" charset="0"/>
                <a:ea typeface="HarmonyOS Sans SC" panose="00000500000000000000" charset="-122"/>
                <a:cs typeface="Heiti SC Light" panose="02000000000000000000" charset="-122"/>
                <a:sym typeface="+mn-ea"/>
              </a:rPr>
              <a:t>医院的</a:t>
            </a:r>
            <a:r>
              <a:rPr lang="en-US" altLang="zh-CN" sz="1200" dirty="0">
                <a:solidFill>
                  <a:schemeClr val="tx1">
                    <a:lumMod val="75000"/>
                    <a:lumOff val="25000"/>
                  </a:schemeClr>
                </a:solidFill>
                <a:latin typeface="Arial" panose="020B0604020202020204" pitchFamily="34" charset="0"/>
                <a:ea typeface="HarmonyOS Sans SC" panose="00000500000000000000" charset="-122"/>
                <a:cs typeface="Heiti SC Light" panose="02000000000000000000" charset="-122"/>
                <a:sym typeface="+mn-ea"/>
              </a:rPr>
              <a:t>HIS</a:t>
            </a:r>
            <a:r>
              <a:rPr lang="zh-CN" altLang="en-US" sz="1200" dirty="0">
                <a:solidFill>
                  <a:schemeClr val="tx1">
                    <a:lumMod val="75000"/>
                    <a:lumOff val="25000"/>
                  </a:schemeClr>
                </a:solidFill>
                <a:latin typeface="Arial" panose="020B0604020202020204" pitchFamily="34" charset="0"/>
                <a:ea typeface="HarmonyOS Sans SC" panose="00000500000000000000" charset="-122"/>
                <a:cs typeface="Heiti SC Light" panose="02000000000000000000" charset="-122"/>
                <a:sym typeface="+mn-ea"/>
              </a:rPr>
              <a:t>以及</a:t>
            </a:r>
            <a:r>
              <a:rPr lang="en-US" altLang="zh-CN" sz="1200" dirty="0">
                <a:solidFill>
                  <a:schemeClr val="tx1">
                    <a:lumMod val="75000"/>
                    <a:lumOff val="25000"/>
                  </a:schemeClr>
                </a:solidFill>
                <a:latin typeface="Arial" panose="020B0604020202020204" pitchFamily="34" charset="0"/>
                <a:ea typeface="HarmonyOS Sans SC" panose="00000500000000000000" charset="-122"/>
                <a:cs typeface="Heiti SC Light" panose="02000000000000000000" charset="-122"/>
                <a:sym typeface="+mn-ea"/>
              </a:rPr>
              <a:t>EMR</a:t>
            </a:r>
            <a:r>
              <a:rPr lang="zh-CN" altLang="en-US" sz="1200" dirty="0">
                <a:solidFill>
                  <a:schemeClr val="tx1">
                    <a:lumMod val="75000"/>
                    <a:lumOff val="25000"/>
                  </a:schemeClr>
                </a:solidFill>
                <a:latin typeface="Arial" panose="020B0604020202020204" pitchFamily="34" charset="0"/>
                <a:ea typeface="HarmonyOS Sans SC" panose="00000500000000000000" charset="-122"/>
                <a:cs typeface="Heiti SC Light" panose="02000000000000000000" charset="-122"/>
                <a:sym typeface="+mn-ea"/>
              </a:rPr>
              <a:t>这些系统，验证的一个核心是连续性问题，另外也要注意数据的完整性问题，传统的恢复验证方式在检验数据完整性上存在障碍，很麻烦。</a:t>
            </a:r>
            <a:endParaRPr lang="zh-CN" altLang="en-US" sz="1200" dirty="0">
              <a:effectLst/>
              <a:latin typeface="Arial" panose="020B0604020202020204" pitchFamily="34" charset="0"/>
              <a:ea typeface="HarmonyOS Sans SC" panose="00000500000000000000" charset="-122"/>
              <a:cs typeface="Heiti SC Light" panose="02000000000000000000" charset="-122"/>
            </a:endParaRPr>
          </a:p>
        </p:txBody>
      </p:sp>
      <p:sp>
        <p:nvSpPr>
          <p:cNvPr id="5" name="矩形 4"/>
          <p:cNvSpPr/>
          <p:nvPr>
            <p:custDataLst>
              <p:tags r:id="rId3"/>
            </p:custDataLst>
          </p:nvPr>
        </p:nvSpPr>
        <p:spPr>
          <a:xfrm>
            <a:off x="6939986" y="1760230"/>
            <a:ext cx="4937570" cy="377026"/>
          </a:xfrm>
          <a:prstGeom prst="rect">
            <a:avLst/>
          </a:prstGeom>
        </p:spPr>
        <p:txBody>
          <a:bodyPr wrap="square">
            <a:spAutoFit/>
          </a:bodyPr>
          <a:lstStyle/>
          <a:p>
            <a:pPr>
              <a:lnSpc>
                <a:spcPct val="150000"/>
              </a:lnSpc>
            </a:pPr>
            <a:r>
              <a:rPr lang="zh-CN" altLang="en-US" sz="1400" b="1" dirty="0">
                <a:solidFill>
                  <a:schemeClr val="tx1">
                    <a:lumMod val="75000"/>
                    <a:lumOff val="25000"/>
                  </a:schemeClr>
                </a:solidFill>
                <a:effectLst/>
                <a:latin typeface="Arial" panose="020B0604020202020204" pitchFamily="34" charset="0"/>
                <a:ea typeface="HarmonyOS Sans SC" panose="00000500000000000000" charset="-122"/>
                <a:cs typeface="Heiti SC Light" panose="02000000000000000000" charset="-122"/>
                <a:sym typeface="+mn-ea"/>
              </a:rPr>
              <a:t>数据本身的验证无法保障</a:t>
            </a:r>
            <a:endParaRPr lang="zh-CN" altLang="en-US" sz="1400" b="1" dirty="0">
              <a:effectLst/>
              <a:latin typeface="Arial" panose="020B0604020202020204" pitchFamily="34" charset="0"/>
              <a:ea typeface="HarmonyOS Sans SC" panose="00000500000000000000" charset="-122"/>
              <a:cs typeface="Heiti SC Light" panose="02000000000000000000" charset="-122"/>
            </a:endParaRPr>
          </a:p>
        </p:txBody>
      </p:sp>
    </p:spTree>
    <p:custDataLst>
      <p:tags r:id="rId4"/>
    </p:custData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838199" y="433070"/>
            <a:ext cx="5462960" cy="491490"/>
          </a:xfrm>
          <a:prstGeom prst="rect">
            <a:avLst/>
          </a:prstGeom>
          <a:noFill/>
        </p:spPr>
        <p:txBody>
          <a:bodyPr wrap="square" rtlCol="0">
            <a:spAutoFit/>
          </a:bodyPr>
          <a:lstStyle/>
          <a:p>
            <a:pPr lvl="0" algn="l">
              <a:buClrTx/>
              <a:buSzTx/>
              <a:buFontTx/>
            </a:pPr>
            <a:r>
              <a:rPr lang="zh-CN" altLang="en-US" sz="2600" b="1" dirty="0">
                <a:solidFill>
                  <a:srgbClr val="0D0D0D"/>
                </a:solidFill>
                <a:latin typeface="Arial" panose="020B0604020202020204" pitchFamily="34" charset="0"/>
                <a:ea typeface="HarmonyOS Sans SC" panose="00000500000000000000" charset="-122"/>
                <a:cs typeface="Apple LiSung" charset="-120"/>
                <a:sym typeface="+mn-ea"/>
              </a:rPr>
              <a:t>医疗行业数据验证</a:t>
            </a:r>
            <a:endParaRPr lang="zh-CN" altLang="en-US" sz="2600" b="1" dirty="0">
              <a:solidFill>
                <a:srgbClr val="0D0D0D"/>
              </a:solidFill>
              <a:latin typeface="Arial" panose="020B0604020202020204" pitchFamily="34" charset="0"/>
              <a:ea typeface="HarmonyOS Sans SC" panose="00000500000000000000" charset="-122"/>
              <a:cs typeface="Apple LiSung" charset="-120"/>
              <a:sym typeface="+mn-ea"/>
            </a:endParaRPr>
          </a:p>
        </p:txBody>
      </p:sp>
      <p:sp>
        <p:nvSpPr>
          <p:cNvPr id="4" name="矩形 3"/>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latin typeface="Heiti SC Light" panose="02000000000000000000" charset="-122"/>
              <a:ea typeface="Heiti SC Light" panose="02000000000000000000" charset="-122"/>
              <a:cs typeface="Apple LiSung" charset="-120"/>
              <a:sym typeface="+mn-ea"/>
            </a:endParaRPr>
          </a:p>
        </p:txBody>
      </p:sp>
      <p:sp>
        <p:nvSpPr>
          <p:cNvPr id="37" name="圆角矩形 10"/>
          <p:cNvSpPr/>
          <p:nvPr/>
        </p:nvSpPr>
        <p:spPr>
          <a:xfrm>
            <a:off x="2797660" y="1204034"/>
            <a:ext cx="1899345" cy="931928"/>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sz="900">
              <a:latin typeface="Heiti SC Light" panose="02000000000000000000" charset="-122"/>
              <a:ea typeface="Heiti SC Light" panose="02000000000000000000" charset="-122"/>
            </a:endParaRPr>
          </a:p>
        </p:txBody>
      </p:sp>
      <p:sp>
        <p:nvSpPr>
          <p:cNvPr id="39" name="圆角矩形 279"/>
          <p:cNvSpPr/>
          <p:nvPr/>
        </p:nvSpPr>
        <p:spPr>
          <a:xfrm>
            <a:off x="2905707" y="1794818"/>
            <a:ext cx="1690543"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200" dirty="0">
                <a:solidFill>
                  <a:schemeClr val="bg1"/>
                </a:solidFill>
                <a:latin typeface="Arial" panose="020B0604020202020204" pitchFamily="34" charset="0"/>
                <a:ea typeface="HarmonyOS Sans SC" panose="00000500000000000000" charset="-122"/>
                <a:sym typeface="+mn-ea"/>
              </a:rPr>
              <a:t>云祺容灾备份系统</a:t>
            </a:r>
            <a:endParaRPr lang="zh-CN" altLang="en-US" sz="1200" dirty="0">
              <a:solidFill>
                <a:schemeClr val="bg1"/>
              </a:solidFill>
              <a:latin typeface="Arial" panose="020B0604020202020204" pitchFamily="34" charset="0"/>
              <a:ea typeface="HarmonyOS Sans SC" panose="00000500000000000000" charset="-122"/>
              <a:sym typeface="+mn-ea"/>
            </a:endParaRPr>
          </a:p>
        </p:txBody>
      </p:sp>
      <p:pic>
        <p:nvPicPr>
          <p:cNvPr id="41" name="图形 6"/>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3481827" y="1264894"/>
            <a:ext cx="531007" cy="468164"/>
          </a:xfrm>
          <a:prstGeom prst="rect">
            <a:avLst/>
          </a:prstGeom>
        </p:spPr>
      </p:pic>
      <p:sp>
        <p:nvSpPr>
          <p:cNvPr id="99" name="圆角矩形 279"/>
          <p:cNvSpPr/>
          <p:nvPr/>
        </p:nvSpPr>
        <p:spPr>
          <a:xfrm>
            <a:off x="5513777" y="3881404"/>
            <a:ext cx="1760811" cy="318549"/>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100" dirty="0">
                <a:solidFill>
                  <a:schemeClr val="bg1"/>
                </a:solidFill>
                <a:latin typeface="Arial" panose="020B0604020202020204" pitchFamily="34" charset="0"/>
                <a:ea typeface="HarmonyOS Sans SC" panose="00000500000000000000" charset="-122"/>
                <a:sym typeface="+mn-ea"/>
              </a:rPr>
              <a:t>内置容灾演练平台</a:t>
            </a:r>
            <a:endParaRPr lang="zh-CN" altLang="en-US" sz="1100" dirty="0">
              <a:solidFill>
                <a:schemeClr val="bg1"/>
              </a:solidFill>
              <a:latin typeface="Arial" panose="020B0604020202020204" pitchFamily="34" charset="0"/>
              <a:ea typeface="HarmonyOS Sans SC" panose="00000500000000000000" charset="-122"/>
              <a:sym typeface="+mn-ea"/>
            </a:endParaRPr>
          </a:p>
        </p:txBody>
      </p:sp>
      <p:sp>
        <p:nvSpPr>
          <p:cNvPr id="101" name="圆角矩形 10"/>
          <p:cNvSpPr/>
          <p:nvPr/>
        </p:nvSpPr>
        <p:spPr>
          <a:xfrm>
            <a:off x="5434120" y="3321080"/>
            <a:ext cx="1899345" cy="931928"/>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sz="900">
              <a:latin typeface="Heiti SC Light" panose="02000000000000000000" charset="-122"/>
              <a:ea typeface="Heiti SC Light" panose="02000000000000000000" charset="-122"/>
            </a:endParaRPr>
          </a:p>
        </p:txBody>
      </p:sp>
      <p:cxnSp>
        <p:nvCxnSpPr>
          <p:cNvPr id="113" name="直线箭头连接符 31"/>
          <p:cNvCxnSpPr/>
          <p:nvPr/>
        </p:nvCxnSpPr>
        <p:spPr>
          <a:xfrm flipV="1">
            <a:off x="7329442" y="3830398"/>
            <a:ext cx="566475" cy="1586"/>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pic>
        <p:nvPicPr>
          <p:cNvPr id="114" name="图片 113"/>
          <p:cNvPicPr>
            <a:picLocks noChangeAspect="1"/>
          </p:cNvPicPr>
          <p:nvPr/>
        </p:nvPicPr>
        <p:blipFill>
          <a:blip r:embed="rId3"/>
          <a:stretch>
            <a:fillRect/>
          </a:stretch>
        </p:blipFill>
        <p:spPr>
          <a:xfrm>
            <a:off x="8178673" y="3274412"/>
            <a:ext cx="599242" cy="652117"/>
          </a:xfrm>
          <a:prstGeom prst="rect">
            <a:avLst/>
          </a:prstGeom>
          <a:effectLst>
            <a:outerShdw blurRad="50800" dist="38100" dir="2700000" algn="tl" rotWithShape="0">
              <a:prstClr val="black">
                <a:alpha val="40000"/>
              </a:prstClr>
            </a:outerShdw>
          </a:effectLst>
        </p:spPr>
      </p:pic>
      <p:pic>
        <p:nvPicPr>
          <p:cNvPr id="115" name="图片 114"/>
          <p:cNvPicPr>
            <a:picLocks noChangeAspect="1"/>
          </p:cNvPicPr>
          <p:nvPr/>
        </p:nvPicPr>
        <p:blipFill>
          <a:blip r:embed="rId3"/>
          <a:stretch>
            <a:fillRect/>
          </a:stretch>
        </p:blipFill>
        <p:spPr>
          <a:xfrm>
            <a:off x="7990387" y="3466736"/>
            <a:ext cx="599242" cy="652117"/>
          </a:xfrm>
          <a:prstGeom prst="rect">
            <a:avLst/>
          </a:prstGeom>
          <a:effectLst>
            <a:outerShdw blurRad="50800" dist="38100" dir="2700000" algn="tl" rotWithShape="0">
              <a:prstClr val="black">
                <a:alpha val="40000"/>
              </a:prstClr>
            </a:outerShdw>
          </a:effectLst>
        </p:spPr>
      </p:pic>
      <p:sp>
        <p:nvSpPr>
          <p:cNvPr id="116" name="圆角矩形 279"/>
          <p:cNvSpPr/>
          <p:nvPr/>
        </p:nvSpPr>
        <p:spPr>
          <a:xfrm>
            <a:off x="7798090" y="4248593"/>
            <a:ext cx="1172764" cy="23648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900" dirty="0">
                <a:solidFill>
                  <a:schemeClr val="bg1"/>
                </a:solidFill>
                <a:latin typeface="Arial" panose="020B0604020202020204" pitchFamily="34" charset="0"/>
                <a:ea typeface="HarmonyOS Sans SC" panose="00000500000000000000" charset="-122"/>
                <a:sym typeface="+mn-ea"/>
              </a:rPr>
              <a:t>自动化验证报告</a:t>
            </a:r>
            <a:endParaRPr lang="zh-CN" altLang="en-US" sz="900" dirty="0">
              <a:solidFill>
                <a:schemeClr val="bg1"/>
              </a:solidFill>
              <a:latin typeface="Arial" panose="020B0604020202020204" pitchFamily="34" charset="0"/>
              <a:ea typeface="HarmonyOS Sans SC" panose="00000500000000000000" charset="-122"/>
              <a:sym typeface="+mn-ea"/>
            </a:endParaRPr>
          </a:p>
        </p:txBody>
      </p:sp>
      <p:sp>
        <p:nvSpPr>
          <p:cNvPr id="121" name="圆角矩形 279"/>
          <p:cNvSpPr/>
          <p:nvPr/>
        </p:nvSpPr>
        <p:spPr>
          <a:xfrm>
            <a:off x="9702308" y="2918889"/>
            <a:ext cx="2057217" cy="39891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200" dirty="0">
                <a:solidFill>
                  <a:schemeClr val="bg1"/>
                </a:solidFill>
                <a:latin typeface="Arial" panose="020B0604020202020204" pitchFamily="34" charset="0"/>
                <a:ea typeface="HarmonyOS Sans SC" panose="00000500000000000000" charset="-122"/>
                <a:sym typeface="+mn-ea"/>
              </a:rPr>
              <a:t>实现针对数据的验证</a:t>
            </a:r>
            <a:endParaRPr lang="zh-CN" altLang="en-US" sz="1200" dirty="0">
              <a:solidFill>
                <a:schemeClr val="bg1"/>
              </a:solidFill>
              <a:latin typeface="Arial" panose="020B0604020202020204" pitchFamily="34" charset="0"/>
              <a:ea typeface="HarmonyOS Sans SC" panose="00000500000000000000" charset="-122"/>
              <a:sym typeface="+mn-ea"/>
            </a:endParaRPr>
          </a:p>
        </p:txBody>
      </p:sp>
      <p:sp>
        <p:nvSpPr>
          <p:cNvPr id="122" name="文本框 121"/>
          <p:cNvSpPr txBox="1"/>
          <p:nvPr/>
        </p:nvSpPr>
        <p:spPr>
          <a:xfrm>
            <a:off x="9394339" y="3399979"/>
            <a:ext cx="2408863" cy="1167371"/>
          </a:xfrm>
          <a:prstGeom prst="rect">
            <a:avLst/>
          </a:prstGeom>
          <a:noFill/>
        </p:spPr>
        <p:txBody>
          <a:bodyPr wrap="square" rtlCol="0">
            <a:spAutoFit/>
          </a:bodyPr>
          <a:lstStyle/>
          <a:p>
            <a:pPr algn="just">
              <a:lnSpc>
                <a:spcPct val="150000"/>
              </a:lnSpc>
            </a:pPr>
            <a:r>
              <a:rPr kumimoji="1" lang="zh-CN" altLang="en-US" sz="1200" dirty="0">
                <a:solidFill>
                  <a:schemeClr val="bg2">
                    <a:lumMod val="50000"/>
                  </a:schemeClr>
                </a:solidFill>
                <a:latin typeface="Arial" panose="020B0604020202020204" pitchFamily="34" charset="0"/>
                <a:ea typeface="HarmonyOS Sans SC" panose="00000500000000000000" charset="-122"/>
              </a:rPr>
              <a:t>针对结构或非结构化数据，可以针对不同的数据类型实施不同的验证，通过完整性验证、杀毒等保障完整性与安全性。</a:t>
            </a:r>
            <a:endParaRPr kumimoji="1" lang="zh-CN" altLang="en-US" sz="1200" dirty="0">
              <a:solidFill>
                <a:srgbClr val="17CCEA"/>
              </a:solidFill>
              <a:latin typeface="Arial" panose="020B0604020202020204" pitchFamily="34" charset="0"/>
              <a:ea typeface="HarmonyOS Sans SC" panose="00000500000000000000" charset="-122"/>
            </a:endParaRPr>
          </a:p>
        </p:txBody>
      </p:sp>
      <p:sp>
        <p:nvSpPr>
          <p:cNvPr id="125" name="圆角矩形 279"/>
          <p:cNvSpPr/>
          <p:nvPr/>
        </p:nvSpPr>
        <p:spPr>
          <a:xfrm>
            <a:off x="9664918" y="4921388"/>
            <a:ext cx="2057217" cy="39891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200" dirty="0">
                <a:solidFill>
                  <a:schemeClr val="bg1"/>
                </a:solidFill>
                <a:latin typeface="Arial" panose="020B0604020202020204" pitchFamily="34" charset="0"/>
                <a:ea typeface="HarmonyOS Sans SC" panose="00000500000000000000" charset="-122"/>
                <a:sym typeface="+mn-ea"/>
              </a:rPr>
              <a:t>日志永久保留</a:t>
            </a:r>
            <a:endParaRPr lang="zh-CN" altLang="en-US" sz="1200" dirty="0">
              <a:solidFill>
                <a:schemeClr val="bg1"/>
              </a:solidFill>
              <a:latin typeface="Arial" panose="020B0604020202020204" pitchFamily="34" charset="0"/>
              <a:ea typeface="HarmonyOS Sans SC" panose="00000500000000000000" charset="-122"/>
              <a:sym typeface="+mn-ea"/>
            </a:endParaRPr>
          </a:p>
        </p:txBody>
      </p:sp>
      <p:sp>
        <p:nvSpPr>
          <p:cNvPr id="126" name="文本框 125"/>
          <p:cNvSpPr txBox="1"/>
          <p:nvPr/>
        </p:nvSpPr>
        <p:spPr>
          <a:xfrm>
            <a:off x="9356950" y="5402478"/>
            <a:ext cx="2544790" cy="890372"/>
          </a:xfrm>
          <a:prstGeom prst="rect">
            <a:avLst/>
          </a:prstGeom>
          <a:noFill/>
        </p:spPr>
        <p:txBody>
          <a:bodyPr wrap="square" rtlCol="0">
            <a:spAutoFit/>
          </a:bodyPr>
          <a:lstStyle/>
          <a:p>
            <a:pPr algn="just">
              <a:lnSpc>
                <a:spcPct val="150000"/>
              </a:lnSpc>
            </a:pPr>
            <a:r>
              <a:rPr kumimoji="1" lang="zh-CN" altLang="en-US" sz="1200" dirty="0">
                <a:solidFill>
                  <a:schemeClr val="bg2">
                    <a:lumMod val="50000"/>
                  </a:schemeClr>
                </a:solidFill>
                <a:latin typeface="Arial" panose="020B0604020202020204" pitchFamily="34" charset="0"/>
                <a:ea typeface="HarmonyOS Sans SC" panose="00000500000000000000" charset="-122"/>
              </a:rPr>
              <a:t>医疗行业追求强合规驱动，备份系统内的所有关键操作都会被记录，同时支持永久保留，不可删除。</a:t>
            </a:r>
            <a:endParaRPr kumimoji="1" lang="zh-CN" altLang="en-US" sz="1200" dirty="0">
              <a:solidFill>
                <a:srgbClr val="17CCEA"/>
              </a:solidFill>
              <a:latin typeface="Arial" panose="020B0604020202020204" pitchFamily="34" charset="0"/>
              <a:ea typeface="HarmonyOS Sans SC" panose="00000500000000000000" charset="-122"/>
            </a:endParaRPr>
          </a:p>
        </p:txBody>
      </p:sp>
      <p:sp>
        <p:nvSpPr>
          <p:cNvPr id="8" name="圆角矩形 11"/>
          <p:cNvSpPr/>
          <p:nvPr/>
        </p:nvSpPr>
        <p:spPr>
          <a:xfrm>
            <a:off x="5434120" y="1212481"/>
            <a:ext cx="1899344" cy="179451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sz="900">
              <a:latin typeface="Heiti SC Light" panose="02000000000000000000" charset="-122"/>
              <a:ea typeface="Heiti SC Light" panose="02000000000000000000" charset="-122"/>
            </a:endParaRPr>
          </a:p>
        </p:txBody>
      </p:sp>
      <p:pic>
        <p:nvPicPr>
          <p:cNvPr id="9" name="图片 8"/>
          <p:cNvPicPr>
            <a:picLocks noChangeAspect="1"/>
          </p:cNvPicPr>
          <p:nvPr/>
        </p:nvPicPr>
        <p:blipFill rotWithShape="1">
          <a:blip r:embed="rId4"/>
          <a:srcRect l="18771" t="14100" r="18687" b="17733"/>
          <a:stretch>
            <a:fillRect/>
          </a:stretch>
        </p:blipFill>
        <p:spPr>
          <a:xfrm>
            <a:off x="5562949" y="2160465"/>
            <a:ext cx="383554" cy="457077"/>
          </a:xfrm>
          <a:prstGeom prst="rect">
            <a:avLst/>
          </a:prstGeom>
        </p:spPr>
      </p:pic>
      <p:pic>
        <p:nvPicPr>
          <p:cNvPr id="10" name="图片 9"/>
          <p:cNvPicPr>
            <a:picLocks noChangeAspect="1"/>
          </p:cNvPicPr>
          <p:nvPr/>
        </p:nvPicPr>
        <p:blipFill rotWithShape="1">
          <a:blip r:embed="rId4"/>
          <a:srcRect l="18771" t="14100" r="18687" b="17733"/>
          <a:stretch>
            <a:fillRect/>
          </a:stretch>
        </p:blipFill>
        <p:spPr>
          <a:xfrm>
            <a:off x="6212795" y="2155121"/>
            <a:ext cx="383554" cy="457077"/>
          </a:xfrm>
          <a:prstGeom prst="rect">
            <a:avLst/>
          </a:prstGeom>
        </p:spPr>
      </p:pic>
      <p:pic>
        <p:nvPicPr>
          <p:cNvPr id="11" name="图片 10"/>
          <p:cNvPicPr>
            <a:picLocks noChangeAspect="1"/>
          </p:cNvPicPr>
          <p:nvPr/>
        </p:nvPicPr>
        <p:blipFill rotWithShape="1">
          <a:blip r:embed="rId4"/>
          <a:srcRect l="18771" t="14100" r="18687" b="17733"/>
          <a:stretch>
            <a:fillRect/>
          </a:stretch>
        </p:blipFill>
        <p:spPr>
          <a:xfrm>
            <a:off x="6843300" y="2155121"/>
            <a:ext cx="383554" cy="457077"/>
          </a:xfrm>
          <a:prstGeom prst="rect">
            <a:avLst/>
          </a:prstGeom>
        </p:spPr>
      </p:pic>
      <p:sp>
        <p:nvSpPr>
          <p:cNvPr id="12" name="圆角矩形 279"/>
          <p:cNvSpPr/>
          <p:nvPr/>
        </p:nvSpPr>
        <p:spPr>
          <a:xfrm>
            <a:off x="5538518" y="2625228"/>
            <a:ext cx="1690543"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200" dirty="0">
                <a:solidFill>
                  <a:schemeClr val="bg1"/>
                </a:solidFill>
                <a:latin typeface="Arial" panose="020B0604020202020204" pitchFamily="34" charset="0"/>
                <a:ea typeface="HarmonyOS Sans SC" panose="00000500000000000000" charset="-122"/>
                <a:sym typeface="+mn-ea"/>
              </a:rPr>
              <a:t>验证资源</a:t>
            </a:r>
            <a:endParaRPr lang="zh-CN" altLang="en-US" sz="1200" dirty="0">
              <a:solidFill>
                <a:schemeClr val="bg1"/>
              </a:solidFill>
              <a:latin typeface="Arial" panose="020B0604020202020204" pitchFamily="34" charset="0"/>
              <a:ea typeface="HarmonyOS Sans SC" panose="00000500000000000000" charset="-122"/>
              <a:sym typeface="+mn-ea"/>
            </a:endParaRPr>
          </a:p>
        </p:txBody>
      </p:sp>
      <p:pic>
        <p:nvPicPr>
          <p:cNvPr id="13" name="图形 36"/>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543101" y="1340437"/>
            <a:ext cx="415953" cy="302169"/>
          </a:xfrm>
          <a:prstGeom prst="rect">
            <a:avLst/>
          </a:prstGeom>
        </p:spPr>
      </p:pic>
      <p:pic>
        <p:nvPicPr>
          <p:cNvPr id="19" name="图形 36"/>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180396" y="1345711"/>
            <a:ext cx="415953" cy="302169"/>
          </a:xfrm>
          <a:prstGeom prst="rect">
            <a:avLst/>
          </a:prstGeom>
        </p:spPr>
      </p:pic>
      <p:pic>
        <p:nvPicPr>
          <p:cNvPr id="21" name="图形 36"/>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817691" y="1350431"/>
            <a:ext cx="415953" cy="302169"/>
          </a:xfrm>
          <a:prstGeom prst="rect">
            <a:avLst/>
          </a:prstGeom>
        </p:spPr>
      </p:pic>
      <p:pic>
        <p:nvPicPr>
          <p:cNvPr id="22" name="图形 31"/>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543101" y="1791053"/>
            <a:ext cx="415953" cy="345651"/>
          </a:xfrm>
          <a:prstGeom prst="rect">
            <a:avLst/>
          </a:prstGeom>
        </p:spPr>
      </p:pic>
      <p:pic>
        <p:nvPicPr>
          <p:cNvPr id="23" name="图形 31"/>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180396" y="1791052"/>
            <a:ext cx="415953" cy="345651"/>
          </a:xfrm>
          <a:prstGeom prst="rect">
            <a:avLst/>
          </a:prstGeom>
        </p:spPr>
      </p:pic>
      <p:pic>
        <p:nvPicPr>
          <p:cNvPr id="24" name="图形 31"/>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814279" y="1791051"/>
            <a:ext cx="415953" cy="345651"/>
          </a:xfrm>
          <a:prstGeom prst="rect">
            <a:avLst/>
          </a:prstGeom>
        </p:spPr>
      </p:pic>
      <p:cxnSp>
        <p:nvCxnSpPr>
          <p:cNvPr id="30" name="连接符: 肘形 29"/>
          <p:cNvCxnSpPr>
            <a:stCxn id="8" idx="3"/>
            <a:endCxn id="114" idx="0"/>
          </p:cNvCxnSpPr>
          <p:nvPr/>
        </p:nvCxnSpPr>
        <p:spPr>
          <a:xfrm>
            <a:off x="7333464" y="2109740"/>
            <a:ext cx="1144830" cy="1164672"/>
          </a:xfrm>
          <a:prstGeom prst="bentConnector2">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sp>
        <p:nvSpPr>
          <p:cNvPr id="31" name="文本框 30"/>
          <p:cNvSpPr txBox="1"/>
          <p:nvPr/>
        </p:nvSpPr>
        <p:spPr>
          <a:xfrm>
            <a:off x="7378602" y="1825598"/>
            <a:ext cx="1099692" cy="246221"/>
          </a:xfrm>
          <a:prstGeom prst="rect">
            <a:avLst/>
          </a:prstGeom>
          <a:noFill/>
        </p:spPr>
        <p:txBody>
          <a:bodyPr wrap="square" rtlCol="0">
            <a:spAutoFit/>
          </a:bodyPr>
          <a:lstStyle/>
          <a:p>
            <a:pPr algn="just"/>
            <a:r>
              <a:rPr kumimoji="1" lang="en-US" altLang="zh-CN" sz="1000" dirty="0">
                <a:solidFill>
                  <a:srgbClr val="328990"/>
                </a:solidFill>
                <a:latin typeface="Arial" panose="020B0604020202020204" pitchFamily="34" charset="0"/>
                <a:ea typeface="HarmonyOS Sans SC" panose="00000500000000000000" charset="-122"/>
              </a:rPr>
              <a:t>&lt;\&gt; </a:t>
            </a:r>
            <a:r>
              <a:rPr kumimoji="1" lang="zh-CN" altLang="en-US" sz="1000" dirty="0">
                <a:solidFill>
                  <a:srgbClr val="328990"/>
                </a:solidFill>
                <a:latin typeface="Arial" panose="020B0604020202020204" pitchFamily="34" charset="0"/>
                <a:ea typeface="HarmonyOS Sans SC" panose="00000500000000000000" charset="-122"/>
              </a:rPr>
              <a:t>自定义脚本</a:t>
            </a:r>
            <a:endParaRPr kumimoji="1" lang="zh-CN" altLang="en-US" sz="1000" dirty="0">
              <a:solidFill>
                <a:srgbClr val="328990"/>
              </a:solidFill>
              <a:latin typeface="Arial" panose="020B0604020202020204" pitchFamily="34" charset="0"/>
              <a:ea typeface="HarmonyOS Sans SC" panose="00000500000000000000" charset="-122"/>
            </a:endParaRPr>
          </a:p>
        </p:txBody>
      </p:sp>
      <p:grpSp>
        <p:nvGrpSpPr>
          <p:cNvPr id="32" name="组合 31"/>
          <p:cNvGrpSpPr/>
          <p:nvPr/>
        </p:nvGrpSpPr>
        <p:grpSpPr>
          <a:xfrm>
            <a:off x="7813207" y="2427034"/>
            <a:ext cx="1225638" cy="291392"/>
            <a:chOff x="6474" y="3343"/>
            <a:chExt cx="1432" cy="404"/>
          </a:xfrm>
        </p:grpSpPr>
        <p:sp>
          <p:nvSpPr>
            <p:cNvPr id="33" name="圆角矩形 100"/>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latin typeface="Heiti SC Light" panose="02000000000000000000" charset="-122"/>
                <a:ea typeface="Heiti SC Light" panose="02000000000000000000" charset="-122"/>
                <a:sym typeface="+mn-ea"/>
              </a:endParaRPr>
            </a:p>
          </p:txBody>
        </p:sp>
        <p:sp>
          <p:nvSpPr>
            <p:cNvPr id="34" name="圆角矩形 101"/>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900" dirty="0">
                  <a:solidFill>
                    <a:srgbClr val="328990"/>
                  </a:solidFill>
                  <a:latin typeface="Arial" panose="020B0604020202020204" pitchFamily="34" charset="0"/>
                  <a:ea typeface="HarmonyOS Sans SC" panose="00000500000000000000" charset="-122"/>
                  <a:sym typeface="+mn-ea"/>
                </a:rPr>
                <a:t>数据应用级验证</a:t>
              </a:r>
              <a:endParaRPr lang="zh-CN" altLang="en-US" sz="900" dirty="0">
                <a:solidFill>
                  <a:srgbClr val="328990"/>
                </a:solidFill>
                <a:latin typeface="Arial" panose="020B0604020202020204" pitchFamily="34" charset="0"/>
                <a:ea typeface="HarmonyOS Sans SC" panose="00000500000000000000" charset="-122"/>
                <a:sym typeface="+mn-ea"/>
              </a:endParaRPr>
            </a:p>
          </p:txBody>
        </p:sp>
      </p:grpSp>
      <p:pic>
        <p:nvPicPr>
          <p:cNvPr id="35" name="图形 36"/>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597201" y="3461383"/>
            <a:ext cx="415953" cy="302169"/>
          </a:xfrm>
          <a:prstGeom prst="rect">
            <a:avLst/>
          </a:prstGeom>
        </p:spPr>
      </p:pic>
      <p:pic>
        <p:nvPicPr>
          <p:cNvPr id="36" name="图形 36"/>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17866" y="3460485"/>
            <a:ext cx="415953" cy="302169"/>
          </a:xfrm>
          <a:prstGeom prst="rect">
            <a:avLst/>
          </a:prstGeom>
        </p:spPr>
      </p:pic>
      <p:pic>
        <p:nvPicPr>
          <p:cNvPr id="38" name="图形 36"/>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803679" y="3461383"/>
            <a:ext cx="415953" cy="302169"/>
          </a:xfrm>
          <a:prstGeom prst="rect">
            <a:avLst/>
          </a:prstGeom>
        </p:spPr>
      </p:pic>
      <p:sp>
        <p:nvSpPr>
          <p:cNvPr id="2" name="圆角矩形 9"/>
          <p:cNvSpPr/>
          <p:nvPr/>
        </p:nvSpPr>
        <p:spPr>
          <a:xfrm>
            <a:off x="370102" y="2216422"/>
            <a:ext cx="2172971" cy="1599741"/>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sz="900">
              <a:latin typeface="Heiti SC Light" panose="02000000000000000000" charset="-122"/>
              <a:ea typeface="Heiti SC Light" panose="02000000000000000000" charset="-122"/>
            </a:endParaRPr>
          </a:p>
        </p:txBody>
      </p:sp>
      <p:sp>
        <p:nvSpPr>
          <p:cNvPr id="3" name="圆角矩形 279"/>
          <p:cNvSpPr/>
          <p:nvPr/>
        </p:nvSpPr>
        <p:spPr>
          <a:xfrm>
            <a:off x="504287" y="2328667"/>
            <a:ext cx="1934383"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200" dirty="0">
                <a:solidFill>
                  <a:schemeClr val="bg1"/>
                </a:solidFill>
                <a:latin typeface="Arial" panose="020B0604020202020204" pitchFamily="34" charset="0"/>
                <a:ea typeface="HarmonyOS Sans SC" panose="00000500000000000000" charset="-122"/>
                <a:sym typeface="+mn-ea"/>
              </a:rPr>
              <a:t>业务负载与应用</a:t>
            </a:r>
            <a:endParaRPr lang="zh-CN" altLang="en-US" sz="1200" dirty="0">
              <a:solidFill>
                <a:schemeClr val="bg1"/>
              </a:solidFill>
              <a:latin typeface="Arial" panose="020B0604020202020204" pitchFamily="34" charset="0"/>
              <a:ea typeface="HarmonyOS Sans SC" panose="00000500000000000000" charset="-122"/>
              <a:sym typeface="+mn-ea"/>
            </a:endParaRPr>
          </a:p>
        </p:txBody>
      </p:sp>
      <p:pic>
        <p:nvPicPr>
          <p:cNvPr id="25" name="图片 24"/>
          <p:cNvPicPr>
            <a:picLocks noChangeAspect="1"/>
          </p:cNvPicPr>
          <p:nvPr/>
        </p:nvPicPr>
        <p:blipFill>
          <a:blip r:embed="rId9"/>
          <a:stretch>
            <a:fillRect/>
          </a:stretch>
        </p:blipFill>
        <p:spPr>
          <a:xfrm>
            <a:off x="540818" y="2904680"/>
            <a:ext cx="534343" cy="103376"/>
          </a:xfrm>
          <a:prstGeom prst="rect">
            <a:avLst/>
          </a:prstGeom>
        </p:spPr>
      </p:pic>
      <p:sp>
        <p:nvSpPr>
          <p:cNvPr id="29" name="矩形: 圆角 28"/>
          <p:cNvSpPr/>
          <p:nvPr/>
        </p:nvSpPr>
        <p:spPr>
          <a:xfrm>
            <a:off x="504288" y="2794510"/>
            <a:ext cx="580398" cy="532208"/>
          </a:xfrm>
          <a:prstGeom prst="roundRect">
            <a:avLst>
              <a:gd name="adj" fmla="val 0"/>
            </a:avLst>
          </a:prstGeom>
          <a:noFill/>
          <a:ln w="9525">
            <a:solidFill>
              <a:srgbClr val="6EBBD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圆角 52"/>
          <p:cNvSpPr/>
          <p:nvPr/>
        </p:nvSpPr>
        <p:spPr>
          <a:xfrm>
            <a:off x="504287" y="3105576"/>
            <a:ext cx="580399" cy="217646"/>
          </a:xfrm>
          <a:prstGeom prst="roundRect">
            <a:avLst>
              <a:gd name="adj" fmla="val 0"/>
            </a:avLst>
          </a:prstGeom>
          <a:solidFill>
            <a:srgbClr val="6EB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dirty="0">
                <a:latin typeface="思源黑体 CN Bold" panose="020B0800000000000000" pitchFamily="34" charset="-122"/>
                <a:ea typeface="思源黑体 CN Bold" panose="020B0800000000000000" pitchFamily="34" charset="-122"/>
              </a:rPr>
              <a:t>HIS</a:t>
            </a:r>
            <a:endParaRPr lang="zh-CN" altLang="en-US" sz="900" dirty="0">
              <a:latin typeface="思源黑体 CN Bold" panose="020B0800000000000000" pitchFamily="34" charset="-122"/>
              <a:ea typeface="思源黑体 CN Bold" panose="020B0800000000000000" pitchFamily="34" charset="-122"/>
            </a:endParaRPr>
          </a:p>
        </p:txBody>
      </p:sp>
      <p:pic>
        <p:nvPicPr>
          <p:cNvPr id="56" name="图片 55"/>
          <p:cNvPicPr>
            <a:picLocks noChangeAspect="1"/>
          </p:cNvPicPr>
          <p:nvPr/>
        </p:nvPicPr>
        <p:blipFill>
          <a:blip r:embed="rId10"/>
          <a:stretch>
            <a:fillRect/>
          </a:stretch>
        </p:blipFill>
        <p:spPr>
          <a:xfrm>
            <a:off x="1215515" y="2908740"/>
            <a:ext cx="516289" cy="139074"/>
          </a:xfrm>
          <a:prstGeom prst="rect">
            <a:avLst/>
          </a:prstGeom>
        </p:spPr>
      </p:pic>
      <p:sp>
        <p:nvSpPr>
          <p:cNvPr id="57" name="矩形: 圆角 56"/>
          <p:cNvSpPr/>
          <p:nvPr/>
        </p:nvSpPr>
        <p:spPr>
          <a:xfrm>
            <a:off x="1183130" y="2796227"/>
            <a:ext cx="580398" cy="532208"/>
          </a:xfrm>
          <a:prstGeom prst="roundRect">
            <a:avLst>
              <a:gd name="adj" fmla="val 0"/>
            </a:avLst>
          </a:prstGeom>
          <a:noFill/>
          <a:ln w="9525">
            <a:solidFill>
              <a:srgbClr val="6EBBD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圆角 57"/>
          <p:cNvSpPr/>
          <p:nvPr/>
        </p:nvSpPr>
        <p:spPr>
          <a:xfrm>
            <a:off x="1183129" y="3107293"/>
            <a:ext cx="580399" cy="217646"/>
          </a:xfrm>
          <a:prstGeom prst="roundRect">
            <a:avLst>
              <a:gd name="adj" fmla="val 0"/>
            </a:avLst>
          </a:prstGeom>
          <a:solidFill>
            <a:srgbClr val="6EB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dirty="0">
                <a:latin typeface="思源黑体 CN Bold" panose="020B0800000000000000" pitchFamily="34" charset="-122"/>
                <a:ea typeface="思源黑体 CN Bold" panose="020B0800000000000000" pitchFamily="34" charset="-122"/>
              </a:rPr>
              <a:t>LIS</a:t>
            </a:r>
            <a:endParaRPr lang="en-US" altLang="zh-CN" sz="900" dirty="0">
              <a:latin typeface="思源黑体 CN Bold" panose="020B0800000000000000" pitchFamily="34" charset="-122"/>
              <a:ea typeface="思源黑体 CN Bold" panose="020B0800000000000000" pitchFamily="34" charset="-122"/>
            </a:endParaRPr>
          </a:p>
        </p:txBody>
      </p:sp>
      <p:sp>
        <p:nvSpPr>
          <p:cNvPr id="59" name="矩形: 圆角 58"/>
          <p:cNvSpPr/>
          <p:nvPr/>
        </p:nvSpPr>
        <p:spPr>
          <a:xfrm>
            <a:off x="1854860" y="2789087"/>
            <a:ext cx="580398" cy="532208"/>
          </a:xfrm>
          <a:prstGeom prst="roundRect">
            <a:avLst>
              <a:gd name="adj" fmla="val 0"/>
            </a:avLst>
          </a:prstGeom>
          <a:noFill/>
          <a:ln w="9525">
            <a:solidFill>
              <a:srgbClr val="6EBBD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p:nvSpPr>
        <p:spPr>
          <a:xfrm>
            <a:off x="1854859" y="3100153"/>
            <a:ext cx="580399" cy="217646"/>
          </a:xfrm>
          <a:prstGeom prst="roundRect">
            <a:avLst>
              <a:gd name="adj" fmla="val 0"/>
            </a:avLst>
          </a:prstGeom>
          <a:solidFill>
            <a:srgbClr val="6EB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dirty="0">
                <a:latin typeface="思源黑体 CN Bold" panose="020B0800000000000000" pitchFamily="34" charset="-122"/>
                <a:ea typeface="思源黑体 CN Bold" panose="020B0800000000000000" pitchFamily="34" charset="-122"/>
              </a:rPr>
              <a:t>PACS</a:t>
            </a:r>
            <a:endParaRPr lang="zh-CN" altLang="en-US" sz="900" dirty="0">
              <a:latin typeface="思源黑体 CN Bold" panose="020B0800000000000000" pitchFamily="34" charset="-122"/>
              <a:ea typeface="思源黑体 CN Bold" panose="020B0800000000000000" pitchFamily="34" charset="-122"/>
            </a:endParaRPr>
          </a:p>
        </p:txBody>
      </p:sp>
      <p:pic>
        <p:nvPicPr>
          <p:cNvPr id="61" name="图片 60"/>
          <p:cNvPicPr>
            <a:picLocks noChangeAspect="1"/>
          </p:cNvPicPr>
          <p:nvPr/>
        </p:nvPicPr>
        <p:blipFill>
          <a:blip r:embed="rId11"/>
          <a:stretch>
            <a:fillRect/>
          </a:stretch>
        </p:blipFill>
        <p:spPr>
          <a:xfrm>
            <a:off x="2045060" y="2825781"/>
            <a:ext cx="235894" cy="241832"/>
          </a:xfrm>
          <a:prstGeom prst="rect">
            <a:avLst/>
          </a:prstGeom>
        </p:spPr>
      </p:pic>
      <p:sp>
        <p:nvSpPr>
          <p:cNvPr id="63" name="矩形: 圆角 62"/>
          <p:cNvSpPr/>
          <p:nvPr/>
        </p:nvSpPr>
        <p:spPr>
          <a:xfrm>
            <a:off x="496667" y="3425897"/>
            <a:ext cx="674844" cy="217646"/>
          </a:xfrm>
          <a:prstGeom prst="roundRect">
            <a:avLst>
              <a:gd name="adj" fmla="val 0"/>
            </a:avLst>
          </a:prstGeom>
          <a:solidFill>
            <a:srgbClr val="6EB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a:latin typeface="思源黑体 CN Bold" panose="020B0800000000000000" pitchFamily="34" charset="-122"/>
                <a:ea typeface="思源黑体 CN Bold" panose="020B0800000000000000" pitchFamily="34" charset="-122"/>
              </a:rPr>
              <a:t>电子病例</a:t>
            </a:r>
            <a:endParaRPr lang="zh-CN" altLang="en-US" sz="900" dirty="0">
              <a:latin typeface="思源黑体 CN Bold" panose="020B0800000000000000" pitchFamily="34" charset="-122"/>
              <a:ea typeface="思源黑体 CN Bold" panose="020B0800000000000000" pitchFamily="34" charset="-122"/>
            </a:endParaRPr>
          </a:p>
        </p:txBody>
      </p:sp>
      <p:sp>
        <p:nvSpPr>
          <p:cNvPr id="64" name="矩形: 圆角 63"/>
          <p:cNvSpPr/>
          <p:nvPr/>
        </p:nvSpPr>
        <p:spPr>
          <a:xfrm>
            <a:off x="1247965" y="3425897"/>
            <a:ext cx="678842" cy="217646"/>
          </a:xfrm>
          <a:prstGeom prst="roundRect">
            <a:avLst>
              <a:gd name="adj" fmla="val 0"/>
            </a:avLst>
          </a:prstGeom>
          <a:solidFill>
            <a:srgbClr val="6EB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a:latin typeface="思源黑体 CN Bold" panose="020B0800000000000000" pitchFamily="34" charset="-122"/>
                <a:ea typeface="思源黑体 CN Bold" panose="020B0800000000000000" pitchFamily="34" charset="-122"/>
              </a:rPr>
              <a:t>合理用药</a:t>
            </a:r>
            <a:endParaRPr lang="zh-CN" altLang="en-US" sz="900" dirty="0">
              <a:latin typeface="思源黑体 CN Bold" panose="020B0800000000000000" pitchFamily="34" charset="-122"/>
              <a:ea typeface="思源黑体 CN Bold" panose="020B0800000000000000" pitchFamily="34" charset="-122"/>
            </a:endParaRPr>
          </a:p>
        </p:txBody>
      </p:sp>
      <p:sp>
        <p:nvSpPr>
          <p:cNvPr id="65" name="矩形: 圆角 64"/>
          <p:cNvSpPr/>
          <p:nvPr/>
        </p:nvSpPr>
        <p:spPr>
          <a:xfrm>
            <a:off x="1991643" y="3425896"/>
            <a:ext cx="443615" cy="217647"/>
          </a:xfrm>
          <a:prstGeom prst="roundRect">
            <a:avLst>
              <a:gd name="adj" fmla="val 0"/>
            </a:avLst>
          </a:prstGeom>
          <a:solidFill>
            <a:srgbClr val="6EB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a:latin typeface="思源黑体 CN Bold" panose="020B0800000000000000" pitchFamily="34" charset="-122"/>
                <a:ea typeface="思源黑体 CN Bold" panose="020B0800000000000000" pitchFamily="34" charset="-122"/>
              </a:rPr>
              <a:t>手麻</a:t>
            </a:r>
            <a:endParaRPr lang="zh-CN" altLang="en-US" sz="900" dirty="0">
              <a:latin typeface="思源黑体 CN Bold" panose="020B0800000000000000" pitchFamily="34" charset="-122"/>
              <a:ea typeface="思源黑体 CN Bold" panose="020B0800000000000000" pitchFamily="34" charset="-122"/>
            </a:endParaRPr>
          </a:p>
        </p:txBody>
      </p:sp>
      <p:pic>
        <p:nvPicPr>
          <p:cNvPr id="67" name="图片 66"/>
          <p:cNvPicPr>
            <a:picLocks noChangeAspect="1"/>
          </p:cNvPicPr>
          <p:nvPr/>
        </p:nvPicPr>
        <p:blipFill>
          <a:blip r:embed="rId11"/>
          <a:stretch>
            <a:fillRect/>
          </a:stretch>
        </p:blipFill>
        <p:spPr>
          <a:xfrm>
            <a:off x="5807543" y="5452575"/>
            <a:ext cx="438078" cy="449105"/>
          </a:xfrm>
          <a:prstGeom prst="rect">
            <a:avLst/>
          </a:prstGeom>
        </p:spPr>
      </p:pic>
      <p:pic>
        <p:nvPicPr>
          <p:cNvPr id="68" name="图片 67"/>
          <p:cNvPicPr>
            <a:picLocks noChangeAspect="1"/>
          </p:cNvPicPr>
          <p:nvPr/>
        </p:nvPicPr>
        <p:blipFill>
          <a:blip r:embed="rId11"/>
          <a:stretch>
            <a:fillRect/>
          </a:stretch>
        </p:blipFill>
        <p:spPr>
          <a:xfrm>
            <a:off x="5808429" y="6096308"/>
            <a:ext cx="438078" cy="449105"/>
          </a:xfrm>
          <a:prstGeom prst="rect">
            <a:avLst/>
          </a:prstGeom>
        </p:spPr>
      </p:pic>
      <p:sp>
        <p:nvSpPr>
          <p:cNvPr id="69" name="圆角矩形 19"/>
          <p:cNvSpPr/>
          <p:nvPr/>
        </p:nvSpPr>
        <p:spPr>
          <a:xfrm>
            <a:off x="5434120" y="5334654"/>
            <a:ext cx="1172764" cy="1308524"/>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sz="900">
              <a:latin typeface="Heiti SC Light" panose="02000000000000000000" charset="-122"/>
              <a:ea typeface="Heiti SC Light" panose="02000000000000000000" charset="-122"/>
            </a:endParaRPr>
          </a:p>
        </p:txBody>
      </p:sp>
      <p:sp>
        <p:nvSpPr>
          <p:cNvPr id="102" name="圆角矩形 279"/>
          <p:cNvSpPr/>
          <p:nvPr/>
        </p:nvSpPr>
        <p:spPr>
          <a:xfrm>
            <a:off x="9661258" y="1266458"/>
            <a:ext cx="2057217" cy="39891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200" dirty="0">
                <a:solidFill>
                  <a:schemeClr val="bg1"/>
                </a:solidFill>
                <a:latin typeface="Arial" panose="020B0604020202020204" pitchFamily="34" charset="0"/>
                <a:ea typeface="HarmonyOS Sans SC" panose="00000500000000000000" charset="-122"/>
                <a:sym typeface="+mn-ea"/>
              </a:rPr>
              <a:t>满足电子病例评级</a:t>
            </a:r>
            <a:endParaRPr lang="zh-CN" altLang="en-US" sz="1200" dirty="0">
              <a:solidFill>
                <a:schemeClr val="bg1"/>
              </a:solidFill>
              <a:latin typeface="Arial" panose="020B0604020202020204" pitchFamily="34" charset="0"/>
              <a:ea typeface="HarmonyOS Sans SC" panose="00000500000000000000" charset="-122"/>
              <a:sym typeface="+mn-ea"/>
            </a:endParaRPr>
          </a:p>
        </p:txBody>
      </p:sp>
      <p:sp>
        <p:nvSpPr>
          <p:cNvPr id="103" name="文本框 102"/>
          <p:cNvSpPr txBox="1"/>
          <p:nvPr/>
        </p:nvSpPr>
        <p:spPr>
          <a:xfrm>
            <a:off x="9353290" y="1747548"/>
            <a:ext cx="2544790" cy="890372"/>
          </a:xfrm>
          <a:prstGeom prst="rect">
            <a:avLst/>
          </a:prstGeom>
          <a:noFill/>
        </p:spPr>
        <p:txBody>
          <a:bodyPr wrap="square" rtlCol="0">
            <a:spAutoFit/>
          </a:bodyPr>
          <a:lstStyle/>
          <a:p>
            <a:pPr algn="just">
              <a:lnSpc>
                <a:spcPct val="150000"/>
              </a:lnSpc>
            </a:pPr>
            <a:r>
              <a:rPr kumimoji="1" lang="zh-CN" altLang="en-US" sz="1200" dirty="0">
                <a:solidFill>
                  <a:schemeClr val="bg2">
                    <a:lumMod val="50000"/>
                  </a:schemeClr>
                </a:solidFill>
                <a:latin typeface="Arial" panose="020B0604020202020204" pitchFamily="34" charset="0"/>
                <a:ea typeface="HarmonyOS Sans SC" panose="00000500000000000000" charset="-122"/>
              </a:rPr>
              <a:t>不仅仅是备份，同时支持内嵌环境下进行数据验证等操作，满足电子病例的备份与定期验证要求。</a:t>
            </a:r>
            <a:endParaRPr kumimoji="1" lang="zh-CN" altLang="en-US" sz="1200" dirty="0">
              <a:solidFill>
                <a:srgbClr val="17CCEA"/>
              </a:solidFill>
              <a:latin typeface="Arial" panose="020B0604020202020204" pitchFamily="34" charset="0"/>
              <a:ea typeface="HarmonyOS Sans SC" panose="00000500000000000000" charset="-122"/>
            </a:endParaRPr>
          </a:p>
        </p:txBody>
      </p:sp>
      <p:sp>
        <p:nvSpPr>
          <p:cNvPr id="104" name="圆角矩形 19"/>
          <p:cNvSpPr/>
          <p:nvPr/>
        </p:nvSpPr>
        <p:spPr>
          <a:xfrm>
            <a:off x="2821189" y="5714823"/>
            <a:ext cx="1873606" cy="928355"/>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sz="900">
              <a:latin typeface="Heiti SC Light" panose="02000000000000000000" charset="-122"/>
              <a:ea typeface="Heiti SC Light" panose="02000000000000000000" charset="-122"/>
            </a:endParaRPr>
          </a:p>
        </p:txBody>
      </p:sp>
      <p:pic>
        <p:nvPicPr>
          <p:cNvPr id="105"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004707" y="5759670"/>
            <a:ext cx="606881" cy="493464"/>
          </a:xfrm>
          <a:prstGeom prst="rect">
            <a:avLst/>
          </a:prstGeom>
          <a:noFill/>
          <a:extLst>
            <a:ext uri="{909E8E84-426E-40DD-AFC4-6F175D3DCCD1}">
              <a14:hiddenFill xmlns:a14="http://schemas.microsoft.com/office/drawing/2010/main">
                <a:solidFill>
                  <a:srgbClr val="FFFFFF"/>
                </a:solidFill>
              </a14:hiddenFill>
            </a:ext>
          </a:extLst>
        </p:spPr>
      </p:pic>
      <p:pic>
        <p:nvPicPr>
          <p:cNvPr id="106" name="Picture 4"/>
          <p:cNvPicPr>
            <a:picLocks noChangeAspect="1" noChangeArrowheads="1"/>
          </p:cNvPicPr>
          <p:nvPr/>
        </p:nvPicPr>
        <p:blipFill rotWithShape="1">
          <a:blip r:embed="rId13" cstate="print">
            <a:extLst>
              <a:ext uri="{BEBA8EAE-BF5A-486C-A8C5-ECC9F3942E4B}">
                <a14:imgProps xmlns:a14="http://schemas.microsoft.com/office/drawing/2010/main">
                  <a14:imgLayer r:embed="rId14">
                    <a14:imgEffect>
                      <a14:backgroundRemoval t="9986" b="89986" l="8081" r="89986">
                        <a14:foregroundMark x1="8081" y1="45541" x2="8081" y2="45541"/>
                        <a14:foregroundMark x1="8745" y1="48225" x2="8745" y2="48225"/>
                        <a14:foregroundMark x1="13449" y1="48225" x2="13449" y2="48225"/>
                        <a14:foregroundMark x1="24502" y1="47561" x2="24502" y2="47561"/>
                        <a14:foregroundMark x1="33911" y1="47215" x2="33911" y2="47215"/>
                        <a14:foregroundMark x1="55007" y1="49235" x2="55007" y2="49235"/>
                        <a14:foregroundMark x1="59048" y1="48543" x2="59048" y2="48543"/>
                        <a14:foregroundMark x1="70765" y1="47879" x2="70765" y2="47879"/>
                        <a14:foregroundMark x1="74805" y1="45887" x2="74805" y2="45887"/>
                        <a14:foregroundMark x1="79827" y1="47561" x2="79827" y2="47561"/>
                        <a14:foregroundMark x1="85859" y1="51573" x2="85859" y2="51573"/>
                      </a14:backgroundRemoval>
                    </a14:imgEffect>
                  </a14:imgLayer>
                </a14:imgProps>
              </a:ext>
              <a:ext uri="{28A0092B-C50C-407E-A947-70E740481C1C}">
                <a14:useLocalDpi xmlns:a14="http://schemas.microsoft.com/office/drawing/2010/main" val="0"/>
              </a:ext>
            </a:extLst>
          </a:blip>
          <a:srcRect t="37372" b="36675"/>
          <a:stretch>
            <a:fillRect/>
          </a:stretch>
        </p:blipFill>
        <p:spPr bwMode="auto">
          <a:xfrm>
            <a:off x="3635652" y="5913938"/>
            <a:ext cx="999046" cy="259277"/>
          </a:xfrm>
          <a:prstGeom prst="rect">
            <a:avLst/>
          </a:prstGeom>
          <a:noFill/>
          <a:extLst>
            <a:ext uri="{909E8E84-426E-40DD-AFC4-6F175D3DCCD1}">
              <a14:hiddenFill xmlns:a14="http://schemas.microsoft.com/office/drawing/2010/main">
                <a:solidFill>
                  <a:srgbClr val="FFFFFF"/>
                </a:solidFill>
              </a14:hiddenFill>
            </a:ext>
          </a:extLst>
        </p:spPr>
      </p:pic>
      <p:sp>
        <p:nvSpPr>
          <p:cNvPr id="107" name="圆角矩形 279"/>
          <p:cNvSpPr/>
          <p:nvPr/>
        </p:nvSpPr>
        <p:spPr>
          <a:xfrm>
            <a:off x="2940899" y="6280207"/>
            <a:ext cx="1661215"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200" dirty="0">
                <a:solidFill>
                  <a:schemeClr val="bg1"/>
                </a:solidFill>
                <a:latin typeface="Arial" panose="020B0604020202020204" pitchFamily="34" charset="0"/>
                <a:ea typeface="HarmonyOS Sans SC" panose="00000500000000000000" charset="-122"/>
                <a:sym typeface="+mn-ea"/>
              </a:rPr>
              <a:t>病毒查杀</a:t>
            </a:r>
            <a:endParaRPr lang="zh-CN" altLang="en-US" sz="1200" dirty="0">
              <a:solidFill>
                <a:schemeClr val="bg1"/>
              </a:solidFill>
              <a:latin typeface="Arial" panose="020B0604020202020204" pitchFamily="34" charset="0"/>
              <a:ea typeface="HarmonyOS Sans SC" panose="00000500000000000000" charset="-122"/>
              <a:sym typeface="+mn-ea"/>
            </a:endParaRPr>
          </a:p>
        </p:txBody>
      </p:sp>
      <p:sp>
        <p:nvSpPr>
          <p:cNvPr id="5" name="圆角矩形 11"/>
          <p:cNvSpPr/>
          <p:nvPr/>
        </p:nvSpPr>
        <p:spPr>
          <a:xfrm>
            <a:off x="2797661" y="2891942"/>
            <a:ext cx="1899344" cy="179451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sz="900">
              <a:latin typeface="Heiti SC Light" panose="02000000000000000000" charset="-122"/>
              <a:ea typeface="Heiti SC Light" panose="02000000000000000000" charset="-122"/>
            </a:endParaRPr>
          </a:p>
        </p:txBody>
      </p:sp>
      <p:pic>
        <p:nvPicPr>
          <p:cNvPr id="6" name="图片 5"/>
          <p:cNvPicPr>
            <a:picLocks noChangeAspect="1"/>
          </p:cNvPicPr>
          <p:nvPr/>
        </p:nvPicPr>
        <p:blipFill rotWithShape="1">
          <a:blip r:embed="rId4"/>
          <a:srcRect l="18771" t="14100" r="18687" b="17733"/>
          <a:stretch>
            <a:fillRect/>
          </a:stretch>
        </p:blipFill>
        <p:spPr>
          <a:xfrm>
            <a:off x="2926490" y="3839926"/>
            <a:ext cx="383554" cy="457077"/>
          </a:xfrm>
          <a:prstGeom prst="rect">
            <a:avLst/>
          </a:prstGeom>
        </p:spPr>
      </p:pic>
      <p:pic>
        <p:nvPicPr>
          <p:cNvPr id="7" name="图片 6"/>
          <p:cNvPicPr>
            <a:picLocks noChangeAspect="1"/>
          </p:cNvPicPr>
          <p:nvPr/>
        </p:nvPicPr>
        <p:blipFill rotWithShape="1">
          <a:blip r:embed="rId4"/>
          <a:srcRect l="18771" t="14100" r="18687" b="17733"/>
          <a:stretch>
            <a:fillRect/>
          </a:stretch>
        </p:blipFill>
        <p:spPr>
          <a:xfrm>
            <a:off x="3576336" y="3834582"/>
            <a:ext cx="383554" cy="457077"/>
          </a:xfrm>
          <a:prstGeom prst="rect">
            <a:avLst/>
          </a:prstGeom>
        </p:spPr>
      </p:pic>
      <p:pic>
        <p:nvPicPr>
          <p:cNvPr id="16" name="图片 15"/>
          <p:cNvPicPr>
            <a:picLocks noChangeAspect="1"/>
          </p:cNvPicPr>
          <p:nvPr/>
        </p:nvPicPr>
        <p:blipFill rotWithShape="1">
          <a:blip r:embed="rId4"/>
          <a:srcRect l="18771" t="14100" r="18687" b="17733"/>
          <a:stretch>
            <a:fillRect/>
          </a:stretch>
        </p:blipFill>
        <p:spPr>
          <a:xfrm>
            <a:off x="4206841" y="3834582"/>
            <a:ext cx="383554" cy="457077"/>
          </a:xfrm>
          <a:prstGeom prst="rect">
            <a:avLst/>
          </a:prstGeom>
        </p:spPr>
      </p:pic>
      <p:sp>
        <p:nvSpPr>
          <p:cNvPr id="17" name="圆角矩形 279"/>
          <p:cNvSpPr/>
          <p:nvPr/>
        </p:nvSpPr>
        <p:spPr>
          <a:xfrm>
            <a:off x="2902059" y="4304689"/>
            <a:ext cx="1690543"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200" dirty="0">
                <a:solidFill>
                  <a:schemeClr val="bg1"/>
                </a:solidFill>
                <a:latin typeface="Arial" panose="020B0604020202020204" pitchFamily="34" charset="0"/>
                <a:ea typeface="HarmonyOS Sans SC" panose="00000500000000000000" charset="-122"/>
                <a:sym typeface="+mn-ea"/>
              </a:rPr>
              <a:t>本地灾备中心</a:t>
            </a:r>
            <a:endParaRPr lang="zh-CN" altLang="en-US" sz="1200" dirty="0">
              <a:solidFill>
                <a:schemeClr val="bg1"/>
              </a:solidFill>
              <a:latin typeface="Arial" panose="020B0604020202020204" pitchFamily="34" charset="0"/>
              <a:ea typeface="HarmonyOS Sans SC" panose="00000500000000000000" charset="-122"/>
              <a:sym typeface="+mn-ea"/>
            </a:endParaRPr>
          </a:p>
        </p:txBody>
      </p:sp>
      <p:pic>
        <p:nvPicPr>
          <p:cNvPr id="18" name="图形 36"/>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906642" y="3019898"/>
            <a:ext cx="415953" cy="302169"/>
          </a:xfrm>
          <a:prstGeom prst="rect">
            <a:avLst/>
          </a:prstGeom>
        </p:spPr>
      </p:pic>
      <p:pic>
        <p:nvPicPr>
          <p:cNvPr id="40" name="图形 36"/>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543937" y="3025172"/>
            <a:ext cx="415953" cy="302169"/>
          </a:xfrm>
          <a:prstGeom prst="rect">
            <a:avLst/>
          </a:prstGeom>
        </p:spPr>
      </p:pic>
      <p:pic>
        <p:nvPicPr>
          <p:cNvPr id="42" name="图形 36"/>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181232" y="3029892"/>
            <a:ext cx="415953" cy="302169"/>
          </a:xfrm>
          <a:prstGeom prst="rect">
            <a:avLst/>
          </a:prstGeom>
        </p:spPr>
      </p:pic>
      <p:pic>
        <p:nvPicPr>
          <p:cNvPr id="43" name="图形 31"/>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906642" y="3470514"/>
            <a:ext cx="415953" cy="345651"/>
          </a:xfrm>
          <a:prstGeom prst="rect">
            <a:avLst/>
          </a:prstGeom>
        </p:spPr>
      </p:pic>
      <p:pic>
        <p:nvPicPr>
          <p:cNvPr id="44" name="图形 31"/>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543937" y="3470513"/>
            <a:ext cx="415953" cy="345651"/>
          </a:xfrm>
          <a:prstGeom prst="rect">
            <a:avLst/>
          </a:prstGeom>
        </p:spPr>
      </p:pic>
      <p:pic>
        <p:nvPicPr>
          <p:cNvPr id="45" name="图形 31"/>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177820" y="3470512"/>
            <a:ext cx="415953" cy="345651"/>
          </a:xfrm>
          <a:prstGeom prst="rect">
            <a:avLst/>
          </a:prstGeom>
        </p:spPr>
      </p:pic>
      <p:cxnSp>
        <p:nvCxnSpPr>
          <p:cNvPr id="20" name="连接符: 肘形 19"/>
          <p:cNvCxnSpPr>
            <a:stCxn id="2" idx="0"/>
            <a:endCxn id="37" idx="1"/>
          </p:cNvCxnSpPr>
          <p:nvPr/>
        </p:nvCxnSpPr>
        <p:spPr>
          <a:xfrm rot="5400000" flipH="1" flipV="1">
            <a:off x="1853912" y="1272674"/>
            <a:ext cx="546424" cy="1341072"/>
          </a:xfrm>
          <a:prstGeom prst="bentConnector2">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28" name="直接箭头连接符 27"/>
          <p:cNvCxnSpPr>
            <a:stCxn id="37" idx="2"/>
            <a:endCxn id="5" idx="0"/>
          </p:cNvCxnSpPr>
          <p:nvPr/>
        </p:nvCxnSpPr>
        <p:spPr>
          <a:xfrm>
            <a:off x="3747333" y="2135962"/>
            <a:ext cx="0" cy="755980"/>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47" name="直接箭头连接符 46"/>
          <p:cNvCxnSpPr>
            <a:stCxn id="37" idx="3"/>
          </p:cNvCxnSpPr>
          <p:nvPr/>
        </p:nvCxnSpPr>
        <p:spPr>
          <a:xfrm flipV="1">
            <a:off x="4697005" y="1652600"/>
            <a:ext cx="746276" cy="17398"/>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49" name="连接符: 肘形 48"/>
          <p:cNvCxnSpPr>
            <a:stCxn id="37" idx="3"/>
            <a:endCxn id="101" idx="1"/>
          </p:cNvCxnSpPr>
          <p:nvPr/>
        </p:nvCxnSpPr>
        <p:spPr>
          <a:xfrm>
            <a:off x="4697005" y="1669998"/>
            <a:ext cx="737115" cy="2117046"/>
          </a:xfrm>
          <a:prstGeom prst="bentConnector3">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51" name="直接箭头连接符 50"/>
          <p:cNvCxnSpPr>
            <a:stCxn id="104" idx="0"/>
            <a:endCxn id="5" idx="2"/>
          </p:cNvCxnSpPr>
          <p:nvPr/>
        </p:nvCxnSpPr>
        <p:spPr>
          <a:xfrm flipH="1" flipV="1">
            <a:off x="3747333" y="4686459"/>
            <a:ext cx="10659" cy="1028364"/>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grpSp>
        <p:nvGrpSpPr>
          <p:cNvPr id="108" name="组合 107"/>
          <p:cNvGrpSpPr/>
          <p:nvPr/>
        </p:nvGrpSpPr>
        <p:grpSpPr>
          <a:xfrm>
            <a:off x="2836559" y="4995098"/>
            <a:ext cx="1920721" cy="244036"/>
            <a:chOff x="6474" y="3343"/>
            <a:chExt cx="1432" cy="404"/>
          </a:xfrm>
        </p:grpSpPr>
        <p:sp>
          <p:nvSpPr>
            <p:cNvPr id="109" name="圆角矩形 100"/>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latin typeface="Heiti SC Light" panose="02000000000000000000" charset="-122"/>
                <a:ea typeface="Heiti SC Light" panose="02000000000000000000" charset="-122"/>
                <a:sym typeface="+mn-ea"/>
              </a:endParaRPr>
            </a:p>
          </p:txBody>
        </p:sp>
        <p:sp>
          <p:nvSpPr>
            <p:cNvPr id="110" name="圆角矩形 101"/>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900" dirty="0">
                  <a:solidFill>
                    <a:srgbClr val="328990"/>
                  </a:solidFill>
                  <a:latin typeface="Arial" panose="020B0604020202020204" pitchFamily="34" charset="0"/>
                  <a:ea typeface="HarmonyOS Sans SC" panose="00000500000000000000" charset="-122"/>
                  <a:sym typeface="+mn-ea"/>
                </a:rPr>
                <a:t>数据安全性验证</a:t>
              </a:r>
              <a:endParaRPr lang="zh-CN" altLang="en-US" sz="900" dirty="0">
                <a:solidFill>
                  <a:srgbClr val="328990"/>
                </a:solidFill>
                <a:latin typeface="Arial" panose="020B0604020202020204" pitchFamily="34" charset="0"/>
                <a:ea typeface="HarmonyOS Sans SC" panose="00000500000000000000" charset="-122"/>
                <a:sym typeface="+mn-ea"/>
              </a:endParaRPr>
            </a:p>
          </p:txBody>
        </p:sp>
      </p:grpSp>
      <p:cxnSp>
        <p:nvCxnSpPr>
          <p:cNvPr id="54" name="连接符: 肘形 53"/>
          <p:cNvCxnSpPr>
            <a:stCxn id="69" idx="3"/>
            <a:endCxn id="116" idx="2"/>
          </p:cNvCxnSpPr>
          <p:nvPr/>
        </p:nvCxnSpPr>
        <p:spPr>
          <a:xfrm flipV="1">
            <a:off x="6606884" y="4485077"/>
            <a:ext cx="1777588" cy="1503839"/>
          </a:xfrm>
          <a:prstGeom prst="bentConnector2">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grpSp>
        <p:nvGrpSpPr>
          <p:cNvPr id="82" name="组合 81"/>
          <p:cNvGrpSpPr/>
          <p:nvPr/>
        </p:nvGrpSpPr>
        <p:grpSpPr>
          <a:xfrm>
            <a:off x="7798090" y="5188958"/>
            <a:ext cx="1225638" cy="291392"/>
            <a:chOff x="6474" y="3343"/>
            <a:chExt cx="1432" cy="404"/>
          </a:xfrm>
        </p:grpSpPr>
        <p:sp>
          <p:nvSpPr>
            <p:cNvPr id="83" name="圆角矩形 100"/>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latin typeface="Heiti SC Light" panose="02000000000000000000" charset="-122"/>
                <a:ea typeface="Heiti SC Light" panose="02000000000000000000" charset="-122"/>
                <a:sym typeface="+mn-ea"/>
              </a:endParaRPr>
            </a:p>
          </p:txBody>
        </p:sp>
        <p:sp>
          <p:nvSpPr>
            <p:cNvPr id="96" name="圆角矩形 101"/>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900" dirty="0">
                  <a:solidFill>
                    <a:srgbClr val="328990"/>
                  </a:solidFill>
                  <a:latin typeface="Arial" panose="020B0604020202020204" pitchFamily="34" charset="0"/>
                  <a:ea typeface="HarmonyOS Sans SC" panose="00000500000000000000" charset="-122"/>
                  <a:sym typeface="+mn-ea"/>
                </a:rPr>
                <a:t>文件级一致性验证</a:t>
              </a:r>
              <a:endParaRPr lang="zh-CN" altLang="en-US" sz="900" dirty="0">
                <a:solidFill>
                  <a:srgbClr val="328990"/>
                </a:solidFill>
                <a:latin typeface="Arial" panose="020B0604020202020204" pitchFamily="34" charset="0"/>
                <a:ea typeface="HarmonyOS Sans SC" panose="00000500000000000000" charset="-122"/>
                <a:sym typeface="+mn-ea"/>
              </a:endParaRPr>
            </a:p>
          </p:txBody>
        </p:sp>
      </p:grpSp>
      <p:cxnSp>
        <p:nvCxnSpPr>
          <p:cNvPr id="62" name="直接箭头连接符 61"/>
          <p:cNvCxnSpPr/>
          <p:nvPr/>
        </p:nvCxnSpPr>
        <p:spPr>
          <a:xfrm>
            <a:off x="5969731" y="4255457"/>
            <a:ext cx="0" cy="1086061"/>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sp>
        <p:nvSpPr>
          <p:cNvPr id="74" name="文本框 73"/>
          <p:cNvSpPr txBox="1"/>
          <p:nvPr/>
        </p:nvSpPr>
        <p:spPr>
          <a:xfrm>
            <a:off x="1619208" y="1367520"/>
            <a:ext cx="1099692" cy="246221"/>
          </a:xfrm>
          <a:prstGeom prst="rect">
            <a:avLst/>
          </a:prstGeom>
          <a:noFill/>
        </p:spPr>
        <p:txBody>
          <a:bodyPr wrap="square" rtlCol="0">
            <a:spAutoFit/>
          </a:bodyPr>
          <a:lstStyle/>
          <a:p>
            <a:pPr algn="just"/>
            <a:r>
              <a:rPr kumimoji="1" lang="zh-CN" altLang="en-US" sz="1000" dirty="0">
                <a:solidFill>
                  <a:srgbClr val="328990"/>
                </a:solidFill>
                <a:latin typeface="Arial" panose="020B0604020202020204" pitchFamily="34" charset="0"/>
                <a:ea typeface="HarmonyOS Sans SC" panose="00000500000000000000" charset="-122"/>
              </a:rPr>
              <a:t>备份</a:t>
            </a:r>
            <a:endParaRPr kumimoji="1" lang="zh-CN" altLang="en-US" sz="1000" dirty="0">
              <a:solidFill>
                <a:srgbClr val="328990"/>
              </a:solidFill>
              <a:latin typeface="Arial" panose="020B0604020202020204" pitchFamily="34" charset="0"/>
              <a:ea typeface="HarmonyOS Sans SC" panose="00000500000000000000" charset="-122"/>
            </a:endParaRPr>
          </a:p>
        </p:txBody>
      </p:sp>
      <p:sp>
        <p:nvSpPr>
          <p:cNvPr id="75" name="文本框 74"/>
          <p:cNvSpPr txBox="1"/>
          <p:nvPr/>
        </p:nvSpPr>
        <p:spPr>
          <a:xfrm>
            <a:off x="4397384" y="2390841"/>
            <a:ext cx="849467" cy="246221"/>
          </a:xfrm>
          <a:prstGeom prst="rect">
            <a:avLst/>
          </a:prstGeom>
          <a:noFill/>
        </p:spPr>
        <p:txBody>
          <a:bodyPr wrap="square" rtlCol="0">
            <a:spAutoFit/>
          </a:bodyPr>
          <a:lstStyle/>
          <a:p>
            <a:pPr algn="just"/>
            <a:r>
              <a:rPr kumimoji="1" lang="zh-CN" altLang="en-US" sz="1000" dirty="0">
                <a:solidFill>
                  <a:srgbClr val="328990"/>
                </a:solidFill>
                <a:latin typeface="Arial" panose="020B0604020202020204" pitchFamily="34" charset="0"/>
                <a:ea typeface="HarmonyOS Sans SC" panose="00000500000000000000" charset="-122"/>
              </a:rPr>
              <a:t>快速拉起</a:t>
            </a:r>
            <a:endParaRPr kumimoji="1" lang="zh-CN" altLang="en-US" sz="1000" dirty="0">
              <a:solidFill>
                <a:srgbClr val="328990"/>
              </a:solidFill>
              <a:latin typeface="Arial" panose="020B0604020202020204" pitchFamily="34" charset="0"/>
              <a:ea typeface="HarmonyOS Sans SC" panose="00000500000000000000" charset="-122"/>
            </a:endParaRPr>
          </a:p>
        </p:txBody>
      </p:sp>
      <p:sp>
        <p:nvSpPr>
          <p:cNvPr id="76" name="文本框 75"/>
          <p:cNvSpPr txBox="1"/>
          <p:nvPr/>
        </p:nvSpPr>
        <p:spPr>
          <a:xfrm>
            <a:off x="4844686" y="1375865"/>
            <a:ext cx="849467" cy="246221"/>
          </a:xfrm>
          <a:prstGeom prst="rect">
            <a:avLst/>
          </a:prstGeom>
          <a:noFill/>
        </p:spPr>
        <p:txBody>
          <a:bodyPr wrap="square" rtlCol="0">
            <a:spAutoFit/>
          </a:bodyPr>
          <a:lstStyle/>
          <a:p>
            <a:pPr algn="just"/>
            <a:r>
              <a:rPr kumimoji="1" lang="zh-CN" altLang="en-US" sz="1000" dirty="0">
                <a:solidFill>
                  <a:srgbClr val="328990"/>
                </a:solidFill>
                <a:latin typeface="Arial" panose="020B0604020202020204" pitchFamily="34" charset="0"/>
                <a:ea typeface="HarmonyOS Sans SC" panose="00000500000000000000" charset="-122"/>
              </a:rPr>
              <a:t>恢复</a:t>
            </a:r>
            <a:endParaRPr kumimoji="1" lang="zh-CN" altLang="en-US" sz="1000" dirty="0">
              <a:solidFill>
                <a:srgbClr val="328990"/>
              </a:solidFill>
              <a:latin typeface="Arial" panose="020B0604020202020204" pitchFamily="34" charset="0"/>
              <a:ea typeface="HarmonyOS Sans SC" panose="00000500000000000000" charset="-122"/>
            </a:endParaRPr>
          </a:p>
        </p:txBody>
      </p:sp>
    </p:spTree>
    <p:custDataLst>
      <p:tags r:id="rId15"/>
    </p:custData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916613" y="0"/>
            <a:ext cx="5707252" cy="6858000"/>
          </a:xfrm>
          <a:prstGeom prst="rect">
            <a:avLst/>
          </a:prstGeom>
          <a:solidFill>
            <a:srgbClr val="FAFA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箭头: 右 4"/>
          <p:cNvSpPr/>
          <p:nvPr>
            <p:custDataLst>
              <p:tags r:id="rId1"/>
            </p:custDataLst>
          </p:nvPr>
        </p:nvSpPr>
        <p:spPr>
          <a:xfrm>
            <a:off x="4011141" y="4093917"/>
            <a:ext cx="1856259" cy="275759"/>
          </a:xfrm>
          <a:prstGeom prst="rightArrow">
            <a:avLst>
              <a:gd name="adj1" fmla="val 37144"/>
              <a:gd name="adj2" fmla="val 64052"/>
            </a:avLst>
          </a:prstGeom>
          <a:gradFill>
            <a:gsLst>
              <a:gs pos="100000">
                <a:srgbClr val="18BCC6">
                  <a:alpha val="0"/>
                </a:srgbClr>
              </a:gs>
              <a:gs pos="0">
                <a:srgbClr val="18BCC6"/>
              </a:gs>
            </a:gsLst>
            <a:lin ang="10800000" scaled="0"/>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900" b="0" i="0" u="none" strike="noStrike" kern="0" cap="none" spc="0" normalizeH="0" baseline="0" noProof="0" dirty="0">
              <a:ln>
                <a:noFill/>
              </a:ln>
              <a:solidFill>
                <a:srgbClr val="1E4156"/>
              </a:solidFill>
              <a:effectLst/>
              <a:uLnTx/>
              <a:uFillTx/>
              <a:latin typeface="HarmonyOS Sans SC" panose="00000500000000000000" charset="-122"/>
              <a:ea typeface="HarmonyOS Sans SC" panose="00000500000000000000" charset="-122"/>
              <a:cs typeface="HarmonyOS Sans SC" panose="00000500000000000000" charset="-122"/>
              <a:sym typeface="HarmonyOS Sans SC" panose="00000500000000000000" charset="-122"/>
            </a:endParaRPr>
          </a:p>
        </p:txBody>
      </p:sp>
      <p:sp>
        <p:nvSpPr>
          <p:cNvPr id="27" name="矩形 26"/>
          <p:cNvSpPr/>
          <p:nvPr>
            <p:custDataLst>
              <p:tags r:id="rId2"/>
            </p:custDataLst>
          </p:nvPr>
        </p:nvSpPr>
        <p:spPr>
          <a:xfrm>
            <a:off x="568135" y="1868170"/>
            <a:ext cx="5235765" cy="1675765"/>
          </a:xfrm>
          <a:prstGeom prst="rect">
            <a:avLst/>
          </a:prstGeom>
          <a:gradFill flip="none" rotWithShape="1">
            <a:gsLst>
              <a:gs pos="0">
                <a:srgbClr val="EAF1F4"/>
              </a:gs>
              <a:gs pos="99000">
                <a:srgbClr val="FCFEFF"/>
              </a:gs>
            </a:gsLst>
            <a:lin ang="162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mn-cs"/>
            </a:endParaRPr>
          </a:p>
        </p:txBody>
      </p:sp>
      <p:sp>
        <p:nvSpPr>
          <p:cNvPr id="9" name="文本框 8"/>
          <p:cNvSpPr txBox="1"/>
          <p:nvPr/>
        </p:nvSpPr>
        <p:spPr>
          <a:xfrm>
            <a:off x="568135" y="242875"/>
            <a:ext cx="4715383" cy="49149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600" b="1" i="0" u="none" strike="noStrike" kern="1200" cap="none" spc="0" normalizeH="0" noProof="0" dirty="0">
                <a:ln>
                  <a:noFill/>
                </a:ln>
                <a:solidFill>
                  <a:srgbClr val="0D0D0D"/>
                </a:solidFill>
                <a:effectLst/>
                <a:uLnTx/>
                <a:uFillTx/>
                <a:cs typeface="HarmonyOS Sans SC" panose="00000500000000000000" charset="-122"/>
                <a:sym typeface="HarmonyOS Sans SC" panose="00000500000000000000" charset="-122"/>
              </a:rPr>
              <a:t>云祺产品 无门槛免费试用测试</a:t>
            </a:r>
            <a:endParaRPr kumimoji="0" lang="zh-CN" altLang="en-US" sz="2600" b="1" i="0" u="none" strike="noStrike" kern="1200" cap="none" spc="0" normalizeH="0" noProof="0" dirty="0">
              <a:ln>
                <a:noFill/>
              </a:ln>
              <a:solidFill>
                <a:srgbClr val="0D0D0D"/>
              </a:solidFill>
              <a:effectLst/>
              <a:uLnTx/>
              <a:uFillTx/>
              <a:cs typeface="HarmonyOS Sans SC" panose="00000500000000000000" charset="-122"/>
              <a:sym typeface="HarmonyOS Sans SC" panose="00000500000000000000" charset="-122"/>
            </a:endParaRPr>
          </a:p>
        </p:txBody>
      </p:sp>
      <p:sp>
        <p:nvSpPr>
          <p:cNvPr id="10" name="矩形 9"/>
          <p:cNvSpPr/>
          <p:nvPr/>
        </p:nvSpPr>
        <p:spPr>
          <a:xfrm>
            <a:off x="412561" y="338125"/>
            <a:ext cx="57600" cy="324000"/>
          </a:xfrm>
          <a:prstGeom prst="rect">
            <a:avLst/>
          </a:prstGeom>
          <a:gradFill>
            <a:gsLst>
              <a:gs pos="0">
                <a:srgbClr val="47BFFD"/>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HarmonyOS Sans SC" panose="00000500000000000000" charset="-122"/>
              <a:ea typeface="HarmonyOS Sans SC" panose="00000500000000000000" charset="-122"/>
              <a:cs typeface="HarmonyOS Sans SC" panose="00000500000000000000" charset="-122"/>
              <a:sym typeface="HarmonyOS Sans SC" panose="00000500000000000000" charset="-122"/>
            </a:endParaRPr>
          </a:p>
        </p:txBody>
      </p:sp>
      <p:sp>
        <p:nvSpPr>
          <p:cNvPr id="127" name="矩形 126"/>
          <p:cNvSpPr/>
          <p:nvPr/>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mn-cs"/>
            </a:endParaRPr>
          </a:p>
        </p:txBody>
      </p:sp>
      <p:sp>
        <p:nvSpPr>
          <p:cNvPr id="3" name="矩形 2"/>
          <p:cNvSpPr/>
          <p:nvPr/>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5" name="矩形 4"/>
          <p:cNvSpPr/>
          <p:nvPr/>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1"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38" name="矩形 37"/>
          <p:cNvSpPr/>
          <p:nvPr/>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mn-cs"/>
              <a:sym typeface="+mn-ea"/>
            </a:endParaRPr>
          </a:p>
        </p:txBody>
      </p:sp>
      <p:sp>
        <p:nvSpPr>
          <p:cNvPr id="43" name="矩形 42"/>
          <p:cNvSpPr/>
          <p:nvPr/>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mn-cs"/>
              <a:sym typeface="+mn-ea"/>
            </a:endParaRPr>
          </a:p>
        </p:txBody>
      </p:sp>
      <p:sp>
        <p:nvSpPr>
          <p:cNvPr id="44" name="矩形 43"/>
          <p:cNvSpPr/>
          <p:nvPr/>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45" name="矩形 44"/>
          <p:cNvSpPr/>
          <p:nvPr/>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46" name="矩形 45"/>
          <p:cNvSpPr/>
          <p:nvPr/>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900" b="1" i="0" u="none" strike="noStrike" kern="1200" cap="none" spc="0" normalizeH="0" baseline="0" noProof="0">
              <a:ln>
                <a:noFill/>
              </a:ln>
              <a:solidFill>
                <a:prstClr val="white"/>
              </a:soli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49" name="矩形 48"/>
          <p:cNvSpPr/>
          <p:nvPr/>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gradFill>
                <a:gsLst>
                  <a:gs pos="0">
                    <a:srgbClr val="1AC5D7"/>
                  </a:gs>
                  <a:gs pos="100000">
                    <a:srgbClr val="2CAFF1"/>
                  </a:gs>
                </a:gsLst>
                <a:lin ang="0" scaled="0"/>
              </a:gra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50" name="矩形 49"/>
          <p:cNvSpPr/>
          <p:nvPr/>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HarmonyOS Sans SC" panose="00000500000000000000" charset="-122"/>
              <a:ea typeface="HarmonyOS Sans SC" panose="00000500000000000000" charset="-122"/>
              <a:cs typeface="HarmonyOS Sans SC" panose="00000500000000000000" charset="-122"/>
              <a:sym typeface="+mn-ea"/>
            </a:endParaRPr>
          </a:p>
        </p:txBody>
      </p:sp>
      <p:sp>
        <p:nvSpPr>
          <p:cNvPr id="18" name="矩形: 圆角 17"/>
          <p:cNvSpPr/>
          <p:nvPr/>
        </p:nvSpPr>
        <p:spPr>
          <a:xfrm>
            <a:off x="644915" y="1319011"/>
            <a:ext cx="3525324" cy="463041"/>
          </a:xfrm>
          <a:prstGeom prst="roundRect">
            <a:avLst>
              <a:gd name="adj" fmla="val 0"/>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gradFill>
                <a:gsLst>
                  <a:gs pos="0">
                    <a:srgbClr val="1AC5D7"/>
                  </a:gs>
                  <a:gs pos="100000">
                    <a:srgbClr val="2CAFF1"/>
                  </a:gs>
                </a:gsLst>
                <a:lin ang="0" scaled="0"/>
              </a:gradFill>
              <a:latin typeface="HarmonyOS Sans SC" panose="00000500000000000000" charset="-122"/>
              <a:ea typeface="HarmonyOS Sans SC" panose="00000500000000000000" charset="-122"/>
            </a:endParaRPr>
          </a:p>
        </p:txBody>
      </p:sp>
      <p:sp>
        <p:nvSpPr>
          <p:cNvPr id="19" name="文本框 12"/>
          <p:cNvSpPr txBox="1"/>
          <p:nvPr/>
        </p:nvSpPr>
        <p:spPr>
          <a:xfrm>
            <a:off x="705026" y="1319011"/>
            <a:ext cx="3405099" cy="461665"/>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b="1" dirty="0">
                <a:solidFill>
                  <a:srgbClr val="FFFFFF"/>
                </a:solidFill>
                <a:latin typeface="HarmonyOS Sans SC" panose="00000500000000000000" charset="-122"/>
                <a:ea typeface="HarmonyOS Sans SC" panose="00000500000000000000" charset="-122"/>
                <a:cs typeface="阿里巴巴普惠体 2.0 55 Regular"/>
                <a:sym typeface="+mn-lt"/>
              </a:rPr>
              <a:t>下载站点：</a:t>
            </a:r>
            <a:r>
              <a:rPr lang="en-US" altLang="zh-CN" sz="2400" b="1" dirty="0">
                <a:solidFill>
                  <a:srgbClr val="FFFFFF"/>
                </a:solidFill>
                <a:latin typeface="HarmonyOS Sans SC" panose="00000500000000000000" charset="-122"/>
                <a:ea typeface="HarmonyOS Sans SC" panose="00000500000000000000" charset="-122"/>
                <a:cs typeface="阿里巴巴普惠体 2.0 55 Regular"/>
                <a:sym typeface="+mn-lt"/>
              </a:rPr>
              <a:t>www.vinchin.cn</a:t>
            </a:r>
            <a:endParaRPr lang="en-US" altLang="zh-CN" sz="2000" b="1" dirty="0">
              <a:solidFill>
                <a:srgbClr val="FFFFFF"/>
              </a:solidFill>
              <a:latin typeface="HarmonyOS Sans SC" panose="00000500000000000000" charset="-122"/>
              <a:ea typeface="HarmonyOS Sans SC" panose="00000500000000000000" charset="-122"/>
              <a:cs typeface="阿里巴巴普惠体 2.0 55 Regular"/>
              <a:sym typeface="+mn-lt"/>
            </a:endParaRPr>
          </a:p>
        </p:txBody>
      </p:sp>
      <p:sp>
        <p:nvSpPr>
          <p:cNvPr id="20" name="îṧḻîde"/>
          <p:cNvSpPr txBox="1"/>
          <p:nvPr/>
        </p:nvSpPr>
        <p:spPr>
          <a:xfrm>
            <a:off x="782019" y="1909657"/>
            <a:ext cx="4894881" cy="1527598"/>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50000"/>
              </a:lnSpc>
            </a:pPr>
            <a:r>
              <a:rPr kumimoji="1" lang="zh-CN" altLang="en-US" sz="1600" dirty="0">
                <a:solidFill>
                  <a:srgbClr val="404040"/>
                </a:solidFill>
                <a:latin typeface="HarmonyOS Sans SC" panose="00000500000000000000" charset="-122"/>
                <a:ea typeface="HarmonyOS Sans SC" panose="00000500000000000000" charset="-122"/>
              </a:rPr>
              <a:t>云祺容灾备份系统，支持免费下载试用。</a:t>
            </a:r>
            <a:endParaRPr kumimoji="1" lang="en-US" altLang="zh-CN" sz="1600" dirty="0">
              <a:solidFill>
                <a:srgbClr val="404040"/>
              </a:solidFill>
              <a:latin typeface="HarmonyOS Sans SC" panose="00000500000000000000" charset="-122"/>
              <a:ea typeface="HarmonyOS Sans SC" panose="00000500000000000000" charset="-122"/>
            </a:endParaRPr>
          </a:p>
          <a:p>
            <a:pPr algn="just">
              <a:lnSpc>
                <a:spcPct val="150000"/>
              </a:lnSpc>
            </a:pPr>
            <a:r>
              <a:rPr kumimoji="1" lang="zh-CN" altLang="en-US" sz="1600" dirty="0">
                <a:solidFill>
                  <a:srgbClr val="404040"/>
                </a:solidFill>
                <a:latin typeface="HarmonyOS Sans SC" panose="00000500000000000000" charset="-122"/>
                <a:ea typeface="HarmonyOS Sans SC" panose="00000500000000000000" charset="-122"/>
              </a:rPr>
              <a:t>免费测试版系统集成于</a:t>
            </a:r>
            <a:r>
              <a:rPr kumimoji="1" lang="en-US" altLang="zh-CN" sz="1600" dirty="0">
                <a:solidFill>
                  <a:srgbClr val="404040"/>
                </a:solidFill>
                <a:latin typeface="HarmonyOS Sans SC" panose="00000500000000000000" charset="-122"/>
                <a:ea typeface="HarmonyOS Sans SC" panose="00000500000000000000" charset="-122"/>
              </a:rPr>
              <a:t>Rocky Linux</a:t>
            </a:r>
            <a:r>
              <a:rPr kumimoji="1" lang="zh-CN" altLang="en-US" sz="1600" dirty="0">
                <a:solidFill>
                  <a:srgbClr val="404040"/>
                </a:solidFill>
                <a:latin typeface="HarmonyOS Sans SC" panose="00000500000000000000" charset="-122"/>
                <a:ea typeface="HarmonyOS Sans SC" panose="00000500000000000000" charset="-122"/>
              </a:rPr>
              <a:t>操作系统镜像文件中，操作系统安装部署完成即备份系统安装完成。</a:t>
            </a:r>
            <a:endParaRPr kumimoji="1" lang="en-US" altLang="zh-CN" sz="1600" dirty="0">
              <a:solidFill>
                <a:srgbClr val="404040"/>
              </a:solidFill>
              <a:latin typeface="HarmonyOS Sans SC" panose="00000500000000000000" charset="-122"/>
              <a:ea typeface="HarmonyOS Sans SC" panose="00000500000000000000" charset="-122"/>
            </a:endParaRPr>
          </a:p>
          <a:p>
            <a:pPr algn="just">
              <a:lnSpc>
                <a:spcPct val="150000"/>
              </a:lnSpc>
            </a:pPr>
            <a:r>
              <a:rPr kumimoji="1" lang="zh-CN" altLang="en-US" sz="1600" dirty="0">
                <a:solidFill>
                  <a:srgbClr val="404040"/>
                </a:solidFill>
                <a:latin typeface="HarmonyOS Sans SC" panose="00000500000000000000" charset="-122"/>
                <a:ea typeface="HarmonyOS Sans SC" panose="00000500000000000000" charset="-122"/>
              </a:rPr>
              <a:t>软件使用简单，</a:t>
            </a:r>
            <a:r>
              <a:rPr kumimoji="1" lang="en-US" altLang="zh-CN" sz="1600" dirty="0">
                <a:solidFill>
                  <a:srgbClr val="404040"/>
                </a:solidFill>
                <a:latin typeface="HarmonyOS Sans SC" panose="00000500000000000000" charset="-122"/>
                <a:ea typeface="HarmonyOS Sans SC" panose="00000500000000000000" charset="-122"/>
              </a:rPr>
              <a:t>10</a:t>
            </a:r>
            <a:r>
              <a:rPr kumimoji="1" lang="zh-CN" altLang="en-US" sz="1600" dirty="0">
                <a:solidFill>
                  <a:srgbClr val="404040"/>
                </a:solidFill>
                <a:latin typeface="HarmonyOS Sans SC" panose="00000500000000000000" charset="-122"/>
                <a:ea typeface="HarmonyOS Sans SC" panose="00000500000000000000" charset="-122"/>
              </a:rPr>
              <a:t>分钟即可掌握常规备份与恢复操作。</a:t>
            </a:r>
            <a:endParaRPr kumimoji="1" lang="en-US" altLang="zh-CN" sz="1600" dirty="0">
              <a:solidFill>
                <a:srgbClr val="404040"/>
              </a:solidFill>
              <a:latin typeface="HarmonyOS Sans SC" panose="00000500000000000000" charset="-122"/>
              <a:ea typeface="HarmonyOS Sans SC" panose="00000500000000000000" charset="-122"/>
            </a:endParaRPr>
          </a:p>
        </p:txBody>
      </p:sp>
      <p:pic>
        <p:nvPicPr>
          <p:cNvPr id="21" name="图片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032" y="2076801"/>
            <a:ext cx="153987" cy="153987"/>
          </a:xfrm>
          <a:prstGeom prst="rect">
            <a:avLst/>
          </a:prstGeom>
        </p:spPr>
      </p:pic>
      <p:pic>
        <p:nvPicPr>
          <p:cNvPr id="22" name="图片 2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032" y="2451120"/>
            <a:ext cx="153987" cy="153987"/>
          </a:xfrm>
          <a:prstGeom prst="rect">
            <a:avLst/>
          </a:prstGeom>
        </p:spPr>
      </p:pic>
      <p:pic>
        <p:nvPicPr>
          <p:cNvPr id="23" name="图片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032" y="3168129"/>
            <a:ext cx="153987" cy="153987"/>
          </a:xfrm>
          <a:prstGeom prst="rect">
            <a:avLst/>
          </a:prstGeom>
        </p:spPr>
      </p:pic>
      <p:pic>
        <p:nvPicPr>
          <p:cNvPr id="26" name="图片 25"/>
          <p:cNvPicPr>
            <a:picLocks noChangeAspect="1"/>
          </p:cNvPicPr>
          <p:nvPr/>
        </p:nvPicPr>
        <p:blipFill rotWithShape="1">
          <a:blip r:embed="rId4"/>
          <a:srcRect l="2929" t="2288" r="2072" b="3098"/>
          <a:stretch>
            <a:fillRect/>
          </a:stretch>
        </p:blipFill>
        <p:spPr>
          <a:xfrm>
            <a:off x="6095999" y="1045030"/>
            <a:ext cx="5355237" cy="5333546"/>
          </a:xfrm>
          <a:prstGeom prst="rect">
            <a:avLst/>
          </a:prstGeom>
          <a:effectLst>
            <a:outerShdw blurRad="63500" algn="ctr" rotWithShape="0">
              <a:prstClr val="black">
                <a:alpha val="40000"/>
              </a:prstClr>
            </a:outerShdw>
          </a:effectLst>
        </p:spPr>
      </p:pic>
      <p:sp>
        <p:nvSpPr>
          <p:cNvPr id="28" name="文本类型"/>
          <p:cNvSpPr txBox="1"/>
          <p:nvPr>
            <p:custDataLst>
              <p:tags r:id="rId5"/>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HarmonyOS Sans SC" panose="00000500000000000000" charset="-122"/>
                <a:ea typeface="HarmonyOS Sans SC" panose="00000500000000000000" charset="-122"/>
                <a:cs typeface="HarmonyOS Sans SC" panose="00000500000000000000" charset="-122"/>
                <a:sym typeface="+mn-ea"/>
              </a:rPr>
              <a:t>常规字体颜色</a:t>
            </a:r>
            <a:endParaRPr b="1">
              <a:solidFill>
                <a:srgbClr val="18BCC6"/>
              </a:solidFill>
              <a:latin typeface="HarmonyOS Sans SC" panose="00000500000000000000" charset="-122"/>
              <a:ea typeface="HarmonyOS Sans SC" panose="00000500000000000000" charset="-122"/>
              <a:cs typeface="HarmonyOS Sans SC" panose="00000500000000000000" charset="-122"/>
              <a:sym typeface="+mn-ea"/>
            </a:endParaRPr>
          </a:p>
        </p:txBody>
      </p:sp>
      <p:sp>
        <p:nvSpPr>
          <p:cNvPr id="29" name="矩形 28"/>
          <p:cNvSpPr/>
          <p:nvPr/>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latin typeface="HarmonyOS Sans SC" panose="00000500000000000000" charset="-122"/>
              <a:ea typeface="HarmonyOS Sans SC" panose="00000500000000000000" charset="-122"/>
            </a:endParaRPr>
          </a:p>
        </p:txBody>
      </p:sp>
      <p:sp>
        <p:nvSpPr>
          <p:cNvPr id="30" name="矩形 29"/>
          <p:cNvSpPr/>
          <p:nvPr/>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latin typeface="HarmonyOS Sans SC" panose="00000500000000000000" charset="-122"/>
              <a:ea typeface="HarmonyOS Sans SC" panose="00000500000000000000" charset="-122"/>
            </a:endParaRPr>
          </a:p>
        </p:txBody>
      </p:sp>
      <p:sp>
        <p:nvSpPr>
          <p:cNvPr id="31" name="矩形 30"/>
          <p:cNvSpPr/>
          <p:nvPr/>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latin typeface="HarmonyOS Sans SC" panose="00000500000000000000" charset="-122"/>
              <a:ea typeface="HarmonyOS Sans SC" panose="00000500000000000000" charset="-122"/>
            </a:endParaRPr>
          </a:p>
        </p:txBody>
      </p:sp>
      <p:sp>
        <p:nvSpPr>
          <p:cNvPr id="32" name="矩形 31"/>
          <p:cNvSpPr/>
          <p:nvPr/>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latin typeface="HarmonyOS Sans SC" panose="00000500000000000000" charset="-122"/>
              <a:ea typeface="HarmonyOS Sans SC" panose="00000500000000000000" charset="-122"/>
            </a:endParaRPr>
          </a:p>
        </p:txBody>
      </p:sp>
      <p:sp>
        <p:nvSpPr>
          <p:cNvPr id="33" name="文本类型"/>
          <p:cNvSpPr txBox="1"/>
          <p:nvPr>
            <p:custDataLst>
              <p:tags r:id="rId6"/>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HarmonyOS Sans SC" panose="00000500000000000000" charset="-122"/>
                <a:ea typeface="HarmonyOS Sans SC" panose="00000500000000000000" charset="-122"/>
                <a:cs typeface="HarmonyOS Sans SC" panose="00000500000000000000" charset="-122"/>
                <a:sym typeface="+mn-ea"/>
              </a:rPr>
              <a:t>高亮</a:t>
            </a:r>
            <a:r>
              <a:rPr b="1">
                <a:solidFill>
                  <a:srgbClr val="18BCC6"/>
                </a:solidFill>
                <a:latin typeface="HarmonyOS Sans SC" panose="00000500000000000000" charset="-122"/>
                <a:ea typeface="HarmonyOS Sans SC" panose="00000500000000000000" charset="-122"/>
                <a:cs typeface="HarmonyOS Sans SC" panose="00000500000000000000" charset="-122"/>
                <a:sym typeface="+mn-ea"/>
              </a:rPr>
              <a:t>字体颜色</a:t>
            </a:r>
            <a:endParaRPr b="1">
              <a:solidFill>
                <a:srgbClr val="18BCC6"/>
              </a:solidFill>
              <a:latin typeface="HarmonyOS Sans SC" panose="00000500000000000000" charset="-122"/>
              <a:ea typeface="HarmonyOS Sans SC" panose="00000500000000000000" charset="-122"/>
              <a:cs typeface="HarmonyOS Sans SC" panose="00000500000000000000" charset="-122"/>
              <a:sym typeface="+mn-ea"/>
            </a:endParaRPr>
          </a:p>
        </p:txBody>
      </p:sp>
      <p:sp>
        <p:nvSpPr>
          <p:cNvPr id="34" name="矩形 33"/>
          <p:cNvSpPr/>
          <p:nvPr/>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latin typeface="HarmonyOS Sans SC" panose="00000500000000000000" charset="-122"/>
              <a:ea typeface="HarmonyOS Sans SC" panose="00000500000000000000" charset="-122"/>
            </a:endParaRPr>
          </a:p>
        </p:txBody>
      </p:sp>
      <p:sp>
        <p:nvSpPr>
          <p:cNvPr id="37" name="矩形: 圆角 36"/>
          <p:cNvSpPr/>
          <p:nvPr/>
        </p:nvSpPr>
        <p:spPr>
          <a:xfrm>
            <a:off x="644915" y="4000277"/>
            <a:ext cx="3525324" cy="463041"/>
          </a:xfrm>
          <a:prstGeom prst="roundRect">
            <a:avLst>
              <a:gd name="adj" fmla="val 0"/>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gradFill>
                <a:gsLst>
                  <a:gs pos="0">
                    <a:srgbClr val="1AC5D7"/>
                  </a:gs>
                  <a:gs pos="100000">
                    <a:srgbClr val="2CAFF1"/>
                  </a:gs>
                </a:gsLst>
                <a:lin ang="0" scaled="0"/>
              </a:gradFill>
              <a:latin typeface="HarmonyOS Sans SC" panose="00000500000000000000" charset="-122"/>
              <a:ea typeface="HarmonyOS Sans SC" panose="00000500000000000000" charset="-122"/>
            </a:endParaRPr>
          </a:p>
        </p:txBody>
      </p:sp>
      <p:sp>
        <p:nvSpPr>
          <p:cNvPr id="39" name="文本框 12"/>
          <p:cNvSpPr txBox="1"/>
          <p:nvPr/>
        </p:nvSpPr>
        <p:spPr>
          <a:xfrm>
            <a:off x="1161086" y="4036199"/>
            <a:ext cx="2492990"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b="1" dirty="0">
                <a:solidFill>
                  <a:srgbClr val="FFFFFF"/>
                </a:solidFill>
                <a:latin typeface="HarmonyOS Sans SC" panose="00000500000000000000" charset="-122"/>
                <a:ea typeface="HarmonyOS Sans SC" panose="00000500000000000000" charset="-122"/>
                <a:cs typeface="阿里巴巴普惠体 2.0 55 Regular"/>
                <a:sym typeface="+mn-lt"/>
              </a:rPr>
              <a:t>扫码添加云祺小助手</a:t>
            </a:r>
            <a:endParaRPr lang="en-US" altLang="zh-CN" sz="2000" b="1" dirty="0">
              <a:solidFill>
                <a:srgbClr val="FFFFFF"/>
              </a:solidFill>
              <a:latin typeface="HarmonyOS Sans SC" panose="00000500000000000000" charset="-122"/>
              <a:ea typeface="HarmonyOS Sans SC" panose="00000500000000000000" charset="-122"/>
              <a:cs typeface="阿里巴巴普惠体 2.0 55 Regular"/>
              <a:sym typeface="+mn-lt"/>
            </a:endParaRPr>
          </a:p>
        </p:txBody>
      </p:sp>
      <p:sp>
        <p:nvSpPr>
          <p:cNvPr id="41" name="îṧḻîde"/>
          <p:cNvSpPr txBox="1"/>
          <p:nvPr/>
        </p:nvSpPr>
        <p:spPr>
          <a:xfrm>
            <a:off x="568135" y="4526593"/>
            <a:ext cx="3388220" cy="419602"/>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50000"/>
              </a:lnSpc>
            </a:pPr>
            <a:r>
              <a:rPr kumimoji="1" lang="zh-CN" altLang="en-US" sz="1600" dirty="0">
                <a:solidFill>
                  <a:srgbClr val="404040"/>
                </a:solidFill>
                <a:latin typeface="HarmonyOS Sans SC" panose="00000500000000000000" charset="-122"/>
                <a:ea typeface="HarmonyOS Sans SC" panose="00000500000000000000" charset="-122"/>
              </a:rPr>
              <a:t>获得更多技术与商务支持。</a:t>
            </a:r>
            <a:endParaRPr kumimoji="1" lang="en-US" altLang="zh-CN" sz="1600" dirty="0">
              <a:solidFill>
                <a:srgbClr val="404040"/>
              </a:solidFill>
              <a:latin typeface="HarmonyOS Sans SC" panose="00000500000000000000" charset="-122"/>
              <a:ea typeface="HarmonyOS Sans SC" panose="00000500000000000000" charset="-122"/>
            </a:endParaRPr>
          </a:p>
        </p:txBody>
      </p:sp>
    </p:spTree>
    <p:custDataLst>
      <p:tags r:id="rId7"/>
    </p:custData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4"/>
          <p:cNvSpPr txBox="1"/>
          <p:nvPr/>
        </p:nvSpPr>
        <p:spPr>
          <a:xfrm>
            <a:off x="1630680" y="2233295"/>
            <a:ext cx="4203065" cy="1106805"/>
          </a:xfrm>
          <a:prstGeom prst="rect">
            <a:avLst/>
          </a:prstGeom>
          <a:noFill/>
        </p:spPr>
        <p:txBody>
          <a:bodyPr wrap="square" rtlCol="0">
            <a:spAutoFit/>
          </a:bodyPr>
          <a:lstStyle/>
          <a:p>
            <a:r>
              <a:rPr lang="en-US" sz="6600" b="1" dirty="0">
                <a:gradFill>
                  <a:gsLst>
                    <a:gs pos="0">
                      <a:srgbClr val="1BD7D5"/>
                    </a:gs>
                    <a:gs pos="88000">
                      <a:srgbClr val="14C6EC"/>
                    </a:gs>
                  </a:gsLst>
                  <a:lin ang="0" scaled="0"/>
                </a:gradFill>
                <a:latin typeface="HarmonyOS Sans SC" panose="00000500000000000000" charset="-122"/>
                <a:ea typeface="HarmonyOS Sans SC" panose="00000500000000000000" charset="-122"/>
                <a:cs typeface="HarmonyOS Sans" charset="0"/>
              </a:rPr>
              <a:t>PART 04</a:t>
            </a:r>
            <a:endParaRPr lang="en-US" sz="6600" b="1" dirty="0">
              <a:gradFill>
                <a:gsLst>
                  <a:gs pos="0">
                    <a:srgbClr val="1BD7D5"/>
                  </a:gs>
                  <a:gs pos="88000">
                    <a:srgbClr val="14C6EC"/>
                  </a:gs>
                </a:gsLst>
                <a:lin ang="0" scaled="0"/>
              </a:gradFill>
              <a:latin typeface="HarmonyOS Sans SC" panose="00000500000000000000" charset="-122"/>
              <a:ea typeface="HarmonyOS Sans SC" panose="00000500000000000000" charset="-122"/>
              <a:cs typeface="HarmonyOS Sans" charset="0"/>
            </a:endParaRPr>
          </a:p>
        </p:txBody>
      </p:sp>
      <p:sp>
        <p:nvSpPr>
          <p:cNvPr id="26" name="文本框 25"/>
          <p:cNvSpPr txBox="1"/>
          <p:nvPr/>
        </p:nvSpPr>
        <p:spPr>
          <a:xfrm>
            <a:off x="1630680" y="3368040"/>
            <a:ext cx="5411958" cy="769441"/>
          </a:xfrm>
          <a:prstGeom prst="rect">
            <a:avLst/>
          </a:prstGeom>
          <a:noFill/>
        </p:spPr>
        <p:txBody>
          <a:bodyPr wrap="square" rtlCol="0">
            <a:spAutoFit/>
          </a:bodyPr>
          <a:lstStyle/>
          <a:p>
            <a:r>
              <a:rPr lang="zh-CN" altLang="en-US" sz="4400" b="1" dirty="0">
                <a:solidFill>
                  <a:srgbClr val="1E4156"/>
                </a:solidFill>
                <a:latin typeface="HarmonyOS Sans SC" panose="00000500000000000000" charset="-122"/>
                <a:ea typeface="HarmonyOS Sans SC" panose="00000500000000000000" charset="-122"/>
                <a:cs typeface="HarmonyOS Sans" charset="0"/>
              </a:rPr>
              <a:t>实操演示</a:t>
            </a:r>
            <a:endParaRPr lang="en-US" sz="4400" b="1" dirty="0">
              <a:solidFill>
                <a:srgbClr val="1E4156"/>
              </a:solidFill>
              <a:latin typeface="HarmonyOS Sans SC" panose="00000500000000000000" charset="-122"/>
              <a:ea typeface="HarmonyOS Sans SC" panose="00000500000000000000" charset="-122"/>
              <a:cs typeface="HarmonyOS Sans" charset="0"/>
            </a:endParaRPr>
          </a:p>
        </p:txBody>
      </p:sp>
    </p:spTree>
    <p:custDataLst>
      <p:tags r:id="rId1"/>
    </p:custData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custDataLst>
              <p:tags r:id="rId1"/>
            </p:custDataLst>
          </p:nvPr>
        </p:nvSpPr>
        <p:spPr>
          <a:xfrm>
            <a:off x="1558925" y="2070100"/>
            <a:ext cx="7416800" cy="1568450"/>
          </a:xfrm>
          <a:prstGeom prst="rect">
            <a:avLst/>
          </a:prstGeom>
          <a:noFill/>
        </p:spPr>
        <p:txBody>
          <a:bodyPr wrap="square" rtlCol="0" anchor="t">
            <a:spAutoFit/>
          </a:bodyPr>
          <a:lstStyle/>
          <a:p>
            <a:pPr algn="l"/>
            <a:r>
              <a:rPr lang="en-US" sz="9600" b="1" spc="-100" dirty="0">
                <a:gradFill>
                  <a:gsLst>
                    <a:gs pos="90000">
                      <a:srgbClr val="14C6EC"/>
                    </a:gs>
                    <a:gs pos="0">
                      <a:srgbClr val="1BD7D5"/>
                    </a:gs>
                  </a:gsLst>
                  <a:lin ang="0" scaled="0"/>
                </a:gradFill>
                <a:uFillTx/>
                <a:latin typeface="HarmonyOS Sans SC" panose="00000500000000000000" charset="-122"/>
                <a:ea typeface="HarmonyOS Sans SC" panose="00000500000000000000" charset="-122"/>
                <a:cs typeface="HarmonyOS Sans" charset="0"/>
              </a:rPr>
              <a:t>THANKS</a:t>
            </a:r>
            <a:endParaRPr lang="en-US" sz="9600" b="1" spc="-100" dirty="0">
              <a:gradFill>
                <a:gsLst>
                  <a:gs pos="90000">
                    <a:srgbClr val="14C6EC"/>
                  </a:gs>
                  <a:gs pos="0">
                    <a:srgbClr val="1BD7D5"/>
                  </a:gs>
                </a:gsLst>
                <a:lin ang="0" scaled="0"/>
              </a:gradFill>
              <a:uFillTx/>
              <a:latin typeface="HarmonyOS Sans SC" panose="00000500000000000000" charset="-122"/>
              <a:ea typeface="HarmonyOS Sans SC" panose="00000500000000000000" charset="-122"/>
              <a:cs typeface="HarmonyOS Sans" charset="0"/>
            </a:endParaRPr>
          </a:p>
        </p:txBody>
      </p:sp>
      <p:pic>
        <p:nvPicPr>
          <p:cNvPr id="2" name="图片 1" descr="云祺公众号"/>
          <p:cNvPicPr>
            <a:picLocks noChangeAspect="1"/>
          </p:cNvPicPr>
          <p:nvPr/>
        </p:nvPicPr>
        <p:blipFill>
          <a:blip r:embed="rId2"/>
          <a:stretch>
            <a:fillRect/>
          </a:stretch>
        </p:blipFill>
        <p:spPr>
          <a:xfrm>
            <a:off x="1924685" y="4213860"/>
            <a:ext cx="1038860" cy="1038860"/>
          </a:xfrm>
          <a:prstGeom prst="rect">
            <a:avLst/>
          </a:prstGeom>
          <a:ln w="12700">
            <a:gradFill>
              <a:gsLst>
                <a:gs pos="0">
                  <a:srgbClr val="1AC5D8"/>
                </a:gs>
                <a:gs pos="100000">
                  <a:srgbClr val="2CB0F1"/>
                </a:gs>
              </a:gsLst>
              <a:lin ang="5400000" scaled="1"/>
            </a:gradFill>
          </a:ln>
        </p:spPr>
      </p:pic>
      <p:pic>
        <p:nvPicPr>
          <p:cNvPr id="4" name="图片 3" descr="F:/资料/常用二维码/视频号.jpg视频号"/>
          <p:cNvPicPr>
            <a:picLocks noChangeAspect="1"/>
          </p:cNvPicPr>
          <p:nvPr/>
        </p:nvPicPr>
        <p:blipFill>
          <a:blip r:embed="rId3"/>
          <a:stretch>
            <a:fillRect/>
          </a:stretch>
        </p:blipFill>
        <p:spPr>
          <a:xfrm>
            <a:off x="3591560" y="4213860"/>
            <a:ext cx="1038860" cy="1038860"/>
          </a:xfrm>
          <a:prstGeom prst="rect">
            <a:avLst/>
          </a:prstGeom>
          <a:ln w="12700">
            <a:gradFill>
              <a:gsLst>
                <a:gs pos="0">
                  <a:srgbClr val="1AC5D8"/>
                </a:gs>
                <a:gs pos="100000">
                  <a:srgbClr val="2CB0F1"/>
                </a:gs>
              </a:gsLst>
              <a:lin ang="5400000" scaled="1"/>
            </a:gradFill>
          </a:ln>
        </p:spPr>
      </p:pic>
      <p:sp>
        <p:nvSpPr>
          <p:cNvPr id="26" name="腾讯体"/>
          <p:cNvSpPr txBox="1"/>
          <p:nvPr>
            <p:custDataLst>
              <p:tags r:id="rId4"/>
            </p:custDataLst>
          </p:nvPr>
        </p:nvSpPr>
        <p:spPr>
          <a:xfrm>
            <a:off x="2101215" y="5368925"/>
            <a:ext cx="685800" cy="204470"/>
          </a:xfrm>
          <a:prstGeom prst="rect">
            <a:avLst/>
          </a:prstGeom>
          <a:noFill/>
          <a:ln w="12700" cap="flat">
            <a:noFill/>
            <a:miter lim="400000"/>
          </a:ln>
          <a:effectLst/>
        </p:spPr>
        <p:txBody>
          <a:bodyPr wrap="none" lIns="25400" tIns="25400" rIns="25400" bIns="25400" numCol="1" anchor="ctr">
            <a:spAutoFit/>
          </a:bodyPr>
          <a:lstStyle>
            <a:lvl1pPr>
              <a:defRPr sz="2000" b="0">
                <a:solidFill>
                  <a:srgbClr val="04101B"/>
                </a:solidFill>
                <a:latin typeface="苹方 常规" panose="020B0300000000000000" charset="-122"/>
                <a:ea typeface="苹方 常规" panose="020B0300000000000000" charset="-122"/>
                <a:cs typeface="苹方 常规" panose="020B0300000000000000" charset="-122"/>
                <a:sym typeface="苹方 常规" panose="020B0300000000000000" charset="-122"/>
              </a:defRPr>
            </a:lvl1pPr>
          </a:lstStyle>
          <a:p>
            <a:pPr algn="ctr" defTabSz="457200">
              <a:defRPr/>
            </a:pPr>
            <a:r>
              <a:rPr lang="zh-CN" altLang="en-US" sz="1000" dirty="0">
                <a:solidFill>
                  <a:srgbClr val="1E4156"/>
                </a:solidFill>
                <a:latin typeface="HarmonyOS Sans SC" panose="00000500000000000000" charset="-122"/>
                <a:ea typeface="HarmonyOS Sans SC" panose="00000500000000000000" charset="-122"/>
                <a:cs typeface="HarmonyOS Sans" charset="0"/>
                <a:sym typeface="HarmonyOS Sans" charset="0"/>
              </a:rPr>
              <a:t>云祺公众号</a:t>
            </a:r>
            <a:endParaRPr lang="zh-CN" altLang="en-US" sz="1000" dirty="0">
              <a:solidFill>
                <a:srgbClr val="1E4156"/>
              </a:solidFill>
              <a:latin typeface="HarmonyOS Sans SC" panose="00000500000000000000" charset="-122"/>
              <a:ea typeface="HarmonyOS Sans SC" panose="00000500000000000000" charset="-122"/>
              <a:cs typeface="HarmonyOS Sans" charset="0"/>
              <a:sym typeface="HarmonyOS Sans" charset="0"/>
            </a:endParaRPr>
          </a:p>
        </p:txBody>
      </p:sp>
      <p:sp>
        <p:nvSpPr>
          <p:cNvPr id="7" name="腾讯体"/>
          <p:cNvSpPr txBox="1"/>
          <p:nvPr>
            <p:custDataLst>
              <p:tags r:id="rId5"/>
            </p:custDataLst>
          </p:nvPr>
        </p:nvSpPr>
        <p:spPr>
          <a:xfrm>
            <a:off x="3768090" y="5368925"/>
            <a:ext cx="685800" cy="204470"/>
          </a:xfrm>
          <a:prstGeom prst="rect">
            <a:avLst/>
          </a:prstGeom>
          <a:noFill/>
          <a:ln w="12700" cap="flat">
            <a:noFill/>
            <a:miter lim="400000"/>
          </a:ln>
          <a:effectLst/>
        </p:spPr>
        <p:txBody>
          <a:bodyPr wrap="none" lIns="25400" tIns="25400" rIns="25400" bIns="25400" numCol="1" anchor="ctr">
            <a:spAutoFit/>
          </a:bodyPr>
          <a:lstStyle>
            <a:lvl1pPr>
              <a:defRPr sz="2000" b="0">
                <a:solidFill>
                  <a:srgbClr val="04101B"/>
                </a:solidFill>
                <a:latin typeface="苹方 常规" panose="020B0300000000000000" charset="-122"/>
                <a:ea typeface="苹方 常规" panose="020B0300000000000000" charset="-122"/>
                <a:cs typeface="苹方 常规" panose="020B0300000000000000" charset="-122"/>
                <a:sym typeface="苹方 常规" panose="020B0300000000000000" charset="-122"/>
              </a:defRPr>
            </a:lvl1pPr>
          </a:lstStyle>
          <a:p>
            <a:pPr algn="ctr" defTabSz="457200">
              <a:defRPr/>
            </a:pPr>
            <a:r>
              <a:rPr lang="zh-CN" altLang="en-US" sz="1000" dirty="0">
                <a:solidFill>
                  <a:srgbClr val="1E4156"/>
                </a:solidFill>
                <a:latin typeface="HarmonyOS Sans SC" panose="00000500000000000000" charset="-122"/>
                <a:ea typeface="HarmonyOS Sans SC" panose="00000500000000000000" charset="-122"/>
                <a:cs typeface="HarmonyOS Sans" charset="0"/>
                <a:sym typeface="HarmonyOS Sans" charset="0"/>
              </a:rPr>
              <a:t>云祺视频号</a:t>
            </a:r>
            <a:endParaRPr lang="zh-CN" altLang="en-US" sz="1000" dirty="0">
              <a:solidFill>
                <a:srgbClr val="1E4156"/>
              </a:solidFill>
              <a:latin typeface="HarmonyOS Sans SC" panose="00000500000000000000" charset="-122"/>
              <a:ea typeface="HarmonyOS Sans SC" panose="00000500000000000000" charset="-122"/>
              <a:cs typeface="HarmonyOS Sans" charset="0"/>
              <a:sym typeface="HarmonyOS Sans" charset="0"/>
            </a:endParaRPr>
          </a:p>
        </p:txBody>
      </p:sp>
    </p:spTree>
    <p:custDataLst>
      <p:tags r:id="rId6"/>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8.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69.xml><?xml version="1.0" encoding="utf-8"?>
<p:tagLst xmlns:p="http://schemas.openxmlformats.org/presentationml/2006/main">
  <p:tag name="KSO_WM_BEAUTIFY_FLAG" val=""/>
</p:tagLst>
</file>

<file path=ppt/tags/tag70.xml><?xml version="1.0" encoding="utf-8"?>
<p:tagLst xmlns:p="http://schemas.openxmlformats.org/presentationml/2006/main">
  <p:tag name="KSO_WM_BEAUTIFY_FLAG" val=""/>
</p:tagLst>
</file>

<file path=ppt/tags/tag71.xml><?xml version="1.0" encoding="utf-8"?>
<p:tagLst xmlns:p="http://schemas.openxmlformats.org/presentationml/2006/main">
  <p:tag name="KSO_WM_BEAUTIFY_FLAG" val=""/>
</p:tagLst>
</file>

<file path=ppt/tags/tag72.xml><?xml version="1.0" encoding="utf-8"?>
<p:tagLst xmlns:p="http://schemas.openxmlformats.org/presentationml/2006/main">
  <p:tag name="KSO_WM_BEAUTIFY_FLAG" val=""/>
</p:tagLst>
</file>

<file path=ppt/tags/tag73.xml><?xml version="1.0" encoding="utf-8"?>
<p:tagLst xmlns:p="http://schemas.openxmlformats.org/presentationml/2006/main">
  <p:tag name="KSO_WM_BEAUTIFY_FLAG" val=""/>
</p:tagLst>
</file>

<file path=ppt/tags/tag74.xml><?xml version="1.0" encoding="utf-8"?>
<p:tagLst xmlns:p="http://schemas.openxmlformats.org/presentationml/2006/main">
  <p:tag name="KSO_WM_BEAUTIFY_FLAG" val=""/>
</p:tagLst>
</file>

<file path=ppt/tags/tag75.xml><?xml version="1.0" encoding="utf-8"?>
<p:tagLst xmlns:p="http://schemas.openxmlformats.org/presentationml/2006/main">
  <p:tag name="KSO_WM_BEAUTIFY_FLAG" val=""/>
</p:tagLst>
</file>

<file path=ppt/tags/tag76.xml><?xml version="1.0" encoding="utf-8"?>
<p:tagLst xmlns:p="http://schemas.openxmlformats.org/presentationml/2006/main">
  <p:tag name="KSO_WM_BEAUTIFY_FLAG" val=""/>
</p:tagLst>
</file>

<file path=ppt/tags/tag77.xml><?xml version="1.0" encoding="utf-8"?>
<p:tagLst xmlns:p="http://schemas.openxmlformats.org/presentationml/2006/main">
  <p:tag name="KSO_WM_BEAUTIFY_FLAG" val=""/>
</p:tagLst>
</file>

<file path=ppt/tags/tag78.xml><?xml version="1.0" encoding="utf-8"?>
<p:tagLst xmlns:p="http://schemas.openxmlformats.org/presentationml/2006/main">
  <p:tag name="KSO_WM_BEAUTIFY_FLAG" val=""/>
</p:tagLst>
</file>

<file path=ppt/tags/tag79.xml><?xml version="1.0" encoding="utf-8"?>
<p:tagLst xmlns:p="http://schemas.openxmlformats.org/presentationml/2006/main">
  <p:tag name="KSO_WM_BEAUTIFY_FLAG" val=""/>
</p:tagLst>
</file>

<file path=ppt/tags/tag80.xml><?xml version="1.0" encoding="utf-8"?>
<p:tagLst xmlns:p="http://schemas.openxmlformats.org/presentationml/2006/main">
  <p:tag name="KSO_WM_BEAUTIFY_FLAG" val=""/>
</p:tagLst>
</file>

<file path=ppt/tags/tag81.xml><?xml version="1.0" encoding="utf-8"?>
<p:tagLst xmlns:p="http://schemas.openxmlformats.org/presentationml/2006/main">
  <p:tag name="KSO_WM_BEAUTIFY_FLAG" val=""/>
</p:tagLst>
</file>

<file path=ppt/tags/tag82.xml><?xml version="1.0" encoding="utf-8"?>
<p:tagLst xmlns:p="http://schemas.openxmlformats.org/presentationml/2006/main">
  <p:tag name="KSO_WM_BEAUTIFY_FLAG" val=""/>
</p:tagLst>
</file>

<file path=ppt/tags/tag83.xml><?xml version="1.0" encoding="utf-8"?>
<p:tagLst xmlns:p="http://schemas.openxmlformats.org/presentationml/2006/main">
  <p:tag name="KSO_WM_BEAUTIFY_FLAG" val=""/>
</p:tagLst>
</file>

<file path=ppt/tags/tag84.xml><?xml version="1.0" encoding="utf-8"?>
<p:tagLst xmlns:p="http://schemas.openxmlformats.org/presentationml/2006/main">
  <p:tag name="KSO_WM_BEAUTIFY_FLAG" val=""/>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0.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6.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0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103.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104.xml><?xml version="1.0" encoding="utf-8"?>
<p:tagLst xmlns:p="http://schemas.openxmlformats.org/presentationml/2006/main">
  <p:tag name="KSO_WM_DIAGRAM_VIRTUALLY_FRAME" val="{&quot;height&quot;:213.2015748031496,&quot;left&quot;:110.8,&quot;top&quot;:173.1,&quot;width&quot;:504.2}"/>
</p:tagLst>
</file>

<file path=ppt/tags/tag105.xml><?xml version="1.0" encoding="utf-8"?>
<p:tagLst xmlns:p="http://schemas.openxmlformats.org/presentationml/2006/main">
  <p:tag name="KSO_WM_DIAGRAM_VIRTUALLY_FRAME" val="{&quot;height&quot;:213.2015748031496,&quot;left&quot;:110.8,&quot;top&quot;:173.1,&quot;width&quot;:504.2}"/>
</p:tagLst>
</file>

<file path=ppt/tags/tag106.xml><?xml version="1.0" encoding="utf-8"?>
<p:tagLst xmlns:p="http://schemas.openxmlformats.org/presentationml/2006/main">
  <p:tag name="KSO_WM_DIAGRAM_VIRTUALLY_FRAME" val="{&quot;height&quot;:213.2015748031496,&quot;left&quot;:110.8,&quot;top&quot;:173.1,&quot;width&quot;:504.2}"/>
</p:tagLst>
</file>

<file path=ppt/tags/tag107.xml><?xml version="1.0" encoding="utf-8"?>
<p:tagLst xmlns:p="http://schemas.openxmlformats.org/presentationml/2006/main">
  <p:tag name="KSO_WM_DIAGRAM_VIRTUALLY_FRAME" val="{&quot;height&quot;:213.2015748031496,&quot;left&quot;:110.8,&quot;top&quot;:173.1,&quot;width&quot;:504.2}"/>
</p:tagLst>
</file>

<file path=ppt/tags/tag108.xml><?xml version="1.0" encoding="utf-8"?>
<p:tagLst xmlns:p="http://schemas.openxmlformats.org/presentationml/2006/main">
  <p:tag name="KSO_WM_DIAGRAM_VIRTUALLY_FRAME" val="{&quot;height&quot;:213.2015748031496,&quot;left&quot;:110.8,&quot;top&quot;:173.1,&quot;width&quot;:504.2}"/>
</p:tagLst>
</file>

<file path=ppt/tags/tag109.xml><?xml version="1.0" encoding="utf-8"?>
<p:tagLst xmlns:p="http://schemas.openxmlformats.org/presentationml/2006/main">
  <p:tag name="KSO_WM_DIAGRAM_VIRTUALLY_FRAME" val="{&quot;height&quot;:213.2015748031496,&quot;left&quot;:110.8,&quot;top&quot;:173.1,&quot;width&quot;:504.2}"/>
</p:tagLst>
</file>

<file path=ppt/tags/tag110.xml><?xml version="1.0" encoding="utf-8"?>
<p:tagLst xmlns:p="http://schemas.openxmlformats.org/presentationml/2006/main">
  <p:tag name="KSO_WM_DIAGRAM_VIRTUALLY_FRAME" val="{&quot;height&quot;:213.2015748031496,&quot;left&quot;:110.8,&quot;top&quot;:173.1,&quot;width&quot;:504.2}"/>
</p:tagLst>
</file>

<file path=ppt/tags/tag111.xml><?xml version="1.0" encoding="utf-8"?>
<p:tagLst xmlns:p="http://schemas.openxmlformats.org/presentationml/2006/main">
  <p:tag name="KSO_WM_DIAGRAM_VIRTUALLY_FRAME" val="{&quot;height&quot;:213.2015748031496,&quot;left&quot;:110.8,&quot;top&quot;:173.1,&quot;width&quot;:504.2}"/>
</p:tagLst>
</file>

<file path=ppt/tags/tag112.xml><?xml version="1.0" encoding="utf-8"?>
<p:tagLst xmlns:p="http://schemas.openxmlformats.org/presentationml/2006/main">
  <p:tag name="KSO_WM_BEAUTIFY_FLAG" val="#wm#"/>
  <p:tag name="KSO_WM_TEMPLATE_CATEGORY" val="custom"/>
  <p:tag name="KSO_WM_TEMPLATE_INDEX" val="20205081"/>
</p:tagLst>
</file>

<file path=ppt/tags/tag113.xml><?xml version="1.0" encoding="utf-8"?>
<p:tagLst xmlns:p="http://schemas.openxmlformats.org/presentationml/2006/main">
  <p:tag name="KSO_WM_BEAUTIFY_FLAG" val="#wm#"/>
  <p:tag name="KSO_WM_TEMPLATE_CATEGORY" val="custom"/>
  <p:tag name="KSO_WM_TEMPLATE_INDEX" val="20205081"/>
</p:tagLst>
</file>

<file path=ppt/tags/tag114.xml><?xml version="1.0" encoding="utf-8"?>
<p:tagLst xmlns:p="http://schemas.openxmlformats.org/presentationml/2006/main">
  <p:tag name="KSO_WM_BEAUTIFY_FLAG" val="#wm#"/>
  <p:tag name="KSO_WM_TEMPLATE_CATEGORY" val="custom"/>
  <p:tag name="KSO_WM_TEMPLATE_INDEX" val="20205081"/>
</p:tagLst>
</file>

<file path=ppt/tags/tag115.xml><?xml version="1.0" encoding="utf-8"?>
<p:tagLst xmlns:p="http://schemas.openxmlformats.org/presentationml/2006/main">
  <p:tag name="KSO_WM_BEAUTIFY_FLAG" val="#wm#"/>
  <p:tag name="KSO_WM_TEMPLATE_CATEGORY" val="custom"/>
  <p:tag name="KSO_WM_TEMPLATE_INDEX" val="20205081"/>
</p:tagLst>
</file>

<file path=ppt/tags/tag116.xml><?xml version="1.0" encoding="utf-8"?>
<p:tagLst xmlns:p="http://schemas.openxmlformats.org/presentationml/2006/main">
  <p:tag name="KSO_WM_BEAUTIFY_FLAG" val="#wm#"/>
  <p:tag name="KSO_WM_TEMPLATE_CATEGORY" val="custom"/>
  <p:tag name="KSO_WM_TEMPLATE_INDEX" val="20205081"/>
</p:tagLst>
</file>

<file path=ppt/tags/tag117.xml><?xml version="1.0" encoding="utf-8"?>
<p:tagLst xmlns:p="http://schemas.openxmlformats.org/presentationml/2006/main">
  <p:tag name="KSO_WM_BEAUTIFY_FLAG" val="#wm#"/>
  <p:tag name="KSO_WM_TEMPLATE_CATEGORY" val="custom"/>
  <p:tag name="KSO_WM_TEMPLATE_INDEX" val="20205081"/>
</p:tagLst>
</file>

<file path=ppt/tags/tag118.xml><?xml version="1.0" encoding="utf-8"?>
<p:tagLst xmlns:p="http://schemas.openxmlformats.org/presentationml/2006/main">
  <p:tag name="wpp_generatetext" val="1"/>
</p:tagLst>
</file>

<file path=ppt/tags/tag119.xml><?xml version="1.0" encoding="utf-8"?>
<p:tagLst xmlns:p="http://schemas.openxmlformats.org/presentationml/2006/main">
  <p:tag name="KSO_WM_BEAUTIFY_FLAG" val="#wm#"/>
  <p:tag name="KSO_WM_TEMPLATE_CATEGORY" val="custom"/>
  <p:tag name="KSO_WM_TEMPLATE_INDEX" val="20205081"/>
</p:tagLst>
</file>

<file path=ppt/tags/tag120.xml><?xml version="1.0" encoding="utf-8"?>
<p:tagLst xmlns:p="http://schemas.openxmlformats.org/presentationml/2006/main">
  <p:tag name="KSO_WM_BEAUTIFY_FLAG" val="#wm#"/>
  <p:tag name="KSO_WM_TEMPLATE_CATEGORY" val="custom"/>
  <p:tag name="KSO_WM_TEMPLATE_INDEX" val="20205081"/>
</p:tagLst>
</file>

<file path=ppt/tags/tag121.xml><?xml version="1.0" encoding="utf-8"?>
<p:tagLst xmlns:p="http://schemas.openxmlformats.org/presentationml/2006/main">
  <p:tag name="wpp_generatetext" val="1"/>
</p:tagLst>
</file>

<file path=ppt/tags/tag122.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custom40492976_1*a*1"/>
  <p:tag name="KSO_WM_TEMPLATE_CATEGORY" val="custom"/>
  <p:tag name="KSO_WM_TEMPLATE_INDEX" val="40492976"/>
  <p:tag name="KSO_WM_UNIT_LAYERLEVEL" val="1"/>
  <p:tag name="KSO_WM_TAG_VERSION" val="3.0"/>
  <p:tag name="KSO_WM_BEAUTIFY_FLAG" val="#wm#"/>
  <p:tag name="KSO_WM_UNIT_VALUE" val="30"/>
  <p:tag name="KSO_WM_UNIT_PRESET_TEXT" val="单击此处添加标题"/>
  <p:tag name="KSO_WM_UNIT_TEXT_TYPE" val="1"/>
</p:tagLst>
</file>

<file path=ppt/tags/tag123.xml><?xml version="1.0" encoding="utf-8"?>
<p:tagLst xmlns:p="http://schemas.openxmlformats.org/presentationml/2006/main">
  <p:tag name="KSO_WM_UNIT_SUBTYPE" val="a"/>
  <p:tag name="KSO_WM_UNIT_TEXT_LAYER_COUNT" val="1"/>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custom40492976_1*f*1"/>
  <p:tag name="KSO_WM_TEMPLATE_CATEGORY" val="custom"/>
  <p:tag name="KSO_WM_TEMPLATE_INDEX" val="40492976"/>
  <p:tag name="KSO_WM_UNIT_LAYERLEVEL" val="1"/>
  <p:tag name="KSO_WM_TAG_VERSION" val="3.0"/>
  <p:tag name="KSO_WM_BEAUTIFY_FLAG" val="#wm#"/>
  <p:tag name="KSO_WM_UNIT_PRESET_TEXT" val="单击此处添加文本，简明扼要地阐述您的观点。根据需要酌情增减文字，以便观者准确地理解您传达的思想。单击添加文本，简明扼要地阐述您的观点。根据需要可酌情增减文字，以便观者准确地理解您传达的思想"/>
  <p:tag name="KSO_WM_UNIT_TEXT_TYPE" val="1"/>
</p:tagLst>
</file>

<file path=ppt/tags/tag1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40492976_1*i*1"/>
  <p:tag name="KSO_WM_TEMPLATE_CATEGORY" val="custom"/>
  <p:tag name="KSO_WM_TEMPLATE_INDEX" val="40492976"/>
  <p:tag name="KSO_WM_UNIT_LAYERLEVEL" val="1"/>
  <p:tag name="KSO_WM_TAG_VERSION" val="3.0"/>
  <p:tag name="KSO_WM_BEAUTIFY_FLAG" val="#wm#"/>
</p:tagLst>
</file>

<file path=ppt/tags/tag1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40492976_1*i*2"/>
  <p:tag name="KSO_WM_TEMPLATE_CATEGORY" val="custom"/>
  <p:tag name="KSO_WM_TEMPLATE_INDEX" val="40492976"/>
  <p:tag name="KSO_WM_UNIT_LAYERLEVEL" val="1"/>
  <p:tag name="KSO_WM_TAG_VERSION" val="3.0"/>
  <p:tag name="KSO_WM_BEAUTIFY_FLAG" val="#wm#"/>
</p:tagLst>
</file>

<file path=ppt/tags/tag1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custom40492976_1*i*3"/>
  <p:tag name="KSO_WM_TEMPLATE_CATEGORY" val="custom"/>
  <p:tag name="KSO_WM_TEMPLATE_INDEX" val="40492976"/>
  <p:tag name="KSO_WM_UNIT_LAYERLEVEL" val="1"/>
  <p:tag name="KSO_WM_TAG_VERSION" val="3.0"/>
  <p:tag name="KSO_WM_BEAUTIFY_FLAG" val="#wm#"/>
</p:tagLst>
</file>

<file path=ppt/tags/tag1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custom40492976_1*i*4"/>
  <p:tag name="KSO_WM_TEMPLATE_CATEGORY" val="custom"/>
  <p:tag name="KSO_WM_TEMPLATE_INDEX" val="40492976"/>
  <p:tag name="KSO_WM_UNIT_LAYERLEVEL" val="1"/>
  <p:tag name="KSO_WM_TAG_VERSION" val="3.0"/>
  <p:tag name="KSO_WM_BEAUTIFY_FLAG" val="#wm#"/>
</p:tagLst>
</file>

<file path=ppt/tags/tag128.xml><?xml version="1.0" encoding="utf-8"?>
<p:tagLst xmlns:p="http://schemas.openxmlformats.org/presentationml/2006/main">
  <p:tag name="KSO_WM_SLIDE_ID" val="custom40492976_1"/>
  <p:tag name="KSO_WM_TEMPLATE_SUBCATEGORY" val="0"/>
  <p:tag name="KSO_WM_TEMPLATE_MASTER_TYPE" val="0"/>
  <p:tag name="KSO_WM_TEMPLATE_COLOR_TYPE" val="0"/>
  <p:tag name="KSO_WM_SLIDE_ITEM_CNT" val="0"/>
  <p:tag name="KSO_WM_SLIDE_INDEX" val="1"/>
  <p:tag name="KSO_WM_TAG_VERSION" val="3.0"/>
  <p:tag name="KSO_WM_BEAUTIFY_FLAG" val="#wm#"/>
  <p:tag name="KSO_WM_TEMPLATE_CATEGORY" val="custom"/>
  <p:tag name="KSO_WM_TEMPLATE_INDEX" val="40492976"/>
  <p:tag name="KSO_WM_SLIDE_TYPE" val="text"/>
  <p:tag name="KSO_WM_SLIDE_SUBTYPE" val="picTxt"/>
  <p:tag name="KSO_WM_SLIDE_SIZE" val="799*378"/>
  <p:tag name="KSO_WM_SLIDE_POSITION" val="85*80"/>
  <p:tag name="KSO_WM_SLIDE_LAYOUT" val="a_f"/>
  <p:tag name="KSO_WM_SLIDE_LAYOUT_CNT" val="1_1"/>
  <p:tag name="KSO_WM_SPECIAL_SOURCE" val="bdnull"/>
</p:tagLst>
</file>

<file path=ppt/tags/tag129.xml><?xml version="1.0" encoding="utf-8"?>
<p:tagLst xmlns:p="http://schemas.openxmlformats.org/presentationml/2006/main">
  <p:tag name="wpp_generatetext" val="1"/>
</p:tagLst>
</file>

<file path=ppt/tags/tag130.xml><?xml version="1.0" encoding="utf-8"?>
<p:tagLst xmlns:p="http://schemas.openxmlformats.org/presentationml/2006/main">
  <p:tag name="KSO_WM_DIAGRAM_VERSION" val="3"/>
  <p:tag name="KSO_WM_DIAGRAM_COLOR_TRICK" val="1"/>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f"/>
  <p:tag name="KSO_WM_UNIT_INDEX" val="1"/>
  <p:tag name="KSO_WM_UNIT_ID" val="custom20235147_1*f*1"/>
  <p:tag name="KSO_WM_TEMPLATE_CATEGORY" val="custom"/>
  <p:tag name="KSO_WM_TEMPLATE_INDEX" val="20235147"/>
  <p:tag name="KSO_WM_UNIT_LAYERLEVEL" val="1"/>
  <p:tag name="KSO_WM_TAG_VERSION" val="3.0"/>
  <p:tag name="KSO_WM_DIAGRAM_MAX_ITEMCNT" val="4"/>
  <p:tag name="KSO_WM_DIAGRAM_MIN_ITEMCNT" val="2"/>
  <p:tag name="KSO_WM_DIAGRAM_VIRTUALLY_FRAME" val="{&quot;height&quot;:348.25323486328125,&quot;left&quot;:54.87503937007874,&quot;top&quot;:95.92672902505228,&quot;width&quot;:850.416614173228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50"/>
  <p:tag name="KSO_WM_UNIT_TEXT_FILL_FORE_SCHEMECOLOR_INDEX" val="1"/>
  <p:tag name="KSO_WM_UNIT_TEXT_FILL_TYPE" val="1"/>
  <p:tag name="KSO_WM_UNIT_TEXT_TYPE" val="1"/>
  <p:tag name="KSO_WM_DIAGRAM_USE_COLOR_VALUE" val="{&quot;color_scheme&quot;:1,&quot;color_type&quot;:1,&quot;theme_color_indexes&quot;:[5,6,5,6,5,6]}"/>
  <p:tag name="KSO_WM_UNIT_TEXT_LAYER_COUNT" val="1"/>
  <p:tag name="KSO_WM_BEAUTIFY_FLAG" val="#wm#"/>
  <p:tag name="KSO_WM_UNIT_PRESET_TEXT" val="请单击此处输入你的正文具体内容，文字是您思想的提炼，为了最终演示发布的良好效果，可酌情增减你的文字。"/>
  <p:tag name="KSO_WM_UNIT_USESOURCEFORMAT_APPLY" val="1"/>
</p:tagLst>
</file>

<file path=ppt/tags/tag13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1"/>
  <p:tag name="KSO_WM_TEMPLATE_CATEGORY" val="custom"/>
  <p:tag name="KSO_WM_TEMPLATE_INDEX" val="20235147"/>
  <p:tag name="KSO_WM_UNIT_LAYERLEVEL" val="1"/>
  <p:tag name="KSO_WM_TAG_VERSION" val="3.0"/>
  <p:tag name="KSO_WM_BEAUTIFY_FLAG" val="#wm#"/>
  <p:tag name="KSO_WM_UNIT_TYPE" val="i"/>
  <p:tag name="KSO_WM_UNIT_INDEX" val="1"/>
  <p:tag name="KSO_WM_UNIT_FILL_FORE_SCHEMECOLOR_INDEX" val="5"/>
  <p:tag name="KSO_WM_UNIT_TEXT_FILL_FORE_SCHEMECOLOR_INDEX" val="13"/>
  <p:tag name="KSO_WM_UNIT_TEXT_FILL_TYPE" val="1"/>
  <p:tag name="KSO_WM_UNIT_USESOURCEFORMAT_APPLY" val="1"/>
</p:tagLst>
</file>

<file path=ppt/tags/tag13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2"/>
  <p:tag name="KSO_WM_TEMPLATE_CATEGORY" val="custom"/>
  <p:tag name="KSO_WM_TEMPLATE_INDEX" val="20235147"/>
  <p:tag name="KSO_WM_UNIT_LAYERLEVEL" val="1"/>
  <p:tag name="KSO_WM_TAG_VERSION" val="3.0"/>
  <p:tag name="KSO_WM_BEAUTIFY_FLAG" val="#wm#"/>
  <p:tag name="KSO_WM_UNIT_TYPE" val="i"/>
  <p:tag name="KSO_WM_UNIT_INDEX" val="2"/>
  <p:tag name="KSO_WM_UNIT_FILL_FORE_SCHEMECOLOR_INDEX" val="5"/>
  <p:tag name="KSO_WM_UNIT_TEXT_FILL_FORE_SCHEMECOLOR_INDEX" val="13"/>
  <p:tag name="KSO_WM_UNIT_TEXT_FILL_TYPE" val="1"/>
  <p:tag name="KSO_WM_UNIT_USESOURCEFORMAT_APPLY" val="1"/>
</p:tagLst>
</file>

<file path=ppt/tags/tag13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3"/>
  <p:tag name="KSO_WM_TEMPLATE_CATEGORY" val="custom"/>
  <p:tag name="KSO_WM_TEMPLATE_INDEX" val="20235147"/>
  <p:tag name="KSO_WM_UNIT_LAYERLEVEL" val="1"/>
  <p:tag name="KSO_WM_TAG_VERSION" val="3.0"/>
  <p:tag name="KSO_WM_BEAUTIFY_FLAG" val="#wm#"/>
  <p:tag name="KSO_WM_UNIT_TYPE" val="i"/>
  <p:tag name="KSO_WM_UNIT_INDEX" val="3"/>
  <p:tag name="KSO_WM_UNIT_FILL_FORE_SCHEMECOLOR_INDEX" val="5"/>
  <p:tag name="KSO_WM_UNIT_TEXT_FILL_FORE_SCHEMECOLOR_INDEX" val="13"/>
  <p:tag name="KSO_WM_UNIT_TEXT_FILL_TYPE" val="1"/>
  <p:tag name="KSO_WM_UNIT_USESOURCEFORMAT_APPLY" val="1"/>
</p:tagLst>
</file>

<file path=ppt/tags/tag13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4"/>
  <p:tag name="KSO_WM_TEMPLATE_CATEGORY" val="custom"/>
  <p:tag name="KSO_WM_TEMPLATE_INDEX" val="20235147"/>
  <p:tag name="KSO_WM_UNIT_LAYERLEVEL" val="1"/>
  <p:tag name="KSO_WM_TAG_VERSION" val="3.0"/>
  <p:tag name="KSO_WM_BEAUTIFY_FLAG" val="#wm#"/>
  <p:tag name="KSO_WM_UNIT_TYPE" val="i"/>
  <p:tag name="KSO_WM_UNIT_INDEX" val="4"/>
  <p:tag name="KSO_WM_UNIT_FILL_FORE_SCHEMECOLOR_INDEX" val="5"/>
  <p:tag name="KSO_WM_UNIT_TEXT_FILL_FORE_SCHEMECOLOR_INDEX" val="13"/>
  <p:tag name="KSO_WM_UNIT_TEXT_FILL_TYPE" val="1"/>
  <p:tag name="KSO_WM_UNIT_USESOURCEFORMAT_APPLY" val="1"/>
</p:tagLst>
</file>

<file path=ppt/tags/tag13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5"/>
  <p:tag name="KSO_WM_TEMPLATE_CATEGORY" val="custom"/>
  <p:tag name="KSO_WM_TEMPLATE_INDEX" val="20235147"/>
  <p:tag name="KSO_WM_UNIT_LAYERLEVEL" val="1"/>
  <p:tag name="KSO_WM_TAG_VERSION" val="3.0"/>
  <p:tag name="KSO_WM_BEAUTIFY_FLAG" val="#wm#"/>
  <p:tag name="KSO_WM_UNIT_TYPE" val="i"/>
  <p:tag name="KSO_WM_UNIT_INDEX" val="5"/>
  <p:tag name="KSO_WM_UNIT_FILL_FORE_SCHEMECOLOR_INDEX" val="5"/>
  <p:tag name="KSO_WM_UNIT_TEXT_FILL_FORE_SCHEMECOLOR_INDEX" val="13"/>
  <p:tag name="KSO_WM_UNIT_TEXT_FILL_TYPE" val="1"/>
  <p:tag name="KSO_WM_UNIT_USESOURCEFORMAT_APPLY" val="1"/>
</p:tagLst>
</file>

<file path=ppt/tags/tag13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6"/>
  <p:tag name="KSO_WM_TEMPLATE_CATEGORY" val="custom"/>
  <p:tag name="KSO_WM_TEMPLATE_INDEX" val="20235147"/>
  <p:tag name="KSO_WM_UNIT_LAYERLEVEL" val="1"/>
  <p:tag name="KSO_WM_TAG_VERSION" val="3.0"/>
  <p:tag name="KSO_WM_BEAUTIFY_FLAG" val="#wm#"/>
  <p:tag name="KSO_WM_UNIT_TYPE" val="i"/>
  <p:tag name="KSO_WM_UNIT_INDEX" val="6"/>
  <p:tag name="KSO_WM_UNIT_FILL_FORE_SCHEMECOLOR_INDEX" val="5"/>
  <p:tag name="KSO_WM_UNIT_TEXT_FILL_FORE_SCHEMECOLOR_INDEX" val="13"/>
  <p:tag name="KSO_WM_UNIT_TEXT_FILL_TYPE" val="1"/>
  <p:tag name="KSO_WM_UNIT_USESOURCEFORMAT_APPLY" val="1"/>
</p:tagLst>
</file>

<file path=ppt/tags/tag13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7"/>
  <p:tag name="KSO_WM_TEMPLATE_CATEGORY" val="custom"/>
  <p:tag name="KSO_WM_TEMPLATE_INDEX" val="20235147"/>
  <p:tag name="KSO_WM_UNIT_LAYERLEVEL" val="1"/>
  <p:tag name="KSO_WM_TAG_VERSION" val="3.0"/>
  <p:tag name="KSO_WM_BEAUTIFY_FLAG" val="#wm#"/>
  <p:tag name="KSO_WM_UNIT_TYPE" val="i"/>
  <p:tag name="KSO_WM_UNIT_INDEX" val="7"/>
  <p:tag name="KSO_WM_UNIT_FILL_FORE_SCHEMECOLOR_INDEX" val="5"/>
  <p:tag name="KSO_WM_UNIT_TEXT_FILL_FORE_SCHEMECOLOR_INDEX" val="13"/>
  <p:tag name="KSO_WM_UNIT_TEXT_FILL_TYPE" val="1"/>
  <p:tag name="KSO_WM_UNIT_USESOURCEFORMAT_APPLY" val="1"/>
</p:tagLst>
</file>

<file path=ppt/tags/tag13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8"/>
  <p:tag name="KSO_WM_TEMPLATE_CATEGORY" val="custom"/>
  <p:tag name="KSO_WM_TEMPLATE_INDEX" val="20235147"/>
  <p:tag name="KSO_WM_UNIT_LAYERLEVEL" val="1"/>
  <p:tag name="KSO_WM_TAG_VERSION" val="3.0"/>
  <p:tag name="KSO_WM_BEAUTIFY_FLAG" val="#wm#"/>
  <p:tag name="KSO_WM_UNIT_TYPE" val="i"/>
  <p:tag name="KSO_WM_UNIT_INDEX" val="8"/>
  <p:tag name="KSO_WM_UNIT_FILL_FORE_SCHEMECOLOR_INDEX" val="5"/>
  <p:tag name="KSO_WM_UNIT_TEXT_FILL_FORE_SCHEMECOLOR_INDEX" val="13"/>
  <p:tag name="KSO_WM_UNIT_TEXT_FILL_TYPE" val="1"/>
  <p:tag name="KSO_WM_UNIT_USESOURCEFORMAT_APPLY" val="1"/>
</p:tagLst>
</file>

<file path=ppt/tags/tag13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9"/>
  <p:tag name="KSO_WM_TEMPLATE_CATEGORY" val="custom"/>
  <p:tag name="KSO_WM_TEMPLATE_INDEX" val="20235147"/>
  <p:tag name="KSO_WM_UNIT_LAYERLEVEL" val="1"/>
  <p:tag name="KSO_WM_TAG_VERSION" val="3.0"/>
  <p:tag name="KSO_WM_BEAUTIFY_FLAG" val="#wm#"/>
  <p:tag name="KSO_WM_UNIT_TYPE" val="i"/>
  <p:tag name="KSO_WM_UNIT_INDEX" val="9"/>
  <p:tag name="KSO_WM_UNIT_TEXT_FILL_FORE_SCHEMECOLOR_INDEX" val="13"/>
  <p:tag name="KSO_WM_UNIT_TEXT_FILL_TYPE" val="1"/>
  <p:tag name="KSO_WM_UNIT_USESOURCEFORMAT_APPLY" val="1"/>
</p:tagLst>
</file>

<file path=ppt/tags/tag14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10"/>
  <p:tag name="KSO_WM_TEMPLATE_CATEGORY" val="custom"/>
  <p:tag name="KSO_WM_TEMPLATE_INDEX" val="20235147"/>
  <p:tag name="KSO_WM_UNIT_LAYERLEVEL" val="1"/>
  <p:tag name="KSO_WM_TAG_VERSION" val="3.0"/>
  <p:tag name="KSO_WM_BEAUTIFY_FLAG" val="#wm#"/>
  <p:tag name="KSO_WM_UNIT_TYPE" val="i"/>
  <p:tag name="KSO_WM_UNIT_INDEX" val="10"/>
  <p:tag name="KSO_WM_UNIT_FILL_FORE_SCHEMECOLOR_INDEX" val="5"/>
  <p:tag name="KSO_WM_UNIT_TEXT_FILL_FORE_SCHEMECOLOR_INDEX" val="13"/>
  <p:tag name="KSO_WM_UNIT_TEXT_FILL_TYPE" val="1"/>
  <p:tag name="KSO_WM_UNIT_USESOURCEFORMAT_APPLY" val="1"/>
</p:tagLst>
</file>

<file path=ppt/tags/tag14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11"/>
  <p:tag name="KSO_WM_TEMPLATE_CATEGORY" val="custom"/>
  <p:tag name="KSO_WM_TEMPLATE_INDEX" val="20235147"/>
  <p:tag name="KSO_WM_UNIT_LAYERLEVEL" val="1"/>
  <p:tag name="KSO_WM_TAG_VERSION" val="3.0"/>
  <p:tag name="KSO_WM_BEAUTIFY_FLAG" val="#wm#"/>
  <p:tag name="KSO_WM_UNIT_TYPE" val="i"/>
  <p:tag name="KSO_WM_UNIT_INDEX" val="11"/>
  <p:tag name="KSO_WM_UNIT_FILL_FORE_SCHEMECOLOR_INDEX" val="7"/>
  <p:tag name="KSO_WM_UNIT_FILL_TYPE" val="1"/>
  <p:tag name="KSO_WM_UNIT_TEXT_FILL_FORE_SCHEMECOLOR_INDEX" val="13"/>
  <p:tag name="KSO_WM_UNIT_TEXT_FILL_TYPE" val="1"/>
  <p:tag name="KSO_WM_UNIT_USESOURCEFORMAT_APPLY" val="1"/>
</p:tagLst>
</file>

<file path=ppt/tags/tag14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12"/>
  <p:tag name="KSO_WM_TEMPLATE_CATEGORY" val="custom"/>
  <p:tag name="KSO_WM_TEMPLATE_INDEX" val="20235147"/>
  <p:tag name="KSO_WM_UNIT_LAYERLEVEL" val="1"/>
  <p:tag name="KSO_WM_TAG_VERSION" val="3.0"/>
  <p:tag name="KSO_WM_BEAUTIFY_FLAG" val="#wm#"/>
  <p:tag name="KSO_WM_UNIT_TYPE" val="i"/>
  <p:tag name="KSO_WM_UNIT_INDEX" val="12"/>
  <p:tag name="KSO_WM_UNIT_FILL_FORE_SCHEMECOLOR_INDEX" val="8"/>
  <p:tag name="KSO_WM_UNIT_FILL_TYPE" val="1"/>
  <p:tag name="KSO_WM_UNIT_TEXT_FILL_FORE_SCHEMECOLOR_INDEX" val="13"/>
  <p:tag name="KSO_WM_UNIT_TEXT_FILL_TYPE" val="1"/>
  <p:tag name="KSO_WM_UNIT_USESOURCEFORMAT_APPLY" val="1"/>
</p:tagLst>
</file>

<file path=ppt/tags/tag14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13"/>
  <p:tag name="KSO_WM_TEMPLATE_CATEGORY" val="custom"/>
  <p:tag name="KSO_WM_TEMPLATE_INDEX" val="20235147"/>
  <p:tag name="KSO_WM_UNIT_LAYERLEVEL" val="1"/>
  <p:tag name="KSO_WM_TAG_VERSION" val="3.0"/>
  <p:tag name="KSO_WM_BEAUTIFY_FLAG" val="#wm#"/>
  <p:tag name="KSO_WM_UNIT_TYPE" val="i"/>
  <p:tag name="KSO_WM_UNIT_INDEX" val="13"/>
  <p:tag name="KSO_WM_UNIT_FILL_FORE_SCHEMECOLOR_INDEX" val="6"/>
  <p:tag name="KSO_WM_UNIT_TEXT_FILL_FORE_SCHEMECOLOR_INDEX" val="13"/>
  <p:tag name="KSO_WM_UNIT_TEXT_FILL_TYPE" val="1"/>
  <p:tag name="KSO_WM_UNIT_USESOURCEFORMAT_APPLY" val="1"/>
</p:tagLst>
</file>

<file path=ppt/tags/tag14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35147_1*i*14"/>
  <p:tag name="KSO_WM_TEMPLATE_CATEGORY" val="custom"/>
  <p:tag name="KSO_WM_TEMPLATE_INDEX" val="20235147"/>
  <p:tag name="KSO_WM_UNIT_LAYERLEVEL" val="1"/>
  <p:tag name="KSO_WM_TAG_VERSION" val="3.0"/>
  <p:tag name="KSO_WM_BEAUTIFY_FLAG" val="#wm#"/>
  <p:tag name="KSO_WM_UNIT_TYPE" val="i"/>
  <p:tag name="KSO_WM_UNIT_INDEX" val="14"/>
  <p:tag name="KSO_WM_UNIT_FILL_FORE_SCHEMECOLOR_INDEX" val="5"/>
  <p:tag name="KSO_WM_UNIT_TEXT_FILL_FORE_SCHEMECOLOR_INDEX" val="13"/>
  <p:tag name="KSO_WM_UNIT_TEXT_FILL_TYPE" val="1"/>
  <p:tag name="KSO_WM_UNIT_USESOURCEFORMAT_APPLY" val="1"/>
</p:tagLst>
</file>

<file path=ppt/tags/tag1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l_i"/>
  <p:tag name="KSO_WM_UNIT_INDEX" val="1_1"/>
  <p:tag name="KSO_WM_UNIT_ID" val="diagram20235658_3*l_i*1_1"/>
  <p:tag name="KSO_WM_TEMPLATE_CATEGORY" val="diagram"/>
  <p:tag name="KSO_WM_TEMPLATE_INDEX" val="20235658"/>
  <p:tag name="KSO_WM_UNIT_LAYERLEVEL" val="1_1"/>
  <p:tag name="KSO_WM_TAG_VERSION" val="3.0"/>
  <p:tag name="KSO_WM_BEAUTIFY_FLAG" val="#wm#"/>
  <p:tag name="KSO_WM_DIAGRAM_GROUP_CODE" val="l1-1"/>
  <p:tag name="KSO_WM_DIAGRAM_VERSION" val="3"/>
  <p:tag name="KSO_WM_DIAGRAM_COLOR_TRICK" val="1"/>
  <p:tag name="KSO_WM_DIAGRAM_COLOR_TEXT_CAN_REMOVE" val="n"/>
  <p:tag name="KSO_WM_DIAGRAM_MAX_ITEMCNT" val="4"/>
  <p:tag name="KSO_WM_DIAGRAM_MIN_ITEMCNT" val="2"/>
  <p:tag name="KSO_WM_DIAGRAM_VIRTUALLY_FRAME" val="{&quot;height&quot;:313.90000000000003,&quot;left&quot;:47.999982422496885,&quot;top&quot;:178.79999999999998,&quot;width&quot;:552.4000351550063}"/>
  <p:tag name="KSO_WM_DIAGRAM_COLOR_MATCH_VALUE" val="{&quot;shape&quot;:{&quot;fill&quot;:{&quot;solid&quot;:{&quot;brightness&quot;:0,&quot;colorType&quot;:2,&quot;rgb&quot;:&quot;#ffffff&quot;,&quot;transparency&quot;:1},&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TEXT_FILL_FORE_SCHEMECOLOR_INDEX" val="2"/>
  <p:tag name="KSO_WM_UNIT_TEXT_FILL_TYPE" val="1"/>
  <p:tag name="KSO_WM_UNIT_USESOURCEFORMAT_APPLY" val="1"/>
</p:tagLst>
</file>

<file path=ppt/tags/tag1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658_3*l_h_f*1_1_1"/>
  <p:tag name="KSO_WM_TEMPLATE_CATEGORY" val="diagram"/>
  <p:tag name="KSO_WM_TEMPLATE_INDEX" val="20235658"/>
  <p:tag name="KSO_WM_UNIT_LAYERLEVEL" val="1_1_1"/>
  <p:tag name="KSO_WM_TAG_VERSION" val="3.0"/>
  <p:tag name="KSO_WM_UNIT_SUBTYPE" val="a"/>
  <p:tag name="KSO_WM_UNIT_NOCLEAR" val="0"/>
  <p:tag name="KSO_WM_UNIT_VALUE" val="36"/>
  <p:tag name="KSO_WM_UNIT_TYPE" val="l_h_f"/>
  <p:tag name="KSO_WM_UNIT_INDEX" val="1_1_1"/>
  <p:tag name="KSO_WM_DIAGRAM_MAX_ITEMCNT" val="4"/>
  <p:tag name="KSO_WM_DIAGRAM_MIN_ITEMCNT" val="2"/>
  <p:tag name="KSO_WM_DIAGRAM_VIRTUALLY_FRAME" val="{&quot;height&quot;:313.90000000000003,&quot;left&quot;:47.999982422496885,&quot;top&quot;:178.79999999999998,&quot;width&quot;:552.400035155006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UNIT_TEXT_LAYER_COUNT" val="1"/>
  <p:tag name="KSO_WM_BEAUTIFY_FLAG" val="#wm#"/>
  <p:tag name="KSO_WM_DIAGRAM_GROUP_CODE" val="l1-1"/>
  <p:tag name="KSO_WM_DIAGRAM_VERSION" val="3"/>
  <p:tag name="KSO_WM_DIAGRAM_COLOR_TRICK" val="1"/>
  <p:tag name="KSO_WM_DIAGRAM_COLOR_TEXT_CAN_REMOVE" val="n"/>
  <p:tag name="KSO_WM_UNIT_PRESET_TEXT" val="单击此处添加文本具体内容，请尽量简明扼要地阐述您的内容观点。根据需要可酌情增减文字，以便观者能够准确地理解您传达的思想。"/>
  <p:tag name="KSO_WM_UNIT_TEXT_FILL_FORE_SCHEMECOLOR_INDEX" val="1"/>
  <p:tag name="KSO_WM_UNIT_TEXT_FILL_TYPE" val="1"/>
  <p:tag name="KSO_WM_UNIT_USESOURCEFORMAT_APPLY" val="1"/>
</p:tagLst>
</file>

<file path=ppt/tags/tag1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658_3*l_h_a*1_1_1"/>
  <p:tag name="KSO_WM_TEMPLATE_CATEGORY" val="diagram"/>
  <p:tag name="KSO_WM_TEMPLATE_INDEX" val="20235658"/>
  <p:tag name="KSO_WM_UNIT_LAYERLEVEL" val="1_1_1"/>
  <p:tag name="KSO_WM_TAG_VERSION" val="3.0"/>
  <p:tag name="KSO_WM_UNIT_ISCONTENTSTITLE" val="0"/>
  <p:tag name="KSO_WM_UNIT_ISNUMDGMTITLE" val="0"/>
  <p:tag name="KSO_WM_UNIT_NOCLEAR" val="0"/>
  <p:tag name="KSO_WM_UNIT_VALUE" val="14"/>
  <p:tag name="KSO_WM_UNIT_TYPE" val="l_h_a"/>
  <p:tag name="KSO_WM_UNIT_INDEX" val="1_1_1"/>
  <p:tag name="KSO_WM_DIAGRAM_MAX_ITEMCNT" val="4"/>
  <p:tag name="KSO_WM_DIAGRAM_MIN_ITEMCNT" val="2"/>
  <p:tag name="KSO_WM_DIAGRAM_VIRTUALLY_FRAME" val="{&quot;height&quot;:313.90000000000003,&quot;left&quot;:47.999982422496885,&quot;top&quot;:178.79999999999998,&quot;width&quot;:552.400035155006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BEAUTIFY_FLAG" val="#wm#"/>
  <p:tag name="KSO_WM_DIAGRAM_GROUP_CODE" val="l1-1"/>
  <p:tag name="KSO_WM_DIAGRAM_VERSION" val="3"/>
  <p:tag name="KSO_WM_DIAGRAM_COLOR_TRICK" val="1"/>
  <p:tag name="KSO_WM_DIAGRAM_COLOR_TEXT_CAN_REMOVE" val="n"/>
  <p:tag name="KSO_WM_UNIT_PRESET_TEXT" val="添加标题"/>
  <p:tag name="KSO_WM_UNIT_TEXT_FILL_FORE_SCHEMECOLOR_INDEX" val="1"/>
  <p:tag name="KSO_WM_UNIT_TEXT_FILL_TYPE" val="1"/>
  <p:tag name="KSO_WM_UNIT_USESOURCEFORMAT_APPLY" val="1"/>
</p:tagLst>
</file>

<file path=ppt/tags/tag1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658_3*l_h_i*1_1_1"/>
  <p:tag name="KSO_WM_TEMPLATE_CATEGORY" val="diagram"/>
  <p:tag name="KSO_WM_TEMPLATE_INDEX" val="20235658"/>
  <p:tag name="KSO_WM_UNIT_LAYERLEVEL" val="1_1_1"/>
  <p:tag name="KSO_WM_TAG_VERSION" val="3.0"/>
  <p:tag name="KSO_WM_UNIT_TYPE" val="l_h_i"/>
  <p:tag name="KSO_WM_UNIT_INDEX" val="1_1_1"/>
  <p:tag name="KSO_WM_DIAGRAM_MAX_ITEMCNT" val="4"/>
  <p:tag name="KSO_WM_DIAGRAM_MIN_ITEMCNT" val="2"/>
  <p:tag name="KSO_WM_DIAGRAM_VIRTUALLY_FRAME" val="{&quot;height&quot;:313.90000000000003,&quot;left&quot;:47.999982422496885,&quot;top&quot;:178.79999999999998,&quot;width&quot;:552.4000351550063}"/>
  <p:tag name="KSO_WM_DIAGRAM_COLOR_MATCH_VALUE" val="{&quot;shape&quot;:{&quot;fill&quot;:{&quot;gradient&quot;:[{&quot;brightness&quot;:0.4000000059604645,&quot;colorType&quot;:1,&quot;foreColorIndex&quot;:5,&quot;pos&quot;:0,&quot;transparency&quot;:0},{&quot;brightness&quot;:0,&quot;colorType&quot;:1,&quot;foreColorIndex&quot;:5,&quot;pos&quot;:0.8799999952316284,&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DIAGRAM_GROUP_CODE" val="l1-1"/>
  <p:tag name="KSO_WM_DIAGRAM_VERSION" val="3"/>
  <p:tag name="KSO_WM_DIAGRAM_COLOR_TRICK" val="1"/>
  <p:tag name="KSO_WM_DIAGRAM_COLOR_TEXT_CAN_REMOVE" val="n"/>
  <p:tag name="KSO_WM_UNIT_FILL_TYPE" val="3"/>
  <p:tag name="KSO_WM_UNIT_TEXT_FILL_FORE_SCHEMECOLOR_INDEX" val="2"/>
  <p:tag name="KSO_WM_UNIT_TEXT_FILL_TYPE" val="1"/>
  <p:tag name="KSO_WM_UNIT_USESOURCEFORMAT_APPLY" val="1"/>
</p:tagLst>
</file>

<file path=ppt/tags/tag1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658_3*l_h_x*1_1_1"/>
  <p:tag name="KSO_WM_TEMPLATE_CATEGORY" val="diagram"/>
  <p:tag name="KSO_WM_TEMPLATE_INDEX" val="20235658"/>
  <p:tag name="KSO_WM_UNIT_LAYERLEVEL" val="1_1_1"/>
  <p:tag name="KSO_WM_TAG_VERSION" val="3.0"/>
  <p:tag name="KSO_WM_UNIT_VALUE" val="75*69"/>
  <p:tag name="KSO_WM_UNIT_TYPE" val="l_h_x"/>
  <p:tag name="KSO_WM_UNIT_INDEX" val="1_1_1"/>
  <p:tag name="KSO_WM_DIAGRAM_MAX_ITEMCNT" val="4"/>
  <p:tag name="KSO_WM_DIAGRAM_MIN_ITEMCNT" val="2"/>
  <p:tag name="KSO_WM_DIAGRAM_VIRTUALLY_FRAME" val="{&quot;height&quot;:313.90000000000003,&quot;left&quot;:47.999982422496885,&quot;top&quot;:178.79999999999998,&quot;width&quot;:552.4000351550063}"/>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BEAUTIFY_FLAG" val="#wm#"/>
  <p:tag name="KSO_WM_DIAGRAM_GROUP_CODE" val="l1-1"/>
  <p:tag name="KSO_WM_DIAGRAM_VERSION" val="3"/>
  <p:tag name="KSO_WM_DIAGRAM_COLOR_TRICK" val="1"/>
  <p:tag name="KSO_WM_DIAGRAM_COLOR_TEXT_CAN_REMOVE" val="n"/>
  <p:tag name="KSO_WM_UNIT_USESOURCEFORMAT_APPLY" val="1"/>
</p:tagLst>
</file>

<file path=ppt/tags/tag1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658_3*l_h_a*1_2_1"/>
  <p:tag name="KSO_WM_TEMPLATE_CATEGORY" val="diagram"/>
  <p:tag name="KSO_WM_TEMPLATE_INDEX" val="20235658"/>
  <p:tag name="KSO_WM_UNIT_LAYERLEVEL" val="1_1_1"/>
  <p:tag name="KSO_WM_TAG_VERSION" val="3.0"/>
  <p:tag name="KSO_WM_UNIT_ISCONTENTSTITLE" val="0"/>
  <p:tag name="KSO_WM_UNIT_ISNUMDGMTITLE" val="0"/>
  <p:tag name="KSO_WM_UNIT_NOCLEAR" val="0"/>
  <p:tag name="KSO_WM_UNIT_VALUE" val="14"/>
  <p:tag name="KSO_WM_UNIT_TYPE" val="l_h_a"/>
  <p:tag name="KSO_WM_UNIT_INDEX" val="1_2_1"/>
  <p:tag name="KSO_WM_DIAGRAM_MAX_ITEMCNT" val="4"/>
  <p:tag name="KSO_WM_DIAGRAM_MIN_ITEMCNT" val="2"/>
  <p:tag name="KSO_WM_DIAGRAM_VIRTUALLY_FRAME" val="{&quot;height&quot;:313.90000000000003,&quot;left&quot;:47.999982422496885,&quot;top&quot;:178.79999999999998,&quot;width&quot;:552.400035155006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BEAUTIFY_FLAG" val="#wm#"/>
  <p:tag name="KSO_WM_DIAGRAM_GROUP_CODE" val="l1-1"/>
  <p:tag name="KSO_WM_DIAGRAM_VERSION" val="3"/>
  <p:tag name="KSO_WM_DIAGRAM_COLOR_TRICK" val="1"/>
  <p:tag name="KSO_WM_DIAGRAM_COLOR_TEXT_CAN_REMOVE" val="n"/>
  <p:tag name="KSO_WM_UNIT_PRESET_TEXT" val="添加标题"/>
  <p:tag name="KSO_WM_UNIT_TEXT_FILL_FORE_SCHEMECOLOR_INDEX" val="1"/>
  <p:tag name="KSO_WM_UNIT_TEXT_FILL_TYPE" val="1"/>
  <p:tag name="KSO_WM_UNIT_USESOURCEFORMAT_APPLY" val="1"/>
</p:tagLst>
</file>

<file path=ppt/tags/tag1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658_3*l_h_f*1_2_1"/>
  <p:tag name="KSO_WM_TEMPLATE_CATEGORY" val="diagram"/>
  <p:tag name="KSO_WM_TEMPLATE_INDEX" val="20235658"/>
  <p:tag name="KSO_WM_UNIT_LAYERLEVEL" val="1_1_1"/>
  <p:tag name="KSO_WM_TAG_VERSION" val="3.0"/>
  <p:tag name="KSO_WM_UNIT_SUBTYPE" val="a"/>
  <p:tag name="KSO_WM_UNIT_NOCLEAR" val="0"/>
  <p:tag name="KSO_WM_UNIT_VALUE" val="36"/>
  <p:tag name="KSO_WM_UNIT_TYPE" val="l_h_f"/>
  <p:tag name="KSO_WM_UNIT_INDEX" val="1_2_1"/>
  <p:tag name="KSO_WM_DIAGRAM_MAX_ITEMCNT" val="4"/>
  <p:tag name="KSO_WM_DIAGRAM_MIN_ITEMCNT" val="2"/>
  <p:tag name="KSO_WM_DIAGRAM_VIRTUALLY_FRAME" val="{&quot;height&quot;:313.90000000000003,&quot;left&quot;:47.999982422496885,&quot;top&quot;:178.79999999999998,&quot;width&quot;:552.400035155006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UNIT_TEXT_LAYER_COUNT" val="1"/>
  <p:tag name="KSO_WM_BEAUTIFY_FLAG" val="#wm#"/>
  <p:tag name="KSO_WM_DIAGRAM_GROUP_CODE" val="l1-1"/>
  <p:tag name="KSO_WM_DIAGRAM_VERSION" val="3"/>
  <p:tag name="KSO_WM_DIAGRAM_COLOR_TRICK" val="1"/>
  <p:tag name="KSO_WM_DIAGRAM_COLOR_TEXT_CAN_REMOVE" val="n"/>
  <p:tag name="KSO_WM_UNIT_PRESET_TEXT" val="请单击此处输入你的正文具体内容，文字是您思想的提炼，为了最终演示发布的良好效果，可酌情增减你的文字。"/>
  <p:tag name="KSO_WM_UNIT_TEXT_FILL_FORE_SCHEMECOLOR_INDEX" val="1"/>
  <p:tag name="KSO_WM_UNIT_TEXT_FILL_TYPE" val="1"/>
  <p:tag name="KSO_WM_UNIT_USESOURCEFORMAT_APPLY" val="1"/>
</p:tagLst>
</file>

<file path=ppt/tags/tag1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658_3*l_h_i*1_2_1"/>
  <p:tag name="KSO_WM_TEMPLATE_CATEGORY" val="diagram"/>
  <p:tag name="KSO_WM_TEMPLATE_INDEX" val="20235658"/>
  <p:tag name="KSO_WM_UNIT_LAYERLEVEL" val="1_1_1"/>
  <p:tag name="KSO_WM_TAG_VERSION" val="3.0"/>
  <p:tag name="KSO_WM_UNIT_TYPE" val="l_h_i"/>
  <p:tag name="KSO_WM_UNIT_INDEX" val="1_2_1"/>
  <p:tag name="KSO_WM_DIAGRAM_MAX_ITEMCNT" val="4"/>
  <p:tag name="KSO_WM_DIAGRAM_MIN_ITEMCNT" val="2"/>
  <p:tag name="KSO_WM_DIAGRAM_VIRTUALLY_FRAME" val="{&quot;height&quot;:313.90000000000003,&quot;left&quot;:47.999982422496885,&quot;top&quot;:178.79999999999998,&quot;width&quot;:552.4000351550063}"/>
  <p:tag name="KSO_WM_DIAGRAM_COLOR_MATCH_VALUE" val="{&quot;shape&quot;:{&quot;fill&quot;:{&quot;gradient&quot;:[{&quot;brightness&quot;:0.4000000059604645,&quot;colorType&quot;:1,&quot;foreColorIndex&quot;:5,&quot;pos&quot;:0,&quot;transparency&quot;:0},{&quot;brightness&quot;:0,&quot;colorType&quot;:1,&quot;foreColorIndex&quot;:5,&quot;pos&quot;:0.8799999952316284,&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DIAGRAM_GROUP_CODE" val="l1-1"/>
  <p:tag name="KSO_WM_DIAGRAM_VERSION" val="3"/>
  <p:tag name="KSO_WM_DIAGRAM_COLOR_TRICK" val="1"/>
  <p:tag name="KSO_WM_DIAGRAM_COLOR_TEXT_CAN_REMOVE" val="n"/>
  <p:tag name="KSO_WM_UNIT_FILL_TYPE" val="3"/>
  <p:tag name="KSO_WM_UNIT_TEXT_FILL_FORE_SCHEMECOLOR_INDEX" val="2"/>
  <p:tag name="KSO_WM_UNIT_TEXT_FILL_TYPE" val="1"/>
  <p:tag name="KSO_WM_UNIT_USESOURCEFORMAT_APPLY" val="1"/>
</p:tagLst>
</file>

<file path=ppt/tags/tag1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658_3*l_h_x*1_2_1"/>
  <p:tag name="KSO_WM_TEMPLATE_CATEGORY" val="diagram"/>
  <p:tag name="KSO_WM_TEMPLATE_INDEX" val="20235658"/>
  <p:tag name="KSO_WM_UNIT_LAYERLEVEL" val="1_1_1"/>
  <p:tag name="KSO_WM_TAG_VERSION" val="3.0"/>
  <p:tag name="KSO_WM_UNIT_VALUE" val="75*75"/>
  <p:tag name="KSO_WM_UNIT_TYPE" val="l_h_x"/>
  <p:tag name="KSO_WM_UNIT_INDEX" val="1_2_1"/>
  <p:tag name="KSO_WM_DIAGRAM_MAX_ITEMCNT" val="4"/>
  <p:tag name="KSO_WM_DIAGRAM_MIN_ITEMCNT" val="2"/>
  <p:tag name="KSO_WM_DIAGRAM_VIRTUALLY_FRAME" val="{&quot;height&quot;:313.90000000000003,&quot;left&quot;:47.999982422496885,&quot;top&quot;:178.79999999999998,&quot;width&quot;:552.4000351550063}"/>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BEAUTIFY_FLAG" val="#wm#"/>
  <p:tag name="KSO_WM_DIAGRAM_GROUP_CODE" val="l1-1"/>
  <p:tag name="KSO_WM_DIAGRAM_VERSION" val="3"/>
  <p:tag name="KSO_WM_DIAGRAM_COLOR_TRICK" val="1"/>
  <p:tag name="KSO_WM_DIAGRAM_COLOR_TEXT_CAN_REMOVE" val="n"/>
  <p:tag name="KSO_WM_UNIT_USESOURCEFORMAT_APPLY" val="1"/>
</p:tagLst>
</file>

<file path=ppt/tags/tag1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658_3*l_h_a*1_3_1"/>
  <p:tag name="KSO_WM_TEMPLATE_CATEGORY" val="diagram"/>
  <p:tag name="KSO_WM_TEMPLATE_INDEX" val="20235658"/>
  <p:tag name="KSO_WM_UNIT_LAYERLEVEL" val="1_1_1"/>
  <p:tag name="KSO_WM_TAG_VERSION" val="3.0"/>
  <p:tag name="KSO_WM_UNIT_ISCONTENTSTITLE" val="0"/>
  <p:tag name="KSO_WM_UNIT_ISNUMDGMTITLE" val="0"/>
  <p:tag name="KSO_WM_UNIT_NOCLEAR" val="0"/>
  <p:tag name="KSO_WM_UNIT_VALUE" val="14"/>
  <p:tag name="KSO_WM_UNIT_TYPE" val="l_h_a"/>
  <p:tag name="KSO_WM_UNIT_INDEX" val="1_3_1"/>
  <p:tag name="KSO_WM_DIAGRAM_MAX_ITEMCNT" val="4"/>
  <p:tag name="KSO_WM_DIAGRAM_MIN_ITEMCNT" val="2"/>
  <p:tag name="KSO_WM_DIAGRAM_VIRTUALLY_FRAME" val="{&quot;height&quot;:313.90000000000003,&quot;left&quot;:47.999982422496885,&quot;top&quot;:178.79999999999998,&quot;width&quot;:552.400035155006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BEAUTIFY_FLAG" val="#wm#"/>
  <p:tag name="KSO_WM_DIAGRAM_GROUP_CODE" val="l1-1"/>
  <p:tag name="KSO_WM_DIAGRAM_VERSION" val="3"/>
  <p:tag name="KSO_WM_DIAGRAM_COLOR_TRICK" val="1"/>
  <p:tag name="KSO_WM_DIAGRAM_COLOR_TEXT_CAN_REMOVE" val="n"/>
  <p:tag name="KSO_WM_UNIT_PRESET_TEXT" val="添加标题"/>
  <p:tag name="KSO_WM_UNIT_TEXT_FILL_FORE_SCHEMECOLOR_INDEX" val="1"/>
  <p:tag name="KSO_WM_UNIT_TEXT_FILL_TYPE" val="1"/>
  <p:tag name="KSO_WM_UNIT_USESOURCEFORMAT_APPLY" val="1"/>
</p:tagLst>
</file>

<file path=ppt/tags/tag1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658_3*l_h_f*1_3_1"/>
  <p:tag name="KSO_WM_TEMPLATE_CATEGORY" val="diagram"/>
  <p:tag name="KSO_WM_TEMPLATE_INDEX" val="20235658"/>
  <p:tag name="KSO_WM_UNIT_LAYERLEVEL" val="1_1_1"/>
  <p:tag name="KSO_WM_TAG_VERSION" val="3.0"/>
  <p:tag name="KSO_WM_UNIT_SUBTYPE" val="a"/>
  <p:tag name="KSO_WM_UNIT_NOCLEAR" val="0"/>
  <p:tag name="KSO_WM_UNIT_VALUE" val="36"/>
  <p:tag name="KSO_WM_UNIT_TYPE" val="l_h_f"/>
  <p:tag name="KSO_WM_UNIT_INDEX" val="1_3_1"/>
  <p:tag name="KSO_WM_DIAGRAM_MAX_ITEMCNT" val="4"/>
  <p:tag name="KSO_WM_DIAGRAM_MIN_ITEMCNT" val="2"/>
  <p:tag name="KSO_WM_DIAGRAM_VIRTUALLY_FRAME" val="{&quot;height&quot;:313.90000000000003,&quot;left&quot;:47.999982422496885,&quot;top&quot;:178.79999999999998,&quot;width&quot;:552.400035155006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UNIT_TEXT_LAYER_COUNT" val="1"/>
  <p:tag name="KSO_WM_BEAUTIFY_FLAG" val="#wm#"/>
  <p:tag name="KSO_WM_DIAGRAM_GROUP_CODE" val="l1-1"/>
  <p:tag name="KSO_WM_DIAGRAM_VERSION" val="3"/>
  <p:tag name="KSO_WM_DIAGRAM_COLOR_TRICK" val="1"/>
  <p:tag name="KSO_WM_DIAGRAM_COLOR_TEXT_CAN_REMOVE" val="n"/>
  <p:tag name="KSO_WM_UNIT_PRESET_TEXT" val="单击此处添加文本具体内容，请尽量简明扼要地阐述您的内容观点。根据需要可酌情增减文字，以便观者能够准确地理解您传达的思想。"/>
  <p:tag name="KSO_WM_UNIT_TEXT_FILL_FORE_SCHEMECOLOR_INDEX" val="1"/>
  <p:tag name="KSO_WM_UNIT_TEXT_FILL_TYPE" val="1"/>
  <p:tag name="KSO_WM_UNIT_USESOURCEFORMAT_APPLY" val="1"/>
</p:tagLst>
</file>

<file path=ppt/tags/tag1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658_3*l_h_i*1_3_1"/>
  <p:tag name="KSO_WM_TEMPLATE_CATEGORY" val="diagram"/>
  <p:tag name="KSO_WM_TEMPLATE_INDEX" val="20235658"/>
  <p:tag name="KSO_WM_UNIT_LAYERLEVEL" val="1_1_1"/>
  <p:tag name="KSO_WM_TAG_VERSION" val="3.0"/>
  <p:tag name="KSO_WM_UNIT_TYPE" val="l_h_i"/>
  <p:tag name="KSO_WM_UNIT_INDEX" val="1_3_1"/>
  <p:tag name="KSO_WM_DIAGRAM_MAX_ITEMCNT" val="4"/>
  <p:tag name="KSO_WM_DIAGRAM_MIN_ITEMCNT" val="2"/>
  <p:tag name="KSO_WM_DIAGRAM_VIRTUALLY_FRAME" val="{&quot;height&quot;:313.90000000000003,&quot;left&quot;:47.999982422496885,&quot;top&quot;:178.79999999999998,&quot;width&quot;:552.4000351550063}"/>
  <p:tag name="KSO_WM_DIAGRAM_COLOR_MATCH_VALUE" val="{&quot;shape&quot;:{&quot;fill&quot;:{&quot;gradient&quot;:[{&quot;brightness&quot;:0.4000000059604645,&quot;colorType&quot;:1,&quot;foreColorIndex&quot;:5,&quot;pos&quot;:0,&quot;transparency&quot;:0},{&quot;brightness&quot;:0,&quot;colorType&quot;:1,&quot;foreColorIndex&quot;:5,&quot;pos&quot;:0.8799999952316284,&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DIAGRAM_GROUP_CODE" val="l1-1"/>
  <p:tag name="KSO_WM_DIAGRAM_VERSION" val="3"/>
  <p:tag name="KSO_WM_DIAGRAM_COLOR_TRICK" val="1"/>
  <p:tag name="KSO_WM_DIAGRAM_COLOR_TEXT_CAN_REMOVE" val="n"/>
  <p:tag name="KSO_WM_UNIT_FILL_TYPE" val="3"/>
  <p:tag name="KSO_WM_UNIT_TEXT_FILL_FORE_SCHEMECOLOR_INDEX" val="2"/>
  <p:tag name="KSO_WM_UNIT_TEXT_FILL_TYPE" val="1"/>
  <p:tag name="KSO_WM_UNIT_USESOURCEFORMAT_APPLY" val="1"/>
</p:tagLst>
</file>

<file path=ppt/tags/tag1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658_3*l_h_x*1_3_1"/>
  <p:tag name="KSO_WM_TEMPLATE_CATEGORY" val="diagram"/>
  <p:tag name="KSO_WM_TEMPLATE_INDEX" val="20235658"/>
  <p:tag name="KSO_WM_UNIT_LAYERLEVEL" val="1_1_1"/>
  <p:tag name="KSO_WM_TAG_VERSION" val="3.0"/>
  <p:tag name="KSO_WM_UNIT_VALUE" val="75*75"/>
  <p:tag name="KSO_WM_UNIT_TYPE" val="l_h_x"/>
  <p:tag name="KSO_WM_UNIT_INDEX" val="1_3_1"/>
  <p:tag name="KSO_WM_DIAGRAM_MAX_ITEMCNT" val="4"/>
  <p:tag name="KSO_WM_DIAGRAM_MIN_ITEMCNT" val="2"/>
  <p:tag name="KSO_WM_DIAGRAM_VIRTUALLY_FRAME" val="{&quot;height&quot;:313.90000000000003,&quot;left&quot;:47.999982422496885,&quot;top&quot;:178.79999999999998,&quot;width&quot;:552.4000351550063}"/>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BEAUTIFY_FLAG" val="#wm#"/>
  <p:tag name="KSO_WM_DIAGRAM_GROUP_CODE" val="l1-1"/>
  <p:tag name="KSO_WM_DIAGRAM_VERSION" val="3"/>
  <p:tag name="KSO_WM_DIAGRAM_COLOR_TRICK" val="1"/>
  <p:tag name="KSO_WM_DIAGRAM_COLOR_TEXT_CAN_REMOVE" val="n"/>
  <p:tag name="KSO_WM_UNIT_USESOURCEFORMAT_APPLY" val="1"/>
</p:tagLst>
</file>

<file path=ppt/tags/tag1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658_3*l_h_a*1_4_1"/>
  <p:tag name="KSO_WM_TEMPLATE_CATEGORY" val="diagram"/>
  <p:tag name="KSO_WM_TEMPLATE_INDEX" val="20235658"/>
  <p:tag name="KSO_WM_UNIT_LAYERLEVEL" val="1_1_1"/>
  <p:tag name="KSO_WM_TAG_VERSION" val="3.0"/>
  <p:tag name="KSO_WM_UNIT_ISCONTENTSTITLE" val="0"/>
  <p:tag name="KSO_WM_UNIT_ISNUMDGMTITLE" val="0"/>
  <p:tag name="KSO_WM_UNIT_NOCLEAR" val="0"/>
  <p:tag name="KSO_WM_UNIT_VALUE" val="14"/>
  <p:tag name="KSO_WM_UNIT_TYPE" val="l_h_a"/>
  <p:tag name="KSO_WM_UNIT_INDEX" val="1_4_1"/>
  <p:tag name="KSO_WM_DIAGRAM_MAX_ITEMCNT" val="4"/>
  <p:tag name="KSO_WM_DIAGRAM_MIN_ITEMCNT" val="2"/>
  <p:tag name="KSO_WM_DIAGRAM_VIRTUALLY_FRAME" val="{&quot;height&quot;:313.90000000000003,&quot;left&quot;:47.999982422496885,&quot;top&quot;:178.79999999999998,&quot;width&quot;:552.400035155006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BEAUTIFY_FLAG" val="#wm#"/>
  <p:tag name="KSO_WM_DIAGRAM_GROUP_CODE" val="l1-1"/>
  <p:tag name="KSO_WM_DIAGRAM_VERSION" val="3"/>
  <p:tag name="KSO_WM_DIAGRAM_COLOR_TRICK" val="1"/>
  <p:tag name="KSO_WM_DIAGRAM_COLOR_TEXT_CAN_REMOVE" val="n"/>
  <p:tag name="KSO_WM_UNIT_PRESET_TEXT" val="添加标题"/>
  <p:tag name="KSO_WM_UNIT_TEXT_FILL_FORE_SCHEMECOLOR_INDEX" val="1"/>
  <p:tag name="KSO_WM_UNIT_TEXT_FILL_TYPE" val="1"/>
  <p:tag name="KSO_WM_UNIT_USESOURCEFORMAT_APPLY" val="1"/>
</p:tagLst>
</file>

<file path=ppt/tags/tag1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658_3*l_h_f*1_4_1"/>
  <p:tag name="KSO_WM_TEMPLATE_CATEGORY" val="diagram"/>
  <p:tag name="KSO_WM_TEMPLATE_INDEX" val="20235658"/>
  <p:tag name="KSO_WM_UNIT_LAYERLEVEL" val="1_1_1"/>
  <p:tag name="KSO_WM_TAG_VERSION" val="3.0"/>
  <p:tag name="KSO_WM_UNIT_SUBTYPE" val="a"/>
  <p:tag name="KSO_WM_UNIT_NOCLEAR" val="0"/>
  <p:tag name="KSO_WM_UNIT_VALUE" val="36"/>
  <p:tag name="KSO_WM_UNIT_TYPE" val="l_h_f"/>
  <p:tag name="KSO_WM_UNIT_INDEX" val="1_4_1"/>
  <p:tag name="KSO_WM_DIAGRAM_MAX_ITEMCNT" val="4"/>
  <p:tag name="KSO_WM_DIAGRAM_MIN_ITEMCNT" val="2"/>
  <p:tag name="KSO_WM_DIAGRAM_VIRTUALLY_FRAME" val="{&quot;height&quot;:313.90000000000003,&quot;left&quot;:47.999982422496885,&quot;top&quot;:178.79999999999998,&quot;width&quot;:552.400035155006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TEXT_TYPE" val="1"/>
  <p:tag name="KSO_WM_UNIT_TEXT_LAYER_COUNT" val="1"/>
  <p:tag name="KSO_WM_BEAUTIFY_FLAG" val="#wm#"/>
  <p:tag name="KSO_WM_DIAGRAM_GROUP_CODE" val="l1-1"/>
  <p:tag name="KSO_WM_DIAGRAM_VERSION" val="3"/>
  <p:tag name="KSO_WM_DIAGRAM_COLOR_TRICK" val="1"/>
  <p:tag name="KSO_WM_DIAGRAM_COLOR_TEXT_CAN_REMOVE" val="n"/>
  <p:tag name="KSO_WM_UNIT_PRESET_TEXT" val="请单击此处输入你的正文具体内容，文字是您思想的提炼，为了最终演示发布的良好效果，可酌情增减你的文字。"/>
  <p:tag name="KSO_WM_UNIT_TEXT_FILL_FORE_SCHEMECOLOR_INDEX" val="1"/>
  <p:tag name="KSO_WM_UNIT_TEXT_FILL_TYPE" val="1"/>
  <p:tag name="KSO_WM_UNIT_USESOURCEFORMAT_APPLY" val="1"/>
</p:tagLst>
</file>

<file path=ppt/tags/tag1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658_3*l_h_i*1_4_1"/>
  <p:tag name="KSO_WM_TEMPLATE_CATEGORY" val="diagram"/>
  <p:tag name="KSO_WM_TEMPLATE_INDEX" val="20235658"/>
  <p:tag name="KSO_WM_UNIT_LAYERLEVEL" val="1_1_1"/>
  <p:tag name="KSO_WM_TAG_VERSION" val="3.0"/>
  <p:tag name="KSO_WM_UNIT_TYPE" val="l_h_i"/>
  <p:tag name="KSO_WM_UNIT_INDEX" val="1_4_1"/>
  <p:tag name="KSO_WM_DIAGRAM_MAX_ITEMCNT" val="4"/>
  <p:tag name="KSO_WM_DIAGRAM_MIN_ITEMCNT" val="2"/>
  <p:tag name="KSO_WM_DIAGRAM_VIRTUALLY_FRAME" val="{&quot;height&quot;:313.90000000000003,&quot;left&quot;:47.999982422496885,&quot;top&quot;:178.79999999999998,&quot;width&quot;:552.4000351550063}"/>
  <p:tag name="KSO_WM_DIAGRAM_COLOR_MATCH_VALUE" val="{&quot;shape&quot;:{&quot;fill&quot;:{&quot;gradient&quot;:[{&quot;brightness&quot;:0.4000000059604645,&quot;colorType&quot;:1,&quot;foreColorIndex&quot;:5,&quot;pos&quot;:0,&quot;transparency&quot;:0},{&quot;brightness&quot;:0,&quot;colorType&quot;:1,&quot;foreColorIndex&quot;:5,&quot;pos&quot;:0.8799999952316284,&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BEAUTIFY_FLAG" val="#wm#"/>
  <p:tag name="KSO_WM_DIAGRAM_GROUP_CODE" val="l1-1"/>
  <p:tag name="KSO_WM_DIAGRAM_VERSION" val="3"/>
  <p:tag name="KSO_WM_DIAGRAM_COLOR_TRICK" val="1"/>
  <p:tag name="KSO_WM_DIAGRAM_COLOR_TEXT_CAN_REMOVE" val="n"/>
  <p:tag name="KSO_WM_UNIT_FILL_TYPE" val="3"/>
  <p:tag name="KSO_WM_UNIT_TEXT_FILL_FORE_SCHEMECOLOR_INDEX" val="2"/>
  <p:tag name="KSO_WM_UNIT_TEXT_FILL_TYPE" val="1"/>
  <p:tag name="KSO_WM_UNIT_USESOURCEFORMAT_APPLY" val="1"/>
</p:tagLst>
</file>

<file path=ppt/tags/tag1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5658_3*l_h_x*1_4_1"/>
  <p:tag name="KSO_WM_TEMPLATE_CATEGORY" val="diagram"/>
  <p:tag name="KSO_WM_TEMPLATE_INDEX" val="20235658"/>
  <p:tag name="KSO_WM_UNIT_LAYERLEVEL" val="1_1_1"/>
  <p:tag name="KSO_WM_TAG_VERSION" val="3.0"/>
  <p:tag name="KSO_WM_UNIT_VALUE" val="56*56"/>
  <p:tag name="KSO_WM_UNIT_TYPE" val="l_h_x"/>
  <p:tag name="KSO_WM_UNIT_INDEX" val="1_4_1"/>
  <p:tag name="KSO_WM_DIAGRAM_MAX_ITEMCNT" val="4"/>
  <p:tag name="KSO_WM_DIAGRAM_MIN_ITEMCNT" val="2"/>
  <p:tag name="KSO_WM_DIAGRAM_VIRTUALLY_FRAME" val="{&quot;height&quot;:313.90000000000003,&quot;left&quot;:47.999982422496885,&quot;top&quot;:178.79999999999998,&quot;width&quot;:552.4000351550063}"/>
  <p:tag name="KSO_WM_DIAGRAM_COLOR_MATCH_VALUE" val="{&quot;shape&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quot;text&quot;:{&quot;fill&quot;:{},&quot;glow&quot;:{},&quot;line&quot;:{},&quot;shadow&quot;:{},&quot;threeD&quot;:{}}}"/>
  <p:tag name="KSO_WM_BEAUTIFY_FLAG" val="#wm#"/>
  <p:tag name="KSO_WM_DIAGRAM_GROUP_CODE" val="l1-1"/>
  <p:tag name="KSO_WM_DIAGRAM_VERSION" val="3"/>
  <p:tag name="KSO_WM_DIAGRAM_COLOR_TRICK" val="1"/>
  <p:tag name="KSO_WM_DIAGRAM_COLOR_TEXT_CAN_REMOVE" val="n"/>
  <p:tag name="KSO_WM_UNIT_USESOURCEFORMAT_APPLY" val="1"/>
</p:tagLst>
</file>

<file path=ppt/tags/tag162.xml><?xml version="1.0" encoding="utf-8"?>
<p:tagLst xmlns:p="http://schemas.openxmlformats.org/presentationml/2006/main">
  <p:tag name="KSO_WM_SLIDE_ID" val="custom20235147_1"/>
  <p:tag name="KSO_WM_TEMPLATE_SUBCATEGORY" val="0"/>
  <p:tag name="KSO_WM_TEMPLATE_MASTER_TYPE" val="0"/>
  <p:tag name="KSO_WM_TEMPLATE_COLOR_TYPE" val="0"/>
  <p:tag name="KSO_WM_SLIDE_ITEM_CNT" val="3"/>
  <p:tag name="KSO_WM_SLIDE_INDEX" val="1"/>
  <p:tag name="KSO_WM_TAG_VERSION" val="3.0"/>
  <p:tag name="KSO_WM_BEAUTIFY_FLAG" val="#wm#"/>
  <p:tag name="KSO_WM_TEMPLATE_CATEGORY" val="custom"/>
  <p:tag name="KSO_WM_TEMPLATE_INDEX" val="20235147"/>
  <p:tag name="KSO_WM_SLIDE_TYPE" val="text"/>
  <p:tag name="KSO_WM_SLIDE_SUBTYPE" val="picTxt"/>
  <p:tag name="KSO_WM_SLIDE_SIZE" val="552.3*313.9"/>
  <p:tag name="KSO_WM_SLIDE_POSITION" val="48.05*178.8"/>
  <p:tag name="KSO_WM_SLIDE_LAYOUT" val="a_f_l"/>
  <p:tag name="KSO_WM_SLIDE_LAYOUT_CNT" val="1_1_1"/>
  <p:tag name="KSO_WM_SPECIAL_SOURCE" val="bdnull"/>
  <p:tag name="KSO_WM_DIAGRAM_GROUP_CODE" val="l1-1"/>
  <p:tag name="KSO_WM_SLIDE_DIAGTYPE" val="l"/>
</p:tagLst>
</file>

<file path=ppt/tags/tag163.xml><?xml version="1.0" encoding="utf-8"?>
<p:tagLst xmlns:p="http://schemas.openxmlformats.org/presentationml/2006/main">
  <p:tag name="wpp_generatetext" val="1"/>
</p:tagLst>
</file>

<file path=ppt/tags/tag164.xml><?xml version="1.0" encoding="utf-8"?>
<p:tagLst xmlns:p="http://schemas.openxmlformats.org/presentationml/2006/main">
  <p:tag name="wpp_generatetext" val="1"/>
</p:tagLst>
</file>

<file path=ppt/tags/tag165.xml><?xml version="1.0" encoding="utf-8"?>
<p:tagLst xmlns:p="http://schemas.openxmlformats.org/presentationml/2006/main">
  <p:tag name="KSO_WM_BEAUTIFY_FLAG" val="#wm#"/>
  <p:tag name="KSO_WM_TEMPLATE_CATEGORY" val="custom"/>
  <p:tag name="KSO_WM_TEMPLATE_INDEX" val="20205081"/>
</p:tagLst>
</file>

<file path=ppt/tags/tag166.xml><?xml version="1.0" encoding="utf-8"?>
<p:tagLst xmlns:p="http://schemas.openxmlformats.org/presentationml/2006/main">
  <p:tag name="KSO_WM_BEAUTIFY_FLAG" val=""/>
</p:tagLst>
</file>

<file path=ppt/tags/tag167.xml><?xml version="1.0" encoding="utf-8"?>
<p:tagLst xmlns:p="http://schemas.openxmlformats.org/presentationml/2006/main">
  <p:tag name="KSO_WM_BEAUTIFY_FLAG" val=""/>
</p:tagLst>
</file>

<file path=ppt/tags/tag168.xml><?xml version="1.0" encoding="utf-8"?>
<p:tagLst xmlns:p="http://schemas.openxmlformats.org/presentationml/2006/main">
  <p:tag name="KSO_WM_BEAUTIFY_FLAG" val=""/>
</p:tagLst>
</file>

<file path=ppt/tags/tag169.xml><?xml version="1.0" encoding="utf-8"?>
<p:tagLst xmlns:p="http://schemas.openxmlformats.org/presentationml/2006/main">
  <p:tag name="KSO_WM_BEAUTIFY_FLAG" val=""/>
</p:tagLst>
</file>

<file path=ppt/tags/tag170.xml><?xml version="1.0" encoding="utf-8"?>
<p:tagLst xmlns:p="http://schemas.openxmlformats.org/presentationml/2006/main">
  <p:tag name="KSO_WM_BEAUTIFY_FLAG" val=""/>
</p:tagLst>
</file>

<file path=ppt/tags/tag171.xml><?xml version="1.0" encoding="utf-8"?>
<p:tagLst xmlns:p="http://schemas.openxmlformats.org/presentationml/2006/main">
  <p:tag name="KSO_WM_BEAUTIFY_FLAG" val=""/>
</p:tagLst>
</file>

<file path=ppt/tags/tag172.xml><?xml version="1.0" encoding="utf-8"?>
<p:tagLst xmlns:p="http://schemas.openxmlformats.org/presentationml/2006/main">
  <p:tag name="KSO_WM_BEAUTIFY_FLAG" val=""/>
</p:tagLst>
</file>

<file path=ppt/tags/tag173.xml><?xml version="1.0" encoding="utf-8"?>
<p:tagLst xmlns:p="http://schemas.openxmlformats.org/presentationml/2006/main">
  <p:tag name="KSO_WM_BEAUTIFY_FLAG" val=""/>
</p:tagLst>
</file>

<file path=ppt/tags/tag174.xml><?xml version="1.0" encoding="utf-8"?>
<p:tagLst xmlns:p="http://schemas.openxmlformats.org/presentationml/2006/main">
  <p:tag name="KSO_WM_BEAUTIFY_FLAG" val=""/>
</p:tagLst>
</file>

<file path=ppt/tags/tag175.xml><?xml version="1.0" encoding="utf-8"?>
<p:tagLst xmlns:p="http://schemas.openxmlformats.org/presentationml/2006/main">
  <p:tag name="KSO_WM_BEAUTIFY_FLAG" val=""/>
</p:tagLst>
</file>

<file path=ppt/tags/tag176.xml><?xml version="1.0" encoding="utf-8"?>
<p:tagLst xmlns:p="http://schemas.openxmlformats.org/presentationml/2006/main">
  <p:tag name="KSO_WM_BEAUTIFY_FLAG" val=""/>
</p:tagLst>
</file>

<file path=ppt/tags/tag177.xml><?xml version="1.0" encoding="utf-8"?>
<p:tagLst xmlns:p="http://schemas.openxmlformats.org/presentationml/2006/main">
  <p:tag name="KSO_WM_BEAUTIFY_FLAG" val=""/>
</p:tagLst>
</file>

<file path=ppt/tags/tag178.xml><?xml version="1.0" encoding="utf-8"?>
<p:tagLst xmlns:p="http://schemas.openxmlformats.org/presentationml/2006/main">
  <p:tag name="KSO_WM_BEAUTIFY_FLAG" val=""/>
</p:tagLst>
</file>

<file path=ppt/tags/tag179.xml><?xml version="1.0" encoding="utf-8"?>
<p:tagLst xmlns:p="http://schemas.openxmlformats.org/presentationml/2006/main">
  <p:tag name="KSO_WM_BEAUTIFY_FLAG" val=""/>
</p:tagLst>
</file>

<file path=ppt/tags/tag180.xml><?xml version="1.0" encoding="utf-8"?>
<p:tagLst xmlns:p="http://schemas.openxmlformats.org/presentationml/2006/main">
  <p:tag name="KSO_WM_BEAUTIFY_FLAG" val=""/>
</p:tagLst>
</file>

<file path=ppt/tags/tag181.xml><?xml version="1.0" encoding="utf-8"?>
<p:tagLst xmlns:p="http://schemas.openxmlformats.org/presentationml/2006/main">
  <p:tag name="KSO_WM_BEAUTIFY_FLAG" val=""/>
</p:tagLst>
</file>

<file path=ppt/tags/tag182.xml><?xml version="1.0" encoding="utf-8"?>
<p:tagLst xmlns:p="http://schemas.openxmlformats.org/presentationml/2006/main">
  <p:tag name="KSO_WM_BEAUTIFY_FLAG" val=""/>
</p:tagLst>
</file>

<file path=ppt/tags/tag183.xml><?xml version="1.0" encoding="utf-8"?>
<p:tagLst xmlns:p="http://schemas.openxmlformats.org/presentationml/2006/main">
  <p:tag name="KSO_WM_BEAUTIFY_FLAG" val=""/>
</p:tagLst>
</file>

<file path=ppt/tags/tag184.xml><?xml version="1.0" encoding="utf-8"?>
<p:tagLst xmlns:p="http://schemas.openxmlformats.org/presentationml/2006/main">
  <p:tag name="KSO_WM_BEAUTIFY_FLAG" val=""/>
</p:tagLst>
</file>

<file path=ppt/tags/tag185.xml><?xml version="1.0" encoding="utf-8"?>
<p:tagLst xmlns:p="http://schemas.openxmlformats.org/presentationml/2006/main">
  <p:tag name="KSO_WM_BEAUTIFY_FLAG" val=""/>
</p:tagLst>
</file>

<file path=ppt/tags/tag186.xml><?xml version="1.0" encoding="utf-8"?>
<p:tagLst xmlns:p="http://schemas.openxmlformats.org/presentationml/2006/main">
  <p:tag name="KSO_WM_BEAUTIFY_FLAG" val=""/>
</p:tagLst>
</file>

<file path=ppt/tags/tag187.xml><?xml version="1.0" encoding="utf-8"?>
<p:tagLst xmlns:p="http://schemas.openxmlformats.org/presentationml/2006/main">
  <p:tag name="KSO_WM_BEAUTIFY_FLAG" val="#wm#"/>
  <p:tag name="KSO_WM_TEMPLATE_CATEGORY" val="custom"/>
  <p:tag name="KSO_WM_TEMPLATE_INDEX" val="20205081"/>
</p:tagLst>
</file>

<file path=ppt/tags/tag188.xml><?xml version="1.0" encoding="utf-8"?>
<p:tagLst xmlns:p="http://schemas.openxmlformats.org/presentationml/2006/main">
  <p:tag name="KSO_WM_BEAUTIFY_FLAG" val="#wm#"/>
  <p:tag name="KSO_WM_TEMPLATE_CATEGORY" val="custom"/>
  <p:tag name="KSO_WM_TEMPLATE_INDEX" val="20205081"/>
</p:tagLst>
</file>

<file path=ppt/tags/tag189.xml><?xml version="1.0" encoding="utf-8"?>
<p:tagLst xmlns:p="http://schemas.openxmlformats.org/presentationml/2006/main">
  <p:tag name="KSO_WM_DIAGRAM_VIRTUALLY_FRAME" val="{&quot;height&quot;:431.46000000000004,&quot;left&quot;:627.02,&quot;top&quot;:84.41999999999999,&quot;width&quot;:293.3899212598425}"/>
</p:tagLst>
</file>

<file path=ppt/tags/tag190.xml><?xml version="1.0" encoding="utf-8"?>
<p:tagLst xmlns:p="http://schemas.openxmlformats.org/presentationml/2006/main">
  <p:tag name="KSO_WM_DIAGRAM_VIRTUALLY_FRAME" val="{&quot;height&quot;:431.46000000000004,&quot;left&quot;:627.02,&quot;top&quot;:84.41999999999999,&quot;width&quot;:293.3899212598425}"/>
</p:tagLst>
</file>

<file path=ppt/tags/tag191.xml><?xml version="1.0" encoding="utf-8"?>
<p:tagLst xmlns:p="http://schemas.openxmlformats.org/presentationml/2006/main">
  <p:tag name="KSO_WM_DIAGRAM_VIRTUALLY_FRAME" val="{&quot;height&quot;:431.46000000000004,&quot;left&quot;:627.02,&quot;top&quot;:84.41999999999999,&quot;width&quot;:293.3899212598425}"/>
</p:tagLst>
</file>

<file path=ppt/tags/tag192.xml><?xml version="1.0" encoding="utf-8"?>
<p:tagLst xmlns:p="http://schemas.openxmlformats.org/presentationml/2006/main">
  <p:tag name="KSO_WM_DIAGRAM_VIRTUALLY_FRAME" val="{&quot;height&quot;:431.46000000000004,&quot;left&quot;:627.02,&quot;top&quot;:84.41999999999999,&quot;width&quot;:293.3899212598425}"/>
</p:tagLst>
</file>

<file path=ppt/tags/tag193.xml><?xml version="1.0" encoding="utf-8"?>
<p:tagLst xmlns:p="http://schemas.openxmlformats.org/presentationml/2006/main">
  <p:tag name="KSO_WM_DIAGRAM_VIRTUALLY_FRAME" val="{&quot;height&quot;:429.76000000000005,&quot;left&quot;:640.52,&quot;top&quot;:86.11999999999998,&quot;width&quot;:279.8899212598425}"/>
</p:tagLst>
</file>

<file path=ppt/tags/tag194.xml><?xml version="1.0" encoding="utf-8"?>
<p:tagLst xmlns:p="http://schemas.openxmlformats.org/presentationml/2006/main">
  <p:tag name="KSO_WM_DIAGRAM_VIRTUALLY_FRAME" val="{&quot;height&quot;:431.46000000000004,&quot;left&quot;:627.02,&quot;top&quot;:84.41999999999999,&quot;width&quot;:293.3899212598425}"/>
</p:tagLst>
</file>

<file path=ppt/tags/tag195.xml><?xml version="1.0" encoding="utf-8"?>
<p:tagLst xmlns:p="http://schemas.openxmlformats.org/presentationml/2006/main">
  <p:tag name="KSO_WM_DIAGRAM_VIRTUALLY_FRAME" val="{&quot;height&quot;:431.46000000000004,&quot;left&quot;:627.02,&quot;top&quot;:84.41999999999999,&quot;width&quot;:293.3899212598425}"/>
</p:tagLst>
</file>

<file path=ppt/tags/tag196.xml><?xml version="1.0" encoding="utf-8"?>
<p:tagLst xmlns:p="http://schemas.openxmlformats.org/presentationml/2006/main">
  <p:tag name="KSO_WM_DIAGRAM_VIRTUALLY_FRAME" val="{&quot;height&quot;:429.76000000000005,&quot;left&quot;:640.52,&quot;top&quot;:86.11999999999998,&quot;width&quot;:279.8899212598425}"/>
</p:tagLst>
</file>

<file path=ppt/tags/tag197.xml><?xml version="1.0" encoding="utf-8"?>
<p:tagLst xmlns:p="http://schemas.openxmlformats.org/presentationml/2006/main">
  <p:tag name="KSO_WM_DIAGRAM_VIRTUALLY_FRAME" val="{&quot;height&quot;:431.46000000000004,&quot;left&quot;:627.02,&quot;top&quot;:84.41999999999999,&quot;width&quot;:293.3899212598425}"/>
</p:tagLst>
</file>

<file path=ppt/tags/tag198.xml><?xml version="1.0" encoding="utf-8"?>
<p:tagLst xmlns:p="http://schemas.openxmlformats.org/presentationml/2006/main">
  <p:tag name="KSO_WM_DIAGRAM_VIRTUALLY_FRAME" val="{&quot;height&quot;:431.46000000000004,&quot;left&quot;:627.02,&quot;top&quot;:84.41999999999999,&quot;width&quot;:293.3899212598425}"/>
</p:tagLst>
</file>

<file path=ppt/tags/tag199.xml><?xml version="1.0" encoding="utf-8"?>
<p:tagLst xmlns:p="http://schemas.openxmlformats.org/presentationml/2006/main">
  <p:tag name="KSO_WM_DIAGRAM_VIRTUALLY_FRAME" val="{&quot;height&quot;:429.76000000000005,&quot;left&quot;:640.52,&quot;top&quot;:86.11999999999998,&quot;width&quot;:279.8899212598425}"/>
</p:tagLst>
</file>

<file path=ppt/tags/tag200.xml><?xml version="1.0" encoding="utf-8"?>
<p:tagLst xmlns:p="http://schemas.openxmlformats.org/presentationml/2006/main">
  <p:tag name="KSO_WM_DIAGRAM_VIRTUALLY_FRAME" val="{&quot;height&quot;:431.46000000000004,&quot;left&quot;:627.02,&quot;top&quot;:84.41999999999999,&quot;width&quot;:293.3899212598425}"/>
</p:tagLst>
</file>

<file path=ppt/tags/tag201.xml><?xml version="1.0" encoding="utf-8"?>
<p:tagLst xmlns:p="http://schemas.openxmlformats.org/presentationml/2006/main">
  <p:tag name="KSO_WM_DIAGRAM_VIRTUALLY_FRAME" val="{&quot;height&quot;:431.46000000000004,&quot;left&quot;:627.02,&quot;top&quot;:84.41999999999999,&quot;width&quot;:293.3899212598425}"/>
</p:tagLst>
</file>

<file path=ppt/tags/tag202.xml><?xml version="1.0" encoding="utf-8"?>
<p:tagLst xmlns:p="http://schemas.openxmlformats.org/presentationml/2006/main">
  <p:tag name="KSO_WM_DIAGRAM_VIRTUALLY_FRAME" val="{&quot;height&quot;:429.76000000000005,&quot;left&quot;:640.52,&quot;top&quot;:86.11999999999998,&quot;width&quot;:279.8899212598425}"/>
</p:tagLst>
</file>

<file path=ppt/tags/tag203.xml><?xml version="1.0" encoding="utf-8"?>
<p:tagLst xmlns:p="http://schemas.openxmlformats.org/presentationml/2006/main">
  <p:tag name="KSO_WM_DIAGRAM_VIRTUALLY_FRAME" val="{&quot;height&quot;:431.46000000000004,&quot;left&quot;:627.02,&quot;top&quot;:84.41999999999999,&quot;width&quot;:293.3899212598425}"/>
</p:tagLst>
</file>

<file path=ppt/tags/tag204.xml><?xml version="1.0" encoding="utf-8"?>
<p:tagLst xmlns:p="http://schemas.openxmlformats.org/presentationml/2006/main">
  <p:tag name="KSO_WM_DIAGRAM_VIRTUALLY_FRAME" val="{&quot;height&quot;:431.46000000000004,&quot;left&quot;:627.02,&quot;top&quot;:84.41999999999999,&quot;width&quot;:293.3899212598425}"/>
</p:tagLst>
</file>

<file path=ppt/tags/tag205.xml><?xml version="1.0" encoding="utf-8"?>
<p:tagLst xmlns:p="http://schemas.openxmlformats.org/presentationml/2006/main">
  <p:tag name="KSO_WM_DIAGRAM_VIRTUALLY_FRAME" val="{&quot;height&quot;:364.0760629921259,&quot;left&quot;:623.8399212598425,&quot;top&quot;:101.2399212598425,&quot;width&quot;:284.30795275590543}"/>
</p:tagLst>
</file>

<file path=ppt/tags/tag206.xml><?xml version="1.0" encoding="utf-8"?>
<p:tagLst xmlns:p="http://schemas.openxmlformats.org/presentationml/2006/main">
  <p:tag name="KSO_WM_DIAGRAM_VIRTUALLY_FRAME" val="{&quot;height&quot;:364.0760629921259,&quot;left&quot;:623.8399212598425,&quot;top&quot;:101.2399212598425,&quot;width&quot;:284.30795275590543}"/>
</p:tagLst>
</file>

<file path=ppt/tags/tag207.xml><?xml version="1.0" encoding="utf-8"?>
<p:tagLst xmlns:p="http://schemas.openxmlformats.org/presentationml/2006/main">
  <p:tag name="KSO_WM_DIAGRAM_VIRTUALLY_FRAME" val="{&quot;height&quot;:364.0760629921259,&quot;left&quot;:623.8399212598425,&quot;top&quot;:101.2399212598425,&quot;width&quot;:284.30795275590543}"/>
</p:tagLst>
</file>

<file path=ppt/tags/tag208.xml><?xml version="1.0" encoding="utf-8"?>
<p:tagLst xmlns:p="http://schemas.openxmlformats.org/presentationml/2006/main">
  <p:tag name="KSO_WM_DIAGRAM_VIRTUALLY_FRAME" val="{&quot;height&quot;:364.0760629921259,&quot;left&quot;:623.8399212598425,&quot;top&quot;:101.2399212598425,&quot;width&quot;:284.30795275590543}"/>
</p:tagLst>
</file>

<file path=ppt/tags/tag209.xml><?xml version="1.0" encoding="utf-8"?>
<p:tagLst xmlns:p="http://schemas.openxmlformats.org/presentationml/2006/main">
  <p:tag name="KSO_WM_DIAGRAM_VIRTUALLY_FRAME" val="{&quot;height&quot;:364.0760629921259,&quot;left&quot;:623.8399212598425,&quot;top&quot;:101.2399212598425,&quot;width&quot;:284.30795275590543}"/>
</p:tagLst>
</file>

<file path=ppt/tags/tag210.xml><?xml version="1.0" encoding="utf-8"?>
<p:tagLst xmlns:p="http://schemas.openxmlformats.org/presentationml/2006/main">
  <p:tag name="KSO_WM_DIAGRAM_VIRTUALLY_FRAME" val="{&quot;height&quot;:364.0760629921259,&quot;left&quot;:623.8399212598425,&quot;top&quot;:101.2399212598425,&quot;width&quot;:284.30795275590543}"/>
</p:tagLst>
</file>

<file path=ppt/tags/tag211.xml><?xml version="1.0" encoding="utf-8"?>
<p:tagLst xmlns:p="http://schemas.openxmlformats.org/presentationml/2006/main">
  <p:tag name="KSO_WM_DIAGRAM_VIRTUALLY_FRAME" val="{&quot;height&quot;:364.0760629921259,&quot;left&quot;:623.8399212598425,&quot;top&quot;:101.2399212598425,&quot;width&quot;:284.30795275590543}"/>
</p:tagLst>
</file>

<file path=ppt/tags/tag212.xml><?xml version="1.0" encoding="utf-8"?>
<p:tagLst xmlns:p="http://schemas.openxmlformats.org/presentationml/2006/main">
  <p:tag name="KSO_WM_DIAGRAM_VIRTUALLY_FRAME" val="{&quot;height&quot;:364.0760629921259,&quot;left&quot;:623.8399212598425,&quot;top&quot;:101.2399212598425,&quot;width&quot;:284.30795275590543}"/>
</p:tagLst>
</file>

<file path=ppt/tags/tag213.xml><?xml version="1.0" encoding="utf-8"?>
<p:tagLst xmlns:p="http://schemas.openxmlformats.org/presentationml/2006/main">
  <p:tag name="KSO_WM_DIAGRAM_VIRTUALLY_FRAME" val="{&quot;height&quot;:364.0760629921259,&quot;left&quot;:623.8399212598425,&quot;top&quot;:101.2399212598425,&quot;width&quot;:284.30795275590543}"/>
</p:tagLst>
</file>

<file path=ppt/tags/tag214.xml><?xml version="1.0" encoding="utf-8"?>
<p:tagLst xmlns:p="http://schemas.openxmlformats.org/presentationml/2006/main">
  <p:tag name="KSO_WM_DIAGRAM_VIRTUALLY_FRAME" val="{&quot;height&quot;:364.0760629921259,&quot;left&quot;:623.8399212598425,&quot;top&quot;:101.2399212598425,&quot;width&quot;:284.30795275590543}"/>
</p:tagLst>
</file>

<file path=ppt/tags/tag215.xml><?xml version="1.0" encoding="utf-8"?>
<p:tagLst xmlns:p="http://schemas.openxmlformats.org/presentationml/2006/main">
  <p:tag name="KSO_WM_DIAGRAM_VIRTUALLY_FRAME" val="{&quot;height&quot;:364.0760629921259,&quot;left&quot;:623.8399212598425,&quot;top&quot;:101.2399212598425,&quot;width&quot;:284.30795275590543}"/>
</p:tagLst>
</file>

<file path=ppt/tags/tag216.xml><?xml version="1.0" encoding="utf-8"?>
<p:tagLst xmlns:p="http://schemas.openxmlformats.org/presentationml/2006/main">
  <p:tag name="KSO_WM_DIAGRAM_VIRTUALLY_FRAME" val="{&quot;height&quot;:364.0760629921259,&quot;left&quot;:623.8399212598425,&quot;top&quot;:101.2399212598425,&quot;width&quot;:284.30795275590543}"/>
</p:tagLst>
</file>

<file path=ppt/tags/tag217.xml><?xml version="1.0" encoding="utf-8"?>
<p:tagLst xmlns:p="http://schemas.openxmlformats.org/presentationml/2006/main">
  <p:tag name="KSO_WM_BEAUTIFY_FLAG" val=""/>
</p:tagLst>
</file>

<file path=ppt/tags/tag218.xml><?xml version="1.0" encoding="utf-8"?>
<p:tagLst xmlns:p="http://schemas.openxmlformats.org/presentationml/2006/main">
  <p:tag name="KSO_WM_BEAUTIFY_FLAG" val=""/>
</p:tagLst>
</file>

<file path=ppt/tags/tag219.xml><?xml version="1.0" encoding="utf-8"?>
<p:tagLst xmlns:p="http://schemas.openxmlformats.org/presentationml/2006/main">
  <p:tag name="KSO_WM_BEAUTIFY_FLAG" val=""/>
</p:tagLst>
</file>

<file path=ppt/tags/tag220.xml><?xml version="1.0" encoding="utf-8"?>
<p:tagLst xmlns:p="http://schemas.openxmlformats.org/presentationml/2006/main">
  <p:tag name="KSO_WM_BEAUTIFY_FLAG" val="#wm#"/>
  <p:tag name="KSO_WM_TEMPLATE_CATEGORY" val="custom"/>
  <p:tag name="KSO_WM_TEMPLATE_INDEX" val="20205081"/>
</p:tagLst>
</file>

<file path=ppt/tags/tag221.xml><?xml version="1.0" encoding="utf-8"?>
<p:tagLst xmlns:p="http://schemas.openxmlformats.org/presentationml/2006/main">
  <p:tag name="KSO_WM_BEAUTIFY_FLAG" val="#wm#"/>
  <p:tag name="KSO_WM_TEMPLATE_CATEGORY" val="custom"/>
  <p:tag name="KSO_WM_TEMPLATE_INDEX" val="20205081"/>
</p:tagLst>
</file>

<file path=ppt/tags/tag222.xml><?xml version="1.0" encoding="utf-8"?>
<p:tagLst xmlns:p="http://schemas.openxmlformats.org/presentationml/2006/main">
  <p:tag name="KSO_WM_DIAGRAM_VIRTUALLY_FRAME" val="{&quot;height&quot;:147.75,&quot;left&quot;:52.75,&quot;top&quot;:84.4,&quot;width&quot;:487.75}"/>
</p:tagLst>
</file>

<file path=ppt/tags/tag223.xml><?xml version="1.0" encoding="utf-8"?>
<p:tagLst xmlns:p="http://schemas.openxmlformats.org/presentationml/2006/main">
  <p:tag name="KSO_WM_DIAGRAM_VIRTUALLY_FRAME" val="{&quot;height&quot;:175.65007874015745,&quot;left&quot;:52.75,&quot;top&quot;:313.5,&quot;width&quot;:488.5}"/>
</p:tagLst>
</file>

<file path=ppt/tags/tag224.xml><?xml version="1.0" encoding="utf-8"?>
<p:tagLst xmlns:p="http://schemas.openxmlformats.org/presentationml/2006/main">
  <p:tag name="KSO_WM_BEAUTIFY_FLAG" val=""/>
</p:tagLst>
</file>

<file path=ppt/tags/tag225.xml><?xml version="1.0" encoding="utf-8"?>
<p:tagLst xmlns:p="http://schemas.openxmlformats.org/presentationml/2006/main">
  <p:tag name="KSO_WM_BEAUTIFY_FLAG" val=""/>
</p:tagLst>
</file>

<file path=ppt/tags/tag226.xml><?xml version="1.0" encoding="utf-8"?>
<p:tagLst xmlns:p="http://schemas.openxmlformats.org/presentationml/2006/main">
  <p:tag name="KSO_WM_BEAUTIFY_FLAG" val="#wm#"/>
  <p:tag name="KSO_WM_TEMPLATE_CATEGORY" val="custom"/>
  <p:tag name="KSO_WM_TEMPLATE_INDEX" val="20205081"/>
</p:tagLst>
</file>

<file path=ppt/tags/tag227.xml><?xml version="1.0" encoding="utf-8"?>
<p:tagLst xmlns:p="http://schemas.openxmlformats.org/presentationml/2006/main">
  <p:tag name="KSO_WM_BEAUTIFY_FLAG" val="#wm#"/>
  <p:tag name="KSO_WM_TEMPLATE_CATEGORY" val="custom"/>
  <p:tag name="KSO_WM_TEMPLATE_INDEX" val="20205081"/>
</p:tagLst>
</file>

<file path=ppt/tags/tag228.xml><?xml version="1.0" encoding="utf-8"?>
<p:tagLst xmlns:p="http://schemas.openxmlformats.org/presentationml/2006/main">
  <p:tag name="KSO_WM_BEAUTIFY_FLAG" val=""/>
</p:tagLst>
</file>

<file path=ppt/tags/tag229.xml><?xml version="1.0" encoding="utf-8"?>
<p:tagLst xmlns:p="http://schemas.openxmlformats.org/presentationml/2006/main">
  <p:tag name="KSO_WM_BEAUTIFY_FLAG" val=""/>
</p:tagLst>
</file>

<file path=ppt/tags/tag230.xml><?xml version="1.0" encoding="utf-8"?>
<p:tagLst xmlns:p="http://schemas.openxmlformats.org/presentationml/2006/main">
  <p:tag name="KSO_WM_BEAUTIFY_FLAG" val=""/>
</p:tagLst>
</file>

<file path=ppt/tags/tag231.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232.xml><?xml version="1.0" encoding="utf-8"?>
<p:tagLst xmlns:p="http://schemas.openxmlformats.org/presentationml/2006/main">
  <p:tag name="wpp_generatetext" val="1"/>
</p:tagLst>
</file>

<file path=ppt/theme/theme1.xml><?xml version="1.0" encoding="utf-8"?>
<a:theme xmlns:a="http://schemas.openxmlformats.org/drawingml/2006/main" name="WPS">
  <a:themeElements>
    <a:clrScheme name="WPS">
      <a:dk1>
        <a:sysClr val="windowText" lastClr="000000"/>
      </a:dk1>
      <a:lt1>
        <a:sysClr val="window" lastClr="FFFFFF"/>
      </a:lt1>
      <a:dk2>
        <a:srgbClr val="44546A"/>
      </a:dk2>
      <a:lt2>
        <a:srgbClr val="E7E6E6"/>
      </a:lt2>
      <a:accent1>
        <a:srgbClr val="4874CB"/>
      </a:accent1>
      <a:accent2>
        <a:srgbClr val="EE822F"/>
      </a:accent2>
      <a:accent3>
        <a:srgbClr val="F2BA02"/>
      </a:accent3>
      <a:accent4>
        <a:srgbClr val="75BD42"/>
      </a:accent4>
      <a:accent5>
        <a:srgbClr val="30C0B4"/>
      </a:accent5>
      <a:accent6>
        <a:srgbClr val="E54C5E"/>
      </a:accent6>
      <a:hlink>
        <a:srgbClr val="0026E5"/>
      </a:hlink>
      <a:folHlink>
        <a:srgbClr val="7E1FAD"/>
      </a:folHlink>
    </a:clrScheme>
    <a:fontScheme name="WPS">
      <a:majorFont>
        <a:latin typeface="Arial"/>
        <a:ea typeface="HarmonyOS Sans SC"/>
        <a:cs typeface=""/>
      </a:majorFont>
      <a:minorFont>
        <a:latin typeface="Arial"/>
        <a:ea typeface="HarmonyOS Sans SC"/>
        <a:cs typeface=""/>
      </a:minorFont>
    </a:fontScheme>
    <a:fmtScheme name="WPS">
      <a:fillStyleLst>
        <a:solidFill>
          <a:schemeClr val="phClr"/>
        </a:solidFill>
        <a:gradFill>
          <a:gsLst>
            <a:gs pos="0">
              <a:schemeClr val="phClr">
                <a:lumOff val="17500"/>
              </a:schemeClr>
            </a:gs>
            <a:gs pos="100000">
              <a:schemeClr val="phClr"/>
            </a:gs>
          </a:gsLst>
          <a:lin ang="2700000" scaled="0"/>
        </a:gradFill>
        <a:gradFill>
          <a:gsLst>
            <a:gs pos="0">
              <a:schemeClr val="phClr">
                <a:hueOff val="-2520000"/>
              </a:schemeClr>
            </a:gs>
            <a:gs pos="100000">
              <a:schemeClr val="phClr"/>
            </a:gs>
          </a:gsLst>
          <a:lin ang="2700000" scaled="0"/>
        </a:gradFill>
      </a:fillStyleLst>
      <a:lnStyleLst>
        <a:ln w="12700" cap="flat" cmpd="sng" algn="ctr">
          <a:solidFill>
            <a:schemeClr val="phClr"/>
          </a:solidFill>
          <a:prstDash val="solid"/>
          <a:miter lim="800000"/>
        </a:ln>
        <a:ln w="12700" cap="flat" cmpd="sng" algn="ctr">
          <a:solidFill>
            <a:schemeClr val="phClr"/>
          </a:solidFill>
          <a:prstDash val="solid"/>
          <a:miter lim="800000"/>
        </a:ln>
        <a:ln w="12700" cap="flat" cmpd="sng" algn="ctr">
          <a:gradFill>
            <a:gsLst>
              <a:gs pos="0">
                <a:schemeClr val="phClr">
                  <a:hueOff val="-4200000"/>
                </a:schemeClr>
              </a:gs>
              <a:gs pos="100000">
                <a:schemeClr val="phClr"/>
              </a:gs>
            </a:gsLst>
            <a:lin ang="2700000" scaled="1"/>
          </a:gradFill>
          <a:prstDash val="solid"/>
          <a:miter lim="800000"/>
        </a:ln>
      </a:lnStyleLst>
      <a:effectStyleLst>
        <a:effectStyle>
          <a:effectLst>
            <a:outerShdw blurRad="101600" dist="50800" dir="5400000" algn="ctr" rotWithShape="0">
              <a:schemeClr val="phClr">
                <a:alpha val="60000"/>
              </a:schemeClr>
            </a:outerShdw>
          </a:effectLst>
        </a:effectStyle>
        <a:effectStyle>
          <a:effectLst>
            <a:reflection stA="50000" endA="300" endPos="40000" dist="25400" dir="5400000" sy="-100000" algn="bl" rotWithShape="0"/>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WPS">
  <a:themeElements>
    <a:clrScheme name="WPS">
      <a:dk1>
        <a:sysClr val="windowText" lastClr="000000"/>
      </a:dk1>
      <a:lt1>
        <a:sysClr val="window" lastClr="FFFFFF"/>
      </a:lt1>
      <a:dk2>
        <a:srgbClr val="44546A"/>
      </a:dk2>
      <a:lt2>
        <a:srgbClr val="E7E6E6"/>
      </a:lt2>
      <a:accent1>
        <a:srgbClr val="4874CB"/>
      </a:accent1>
      <a:accent2>
        <a:srgbClr val="EE822F"/>
      </a:accent2>
      <a:accent3>
        <a:srgbClr val="F2BA02"/>
      </a:accent3>
      <a:accent4>
        <a:srgbClr val="75BD42"/>
      </a:accent4>
      <a:accent5>
        <a:srgbClr val="30C0B4"/>
      </a:accent5>
      <a:accent6>
        <a:srgbClr val="E54C5E"/>
      </a:accent6>
      <a:hlink>
        <a:srgbClr val="0026E5"/>
      </a:hlink>
      <a:folHlink>
        <a:srgbClr val="7E1FAD"/>
      </a:folHlink>
    </a:clrScheme>
    <a:fontScheme name="自定义 1">
      <a:majorFont>
        <a:latin typeface="HarmonyOS Sans SC"/>
        <a:ea typeface="HarmonyOS Sans SC"/>
        <a:cs typeface=""/>
      </a:majorFont>
      <a:minorFont>
        <a:latin typeface="HarmonyOS Sans SC"/>
        <a:ea typeface="HarmonyOS Sans SC"/>
        <a:cs typeface=""/>
      </a:minorFont>
    </a:fontScheme>
    <a:fmtScheme name="WPS">
      <a:fillStyleLst>
        <a:solidFill>
          <a:schemeClr val="phClr"/>
        </a:solidFill>
        <a:gradFill>
          <a:gsLst>
            <a:gs pos="0">
              <a:schemeClr val="phClr">
                <a:lumOff val="17500"/>
              </a:schemeClr>
            </a:gs>
            <a:gs pos="100000">
              <a:schemeClr val="phClr"/>
            </a:gs>
          </a:gsLst>
          <a:lin ang="2700000" scaled="0"/>
        </a:gradFill>
        <a:gradFill>
          <a:gsLst>
            <a:gs pos="0">
              <a:schemeClr val="phClr">
                <a:hueOff val="-2520000"/>
              </a:schemeClr>
            </a:gs>
            <a:gs pos="100000">
              <a:schemeClr val="phClr"/>
            </a:gs>
          </a:gsLst>
          <a:lin ang="2700000" scaled="0"/>
        </a:gradFill>
      </a:fillStyleLst>
      <a:lnStyleLst>
        <a:ln w="12700" cap="flat" cmpd="sng" algn="ctr">
          <a:solidFill>
            <a:schemeClr val="phClr"/>
          </a:solidFill>
          <a:prstDash val="solid"/>
          <a:miter lim="800000"/>
        </a:ln>
        <a:ln w="12700" cap="flat" cmpd="sng" algn="ctr">
          <a:solidFill>
            <a:schemeClr val="phClr"/>
          </a:solidFill>
          <a:prstDash val="solid"/>
          <a:miter lim="800000"/>
        </a:ln>
        <a:ln w="12700" cap="flat" cmpd="sng" algn="ctr">
          <a:gradFill>
            <a:gsLst>
              <a:gs pos="0">
                <a:schemeClr val="phClr">
                  <a:hueOff val="-4200000"/>
                </a:schemeClr>
              </a:gs>
              <a:gs pos="100000">
                <a:schemeClr val="phClr"/>
              </a:gs>
            </a:gsLst>
            <a:lin ang="2700000" scaled="1"/>
          </a:gradFill>
          <a:prstDash val="solid"/>
          <a:miter lim="800000"/>
        </a:ln>
      </a:lnStyleLst>
      <a:effectStyleLst>
        <a:effectStyle>
          <a:effectLst>
            <a:outerShdw blurRad="101600" dist="50800" dir="5400000" algn="ctr" rotWithShape="0">
              <a:schemeClr val="phClr">
                <a:alpha val="60000"/>
              </a:schemeClr>
            </a:outerShdw>
          </a:effectLst>
        </a:effectStyle>
        <a:effectStyle>
          <a:effectLst>
            <a:reflection stA="50000" endA="300" endPos="40000" dist="25400" dir="5400000" sy="-100000" algn="bl" rotWithShape="0"/>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rgbClr val="FFFFFF"/>
        </a:fillRef>
        <a:effectRef idx="0">
          <a:srgbClr val="FFFFFF"/>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WPS">
  <a:themeElements>
    <a:clrScheme name="WPS">
      <a:dk1>
        <a:sysClr val="windowText" lastClr="000000"/>
      </a:dk1>
      <a:lt1>
        <a:sysClr val="window" lastClr="FFFFFF"/>
      </a:lt1>
      <a:dk2>
        <a:srgbClr val="44546A"/>
      </a:dk2>
      <a:lt2>
        <a:srgbClr val="E7E6E6"/>
      </a:lt2>
      <a:accent1>
        <a:srgbClr val="4874CB"/>
      </a:accent1>
      <a:accent2>
        <a:srgbClr val="EE822F"/>
      </a:accent2>
      <a:accent3>
        <a:srgbClr val="F2BA02"/>
      </a:accent3>
      <a:accent4>
        <a:srgbClr val="75BD42"/>
      </a:accent4>
      <a:accent5>
        <a:srgbClr val="30C0B4"/>
      </a:accent5>
      <a:accent6>
        <a:srgbClr val="E54C5E"/>
      </a:accent6>
      <a:hlink>
        <a:srgbClr val="0026E5"/>
      </a:hlink>
      <a:folHlink>
        <a:srgbClr val="7E1FAD"/>
      </a:folHlink>
    </a:clrScheme>
    <a:fontScheme name="自定义 1">
      <a:majorFont>
        <a:latin typeface="HarmonyOS Sans SC"/>
        <a:ea typeface="HarmonyOS Sans SC"/>
        <a:cs typeface=""/>
      </a:majorFont>
      <a:minorFont>
        <a:latin typeface="HarmonyOS Sans SC"/>
        <a:ea typeface="HarmonyOS Sans SC"/>
        <a:cs typeface=""/>
      </a:minorFont>
    </a:fontScheme>
    <a:fmtScheme name="WPS">
      <a:fillStyleLst>
        <a:solidFill>
          <a:schemeClr val="phClr"/>
        </a:solidFill>
        <a:gradFill>
          <a:gsLst>
            <a:gs pos="0">
              <a:schemeClr val="phClr">
                <a:lumOff val="17500"/>
              </a:schemeClr>
            </a:gs>
            <a:gs pos="100000">
              <a:schemeClr val="phClr"/>
            </a:gs>
          </a:gsLst>
          <a:lin ang="2700000" scaled="0"/>
        </a:gradFill>
        <a:gradFill>
          <a:gsLst>
            <a:gs pos="0">
              <a:schemeClr val="phClr">
                <a:hueOff val="-2520000"/>
              </a:schemeClr>
            </a:gs>
            <a:gs pos="100000">
              <a:schemeClr val="phClr"/>
            </a:gs>
          </a:gsLst>
          <a:lin ang="2700000" scaled="0"/>
        </a:gradFill>
      </a:fillStyleLst>
      <a:lnStyleLst>
        <a:ln w="12700" cap="flat" cmpd="sng" algn="ctr">
          <a:solidFill>
            <a:schemeClr val="phClr"/>
          </a:solidFill>
          <a:prstDash val="solid"/>
          <a:miter lim="800000"/>
        </a:ln>
        <a:ln w="12700" cap="flat" cmpd="sng" algn="ctr">
          <a:solidFill>
            <a:schemeClr val="phClr"/>
          </a:solidFill>
          <a:prstDash val="solid"/>
          <a:miter lim="800000"/>
        </a:ln>
        <a:ln w="12700" cap="flat" cmpd="sng" algn="ctr">
          <a:gradFill>
            <a:gsLst>
              <a:gs pos="0">
                <a:schemeClr val="phClr">
                  <a:hueOff val="-4200000"/>
                </a:schemeClr>
              </a:gs>
              <a:gs pos="100000">
                <a:schemeClr val="phClr"/>
              </a:gs>
            </a:gsLst>
            <a:lin ang="2700000" scaled="1"/>
          </a:gradFill>
          <a:prstDash val="solid"/>
          <a:miter lim="800000"/>
        </a:ln>
      </a:lnStyleLst>
      <a:effectStyleLst>
        <a:effectStyle>
          <a:effectLst>
            <a:outerShdw blurRad="101600" dist="50800" dir="5400000" algn="ctr" rotWithShape="0">
              <a:schemeClr val="phClr">
                <a:alpha val="60000"/>
              </a:schemeClr>
            </a:outerShdw>
          </a:effectLst>
        </a:effectStyle>
        <a:effectStyle>
          <a:effectLst>
            <a:reflection stA="50000" endA="300" endPos="40000" dist="25400" dir="5400000" sy="-100000" algn="bl" rotWithShape="0"/>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rgbClr val="FFFFFF"/>
        </a:fillRef>
        <a:effectRef idx="0">
          <a:srgbClr val="FFFFFF"/>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WPS">
  <a:themeElements>
    <a:clrScheme name="WPS">
      <a:dk1>
        <a:sysClr val="windowText" lastClr="000000"/>
      </a:dk1>
      <a:lt1>
        <a:sysClr val="window" lastClr="FFFFFF"/>
      </a:lt1>
      <a:dk2>
        <a:srgbClr val="44546A"/>
      </a:dk2>
      <a:lt2>
        <a:srgbClr val="E7E6E6"/>
      </a:lt2>
      <a:accent1>
        <a:srgbClr val="4874CB"/>
      </a:accent1>
      <a:accent2>
        <a:srgbClr val="EE822F"/>
      </a:accent2>
      <a:accent3>
        <a:srgbClr val="F2BA02"/>
      </a:accent3>
      <a:accent4>
        <a:srgbClr val="75BD42"/>
      </a:accent4>
      <a:accent5>
        <a:srgbClr val="30C0B4"/>
      </a:accent5>
      <a:accent6>
        <a:srgbClr val="E54C5E"/>
      </a:accent6>
      <a:hlink>
        <a:srgbClr val="0026E5"/>
      </a:hlink>
      <a:folHlink>
        <a:srgbClr val="7E1FAD"/>
      </a:folHlink>
    </a:clrScheme>
    <a:fontScheme name="WPS">
      <a:majorFont>
        <a:latin typeface="HarmonyOS Sans Thin"/>
        <a:ea typeface="HarmonyOS Sans Thin"/>
        <a:cs typeface=""/>
      </a:majorFont>
      <a:minorFont>
        <a:latin typeface="HarmonyOS Sans Thin"/>
        <a:ea typeface="HarmonyOS Sans Thin"/>
        <a:cs typeface=""/>
      </a:minorFont>
    </a:fontScheme>
    <a:fmtScheme name="WPS">
      <a:fillStyleLst>
        <a:solidFill>
          <a:schemeClr val="phClr"/>
        </a:solidFill>
        <a:gradFill>
          <a:gsLst>
            <a:gs pos="0">
              <a:schemeClr val="phClr">
                <a:lumOff val="17500"/>
              </a:schemeClr>
            </a:gs>
            <a:gs pos="100000">
              <a:schemeClr val="phClr"/>
            </a:gs>
          </a:gsLst>
          <a:lin ang="2700000" scaled="0"/>
        </a:gradFill>
        <a:gradFill>
          <a:gsLst>
            <a:gs pos="0">
              <a:schemeClr val="phClr">
                <a:hueOff val="-2520000"/>
              </a:schemeClr>
            </a:gs>
            <a:gs pos="100000">
              <a:schemeClr val="phClr"/>
            </a:gs>
          </a:gsLst>
          <a:lin ang="2700000" scaled="0"/>
        </a:gradFill>
      </a:fillStyleLst>
      <a:lnStyleLst>
        <a:ln w="12700" cap="flat" cmpd="sng" algn="ctr">
          <a:solidFill>
            <a:schemeClr val="phClr"/>
          </a:solidFill>
          <a:prstDash val="solid"/>
          <a:miter lim="800000"/>
        </a:ln>
        <a:ln w="12700" cap="flat" cmpd="sng" algn="ctr">
          <a:solidFill>
            <a:schemeClr val="phClr"/>
          </a:solidFill>
          <a:prstDash val="solid"/>
          <a:miter lim="800000"/>
        </a:ln>
        <a:ln w="12700" cap="flat" cmpd="sng" algn="ctr">
          <a:gradFill>
            <a:gsLst>
              <a:gs pos="0">
                <a:schemeClr val="phClr">
                  <a:hueOff val="-4200000"/>
                </a:schemeClr>
              </a:gs>
              <a:gs pos="100000">
                <a:schemeClr val="phClr"/>
              </a:gs>
            </a:gsLst>
            <a:lin ang="2700000" scaled="1"/>
          </a:gradFill>
          <a:prstDash val="solid"/>
          <a:miter lim="800000"/>
        </a:ln>
      </a:lnStyleLst>
      <a:effectStyleLst>
        <a:effectStyle>
          <a:effectLst>
            <a:outerShdw blurRad="101600" dist="50800" dir="5400000" algn="ctr" rotWithShape="0">
              <a:schemeClr val="phClr">
                <a:alpha val="60000"/>
              </a:schemeClr>
            </a:outerShdw>
          </a:effectLst>
        </a:effectStyle>
        <a:effectStyle>
          <a:effectLst>
            <a:reflection stA="50000" endA="300" endPos="40000" dist="25400" dir="5400000" sy="-100000" algn="bl" rotWithShape="0"/>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rgbClr val="FFFFFF"/>
        </a:fillRef>
        <a:effectRef idx="0">
          <a:srgbClr val="FFFFFF"/>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WPS">
  <a:themeElements>
    <a:clrScheme name="WPS">
      <a:dk1>
        <a:sysClr val="windowText" lastClr="000000"/>
      </a:dk1>
      <a:lt1>
        <a:sysClr val="window" lastClr="FFFFFF"/>
      </a:lt1>
      <a:dk2>
        <a:srgbClr val="44546A"/>
      </a:dk2>
      <a:lt2>
        <a:srgbClr val="E7E6E6"/>
      </a:lt2>
      <a:accent1>
        <a:srgbClr val="4874CB"/>
      </a:accent1>
      <a:accent2>
        <a:srgbClr val="EE822F"/>
      </a:accent2>
      <a:accent3>
        <a:srgbClr val="F2BA02"/>
      </a:accent3>
      <a:accent4>
        <a:srgbClr val="75BD42"/>
      </a:accent4>
      <a:accent5>
        <a:srgbClr val="30C0B4"/>
      </a:accent5>
      <a:accent6>
        <a:srgbClr val="E54C5E"/>
      </a:accent6>
      <a:hlink>
        <a:srgbClr val="0026E5"/>
      </a:hlink>
      <a:folHlink>
        <a:srgbClr val="7E1FAD"/>
      </a:folHlink>
    </a:clrScheme>
    <a:fontScheme name="font">
      <a:majorFont>
        <a:latin typeface="Arial"/>
        <a:ea typeface="HarmonyOS Sans SC"/>
        <a:cs typeface=""/>
      </a:majorFont>
      <a:minorFont>
        <a:latin typeface="Arial"/>
        <a:ea typeface="HarmonyOS Sans SC"/>
        <a:cs typeface=""/>
      </a:minorFont>
    </a:fontScheme>
    <a:fmtScheme name="WPS">
      <a:fillStyleLst>
        <a:solidFill>
          <a:schemeClr val="phClr"/>
        </a:solidFill>
        <a:gradFill>
          <a:gsLst>
            <a:gs pos="0">
              <a:schemeClr val="phClr">
                <a:lumOff val="17500"/>
              </a:schemeClr>
            </a:gs>
            <a:gs pos="100000">
              <a:schemeClr val="phClr"/>
            </a:gs>
          </a:gsLst>
          <a:lin ang="2700000" scaled="0"/>
        </a:gradFill>
        <a:gradFill>
          <a:gsLst>
            <a:gs pos="0">
              <a:schemeClr val="phClr">
                <a:hueOff val="-2520000"/>
              </a:schemeClr>
            </a:gs>
            <a:gs pos="100000">
              <a:schemeClr val="phClr"/>
            </a:gs>
          </a:gsLst>
          <a:lin ang="2700000" scaled="0"/>
        </a:gradFill>
      </a:fillStyleLst>
      <a:lnStyleLst>
        <a:ln w="12700" cap="flat" cmpd="sng" algn="ctr">
          <a:solidFill>
            <a:schemeClr val="phClr"/>
          </a:solidFill>
          <a:prstDash val="solid"/>
          <a:miter lim="800000"/>
        </a:ln>
        <a:ln w="12700" cap="flat" cmpd="sng" algn="ctr">
          <a:solidFill>
            <a:schemeClr val="phClr"/>
          </a:solidFill>
          <a:prstDash val="solid"/>
          <a:miter lim="800000"/>
        </a:ln>
        <a:ln w="12700" cap="flat" cmpd="sng" algn="ctr">
          <a:gradFill>
            <a:gsLst>
              <a:gs pos="0">
                <a:schemeClr val="phClr">
                  <a:hueOff val="-4200000"/>
                </a:schemeClr>
              </a:gs>
              <a:gs pos="100000">
                <a:schemeClr val="phClr"/>
              </a:gs>
            </a:gsLst>
            <a:lin ang="2700000" scaled="1"/>
          </a:gradFill>
          <a:prstDash val="solid"/>
          <a:miter lim="800000"/>
        </a:ln>
      </a:lnStyleLst>
      <a:effectStyleLst>
        <a:effectStyle>
          <a:effectLst>
            <a:outerShdw blurRad="101600" dist="50800" dir="5400000" algn="ctr" rotWithShape="0">
              <a:schemeClr val="phClr">
                <a:alpha val="60000"/>
              </a:schemeClr>
            </a:outerShdw>
          </a:effectLst>
        </a:effectStyle>
        <a:effectStyle>
          <a:effectLst>
            <a:reflection stA="50000" endA="300" endPos="40000" dist="25400" dir="5400000" sy="-100000" algn="bl" rotWithShape="0"/>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rgbClr val="FFFFFF"/>
        </a:fillRef>
        <a:effectRef idx="0">
          <a:srgbClr val="FFFFFF"/>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
        <a:ea typeface=""/>
        <a:cs typeface=""/>
      </a:majorFont>
      <a:minorFont>
        <a:latin typeface=""/>
        <a:ea typeface=""/>
        <a:cs typeface=""/>
      </a:minorFont>
    </a:fontScheme>
    <a:fmtScheme name="Office">
      <a:fillStyleLst>
        <a:solidFill>
          <a:schemeClr val="phClr"/>
        </a:solidFill>
        <a:gradFill rotWithShape="1">
          <a:gsLst>
            <a:gs pos="0">
              <a:schemeClr val="phClr">
                <a:satMod val="110000"/>
                <a:lumMod val="105000"/>
                <a:tint val="67000"/>
              </a:schemeClr>
            </a:gs>
            <a:gs pos="50000">
              <a:schemeClr val="phClr">
                <a:lumMod val="105000"/>
                <a:satMod val="103000"/>
                <a:tint val="73000"/>
              </a:schemeClr>
            </a:gs>
            <a:gs pos="100000">
              <a:schemeClr val="phClr">
                <a:satMod val="105000"/>
                <a:lumMod val="109000"/>
                <a:tint val="81000"/>
              </a:schemeClr>
            </a:gs>
          </a:gsLst>
          <a:lin ang="5400000" scaled="0"/>
        </a:gradFill>
        <a:gradFill rotWithShape="1">
          <a:gsLst>
            <a:gs pos="0">
              <a:schemeClr val="phClr">
                <a:satMod val="103000"/>
                <a:lumMod val="102000"/>
                <a:shade val="94000"/>
              </a:schemeClr>
            </a:gs>
            <a:gs pos="50000">
              <a:schemeClr val="phClr">
                <a:lumMod val="110000"/>
                <a:satMod val="100000"/>
                <a:tint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5236</Words>
  <Application>WPS 演示</Application>
  <PresentationFormat>宽屏</PresentationFormat>
  <Paragraphs>963</Paragraphs>
  <Slides>25</Slides>
  <Notes>4</Notes>
  <HiddenSlides>0</HiddenSlides>
  <MMClips>0</MMClips>
  <ScaleCrop>false</ScaleCrop>
  <HeadingPairs>
    <vt:vector size="6" baseType="variant">
      <vt:variant>
        <vt:lpstr>已用的字体</vt:lpstr>
      </vt:variant>
      <vt:variant>
        <vt:i4>35</vt:i4>
      </vt:variant>
      <vt:variant>
        <vt:lpstr>主题</vt:lpstr>
      </vt:variant>
      <vt:variant>
        <vt:i4>6</vt:i4>
      </vt:variant>
      <vt:variant>
        <vt:lpstr>幻灯片标题</vt:lpstr>
      </vt:variant>
      <vt:variant>
        <vt:i4>25</vt:i4>
      </vt:variant>
    </vt:vector>
  </HeadingPairs>
  <TitlesOfParts>
    <vt:vector size="66" baseType="lpstr">
      <vt:lpstr>Arial</vt:lpstr>
      <vt:lpstr>宋体</vt:lpstr>
      <vt:lpstr>Wingdings</vt:lpstr>
      <vt:lpstr>HarmonyOS Sans SC</vt:lpstr>
      <vt:lpstr>Wingdings</vt:lpstr>
      <vt:lpstr>HarmonyOS Sans</vt:lpstr>
      <vt:lpstr>PingFang SC Semibold</vt:lpstr>
      <vt:lpstr>Apple LiSung</vt:lpstr>
      <vt:lpstr>MingLiU-ExtB</vt:lpstr>
      <vt:lpstr>Inter</vt:lpstr>
      <vt:lpstr>Segoe Print</vt:lpstr>
      <vt:lpstr>微软雅黑</vt:lpstr>
      <vt:lpstr>Arial Unicode MS</vt:lpstr>
      <vt:lpstr>Calibri</vt:lpstr>
      <vt:lpstr>HarmonyOS Sans Thin</vt:lpstr>
      <vt:lpstr>苹方 常规</vt:lpstr>
      <vt:lpstr>思源黑体 CN Medium</vt:lpstr>
      <vt:lpstr>Heiti SC Light</vt:lpstr>
      <vt:lpstr>Arial</vt:lpstr>
      <vt:lpstr>思源黑体 CN Bold</vt:lpstr>
      <vt:lpstr>阿里巴巴普惠体 2.0 55 Regular</vt:lpstr>
      <vt:lpstr>黑体</vt:lpstr>
      <vt:lpstr>Apple LiSung</vt:lpstr>
      <vt:lpstr>HarmonyOS Sans Thin</vt:lpstr>
      <vt:lpstr>Heiti SC Light</vt:lpstr>
      <vt:lpstr>Inter</vt:lpstr>
      <vt:lpstr>思源黑体 CN Bold</vt:lpstr>
      <vt:lpstr>思源黑体 CN Medium</vt:lpstr>
      <vt:lpstr>阿里巴巴普惠体 2.0 55 Regular</vt:lpstr>
      <vt:lpstr>Saturday Sans Regular</vt:lpstr>
      <vt:lpstr>Pink Apple</vt:lpstr>
      <vt:lpstr>方正宝黑体 简 Medium</vt:lpstr>
      <vt:lpstr>Windsor Std Light</vt:lpstr>
      <vt:lpstr>方正大黑体_GBK</vt:lpstr>
      <vt:lpstr>锐字逼格青春体简2.0</vt:lpstr>
      <vt:lpstr>WPS</vt:lpstr>
      <vt:lpstr>2_WPS</vt:lpstr>
      <vt:lpstr>1_WPS</vt:lpstr>
      <vt:lpstr>3_WPS</vt:lpstr>
      <vt:lpstr>4_WPS</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从检查到验证的必要过渡</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51969</cp:lastModifiedBy>
  <cp:revision>189</cp:revision>
  <dcterms:created xsi:type="dcterms:W3CDTF">2019-06-19T02:08:00Z</dcterms:created>
  <dcterms:modified xsi:type="dcterms:W3CDTF">2026-03-06T08:45:04Z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2052-12.1.0.25222</vt:lpwstr>
  </property>
  <property fmtid="{D5CDD505-2E9C-101B-9397-08002B2CF9AE}" pid="3" name="ICV">
    <vt:lpwstr>E50B2DEEB0A14A6EB4B50431BA1F33E8_11</vt:lpwstr>
  </property>
</Properties>
</file>