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4.xml" ContentType="application/vnd.openxmlformats-officedocument.them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5.xml" ContentType="application/vnd.openxmlformats-officedocument.theme+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6.xml" ContentType="application/vnd.openxmlformats-officedocument.them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heme/theme7.xml" ContentType="application/vnd.openxmlformats-officedocument.theme+xml"/>
  <Override PartName="/ppt/theme/theme8.xml" ContentType="application/vnd.openxmlformats-officedocument.theme+xml"/>
  <Override PartName="/ppt/tags/tag90.xml" ContentType="application/vnd.openxmlformats-officedocument.presentationml.tags+xml"/>
  <Override PartName="/ppt/tags/tag91.xml" ContentType="application/vnd.openxmlformats-officedocument.presentationml.tags+xml"/>
  <Override PartName="/ppt/notesSlides/notesSlide1.xml" ContentType="application/vnd.openxmlformats-officedocument.presentationml.notesSlide+xml"/>
  <Override PartName="/ppt/tags/tag92.xml" ContentType="application/vnd.openxmlformats-officedocument.presentationml.tags+xml"/>
  <Override PartName="/ppt/notesSlides/notesSlide2.xml" ContentType="application/vnd.openxmlformats-officedocument.presentationml.notesSlide+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notesSlides/notesSlide3.xml" ContentType="application/vnd.openxmlformats-officedocument.presentationml.notesSlide+xml"/>
  <Override PartName="/ppt/tags/tag127.xml" ContentType="application/vnd.openxmlformats-officedocument.presentationml.tags+xml"/>
  <Override PartName="/ppt/notesSlides/notesSlide4.xml" ContentType="application/vnd.openxmlformats-officedocument.presentationml.notesSlide+xml"/>
  <Override PartName="/ppt/tags/tag128.xml" ContentType="application/vnd.openxmlformats-officedocument.presentationml.tags+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notesSlides/notesSlide6.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notesSlides/notesSlide7.xml" ContentType="application/vnd.openxmlformats-officedocument.presentationml.notesSlide+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notesSlides/notesSlide8.xml" ContentType="application/vnd.openxmlformats-officedocument.presentationml.notesSlide+xml"/>
  <Override PartName="/ppt/tags/tag154.xml" ContentType="application/vnd.openxmlformats-officedocument.presentationml.tags+xml"/>
  <Override PartName="/ppt/notesSlides/notesSlide9.xml" ContentType="application/vnd.openxmlformats-officedocument.presentationml.notesSlide+xml"/>
  <Override PartName="/ppt/tags/tag155.xml" ContentType="application/vnd.openxmlformats-officedocument.presentationml.tags+xml"/>
  <Override PartName="/ppt/tags/tag156.xml" ContentType="application/vnd.openxmlformats-officedocument.presentationml.tags+xml"/>
  <Override PartName="/ppt/notesSlides/notesSlide10.xml" ContentType="application/vnd.openxmlformats-officedocument.presentationml.notesSlide+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notesSlides/notesSlide11.xml" ContentType="application/vnd.openxmlformats-officedocument.presentationml.notesSlide+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notesSlides/notesSlide12.xml" ContentType="application/vnd.openxmlformats-officedocument.presentationml.notesSlide+xml"/>
  <Override PartName="/ppt/tags/tag165.xml" ContentType="application/vnd.openxmlformats-officedocument.presentationml.tags+xml"/>
  <Override PartName="/ppt/tags/tag166.xml" ContentType="application/vnd.openxmlformats-officedocument.presentationml.tags+xml"/>
  <Override PartName="/ppt/notesSlides/notesSlide13.xml" ContentType="application/vnd.openxmlformats-officedocument.presentationml.notesSlide+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notesSlides/notesSlide14.xml" ContentType="application/vnd.openxmlformats-officedocument.presentationml.notesSlide+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notesSlides/notesSlide15.xml" ContentType="application/vnd.openxmlformats-officedocument.presentationml.notesSlide+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notesSlides/notesSlide16.xml" ContentType="application/vnd.openxmlformats-officedocument.presentationml.notesSlide+xml"/>
  <Override PartName="/ppt/tags/tag193.xml" ContentType="application/vnd.openxmlformats-officedocument.presentationml.tags+xml"/>
  <Override PartName="/ppt/notesSlides/notesSlide17.xml" ContentType="application/vnd.openxmlformats-officedocument.presentationml.notesSlide+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notesSlides/notesSlide18.xml" ContentType="application/vnd.openxmlformats-officedocument.presentationml.notesSlide+xml"/>
  <Override PartName="/ppt/tags/tag198.xml" ContentType="application/vnd.openxmlformats-officedocument.presentationml.tags+xml"/>
  <Override PartName="/ppt/notesSlides/notesSlide19.xml" ContentType="application/vnd.openxmlformats-officedocument.presentationml.notesSlide+xml"/>
  <Override PartName="/ppt/tags/tag199.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notesSlides/notesSlide20.xml" ContentType="application/vnd.openxmlformats-officedocument.presentationml.notesSlide+xml"/>
  <Override PartName="/ppt/tags/tag205.xml" ContentType="application/vnd.openxmlformats-officedocument.presentationml.tags+xml"/>
  <Override PartName="/ppt/notesSlides/notesSlide21.xml" ContentType="application/vnd.openxmlformats-officedocument.presentationml.notesSlide+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notesSlides/notesSlide22.xml" ContentType="application/vnd.openxmlformats-officedocument.presentationml.notesSlide+xml"/>
  <Override PartName="/ppt/tags/tag209.xml" ContentType="application/vnd.openxmlformats-officedocument.presentationml.tags+xml"/>
  <Override PartName="/ppt/notesSlides/notesSlide23.xml" ContentType="application/vnd.openxmlformats-officedocument.presentationml.notesSlide+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57" r:id="rId2"/>
    <p:sldMasterId id="2147483665" r:id="rId3"/>
    <p:sldMasterId id="2147483673" r:id="rId4"/>
    <p:sldMasterId id="2147483690" r:id="rId5"/>
    <p:sldMasterId id="2147483698" r:id="rId6"/>
  </p:sldMasterIdLst>
  <p:notesMasterIdLst>
    <p:notesMasterId r:id="rId36"/>
  </p:notesMasterIdLst>
  <p:handoutMasterIdLst>
    <p:handoutMasterId r:id="rId37"/>
  </p:handoutMasterIdLst>
  <p:sldIdLst>
    <p:sldId id="411" r:id="rId7"/>
    <p:sldId id="678" r:id="rId8"/>
    <p:sldId id="416" r:id="rId9"/>
    <p:sldId id="547" r:id="rId10"/>
    <p:sldId id="431" r:id="rId11"/>
    <p:sldId id="436" r:id="rId12"/>
    <p:sldId id="732" r:id="rId13"/>
    <p:sldId id="950" r:id="rId14"/>
    <p:sldId id="963" r:id="rId15"/>
    <p:sldId id="734" r:id="rId16"/>
    <p:sldId id="964" r:id="rId17"/>
    <p:sldId id="955" r:id="rId18"/>
    <p:sldId id="931" r:id="rId19"/>
    <p:sldId id="927" r:id="rId20"/>
    <p:sldId id="958" r:id="rId21"/>
    <p:sldId id="511" r:id="rId22"/>
    <p:sldId id="940" r:id="rId23"/>
    <p:sldId id="926" r:id="rId24"/>
    <p:sldId id="965" r:id="rId25"/>
    <p:sldId id="969" r:id="rId26"/>
    <p:sldId id="954" r:id="rId27"/>
    <p:sldId id="961" r:id="rId28"/>
    <p:sldId id="968" r:id="rId29"/>
    <p:sldId id="966" r:id="rId30"/>
    <p:sldId id="960" r:id="rId31"/>
    <p:sldId id="967" r:id="rId32"/>
    <p:sldId id="959" r:id="rId33"/>
    <p:sldId id="970" r:id="rId34"/>
    <p:sldId id="423" r:id="rId35"/>
  </p:sldIdLst>
  <p:sldSz cx="12192000" cy="6858000"/>
  <p:notesSz cx="6858000" cy="9144000"/>
  <p:embeddedFontLst>
    <p:embeddedFont>
      <p:font typeface="思源黑体 CN Bold" panose="020B0800000000000000" pitchFamily="34" charset="-122"/>
      <p:bold r:id="rId38"/>
    </p:embeddedFont>
    <p:embeddedFont>
      <p:font typeface="HarmonyOS Sans SC" panose="00020600040101010101" pitchFamily="18" charset="-122"/>
      <p:regular r:id="rId39"/>
      <p:bold r:id="rId40"/>
    </p:embeddedFont>
    <p:embeddedFont>
      <p:font typeface="微软雅黑" panose="020B0503020204020204" pitchFamily="34" charset="-122"/>
      <p:regular r:id="rId41"/>
      <p:bold r:id="rId42"/>
    </p:embeddedFont>
  </p:embeddedFontLst>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416" userDrawn="1">
          <p15:clr>
            <a:srgbClr val="A4A3A4"/>
          </p15:clr>
        </p15:guide>
        <p15:guide id="2" pos="7219" userDrawn="1">
          <p15:clr>
            <a:srgbClr val="A4A3A4"/>
          </p15:clr>
        </p15:guide>
        <p15:guide id="3" orient="horz" pos="550" userDrawn="1">
          <p15:clr>
            <a:srgbClr val="A4A3A4"/>
          </p15:clr>
        </p15:guide>
        <p15:guide id="4" orient="horz" pos="142" userDrawn="1">
          <p15:clr>
            <a:srgbClr val="A4A3A4"/>
          </p15:clr>
        </p15:guide>
        <p15:guide id="5" orient="horz" pos="3974" userDrawn="1">
          <p15:clr>
            <a:srgbClr val="A4A3A4"/>
          </p15:clr>
        </p15:guide>
        <p15:guide id="6" orient="horz" pos="38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4040"/>
    <a:srgbClr val="808181"/>
    <a:srgbClr val="767171"/>
    <a:srgbClr val="37C1E0"/>
    <a:srgbClr val="2D7689"/>
    <a:srgbClr val="47BFFD"/>
    <a:srgbClr val="18BCC6"/>
    <a:srgbClr val="E8ECF0"/>
    <a:srgbClr val="328990"/>
    <a:srgbClr val="42C2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无样式，无网格">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2317" autoAdjust="0"/>
  </p:normalViewPr>
  <p:slideViewPr>
    <p:cSldViewPr snapToGrid="0" showGuides="1">
      <p:cViewPr varScale="1">
        <p:scale>
          <a:sx n="95" d="100"/>
          <a:sy n="95" d="100"/>
        </p:scale>
        <p:origin x="96" y="192"/>
      </p:cViewPr>
      <p:guideLst>
        <p:guide pos="416"/>
        <p:guide pos="7219"/>
        <p:guide orient="horz" pos="550"/>
        <p:guide orient="horz" pos="142"/>
        <p:guide orient="horz" pos="3974"/>
        <p:guide orient="horz" pos="3884"/>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font" Target="fonts/font2.fntdata"/><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font" Target="fonts/font5.fntdata"/><Relationship Id="rId47" Type="http://schemas.openxmlformats.org/officeDocument/2006/relationships/tableStyles" Target="tableStyles.xml"/><Relationship Id="rId7" Type="http://schemas.openxmlformats.org/officeDocument/2006/relationships/slide" Target="slides/slide1.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tags" Target="tags/tag1.xml"/><Relationship Id="rId8" Type="http://schemas.openxmlformats.org/officeDocument/2006/relationships/slide" Target="slides/slide2.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font" Target="fonts/font1.fntdata"/><Relationship Id="rId46" Type="http://schemas.openxmlformats.org/officeDocument/2006/relationships/theme" Target="theme/theme1.xml"/><Relationship Id="rId20" Type="http://schemas.openxmlformats.org/officeDocument/2006/relationships/slide" Target="slides/slide14.xml"/><Relationship Id="rId41" Type="http://schemas.openxmlformats.org/officeDocument/2006/relationships/font" Target="fonts/font4.fntdata"/></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业务中断损失中位数</c:v>
                </c:pt>
              </c:strCache>
            </c:strRef>
          </c:tx>
          <c:spPr>
            <a:solidFill>
              <a:schemeClr val="accent1"/>
            </a:solidFill>
            <a:ln w="19050">
              <a:solidFill>
                <a:schemeClr val="lt1"/>
              </a:solidFill>
            </a:ln>
            <a:effectLst/>
          </c:spPr>
          <c:invertIfNegative val="0"/>
          <c:dPt>
            <c:idx val="0"/>
            <c:invertIfNegative val="0"/>
            <c:bubble3D val="0"/>
            <c:spPr>
              <a:solidFill>
                <a:srgbClr val="D4EEF3"/>
              </a:solidFill>
              <a:ln w="19050">
                <a:solidFill>
                  <a:schemeClr val="lt1"/>
                </a:solidFill>
              </a:ln>
              <a:effectLst/>
            </c:spPr>
            <c:extLst>
              <c:ext xmlns:c16="http://schemas.microsoft.com/office/drawing/2014/chart" uri="{C3380CC4-5D6E-409C-BE32-E72D297353CC}">
                <c16:uniqueId val="{00000001-2501-4253-8838-86994688E957}"/>
              </c:ext>
            </c:extLst>
          </c:dPt>
          <c:dPt>
            <c:idx val="1"/>
            <c:invertIfNegative val="0"/>
            <c:bubble3D val="0"/>
            <c:spPr>
              <a:gradFill>
                <a:gsLst>
                  <a:gs pos="0">
                    <a:srgbClr val="14C6EC"/>
                  </a:gs>
                  <a:gs pos="100000">
                    <a:srgbClr val="1AD6D7"/>
                  </a:gs>
                </a:gsLst>
                <a:lin ang="18900000" scaled="0"/>
              </a:gradFill>
              <a:ln w="19050">
                <a:solidFill>
                  <a:schemeClr val="lt1"/>
                </a:solidFill>
              </a:ln>
              <a:effectLst/>
            </c:spPr>
            <c:extLst>
              <c:ext xmlns:c16="http://schemas.microsoft.com/office/drawing/2014/chart" uri="{C3380CC4-5D6E-409C-BE32-E72D297353CC}">
                <c16:uniqueId val="{00000003-2501-4253-8838-86994688E957}"/>
              </c:ext>
            </c:extLst>
          </c:dPt>
          <c:dPt>
            <c:idx val="2"/>
            <c:invertIfNegative val="0"/>
            <c:bubble3D val="0"/>
            <c:spPr>
              <a:solidFill>
                <a:srgbClr val="18BCC6"/>
              </a:solidFill>
              <a:ln w="19050">
                <a:solidFill>
                  <a:schemeClr val="lt1"/>
                </a:solidFill>
              </a:ln>
              <a:effectLst/>
            </c:spPr>
            <c:extLst>
              <c:ext xmlns:c16="http://schemas.microsoft.com/office/drawing/2014/chart" uri="{C3380CC4-5D6E-409C-BE32-E72D297353CC}">
                <c16:uniqueId val="{00000005-2501-4253-8838-86994688E957}"/>
              </c:ext>
            </c:extLst>
          </c:dPt>
          <c:dPt>
            <c:idx val="3"/>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7-2501-4253-8838-86994688E957}"/>
              </c:ext>
            </c:extLst>
          </c:dPt>
          <c:dPt>
            <c:idx val="4"/>
            <c:invertIfNegative val="0"/>
            <c:bubble3D val="0"/>
            <c:spPr>
              <a:solidFill>
                <a:schemeClr val="accent1"/>
              </a:solidFill>
              <a:ln w="19050">
                <a:solidFill>
                  <a:schemeClr val="lt1"/>
                </a:solidFill>
              </a:ln>
              <a:effectLst/>
            </c:spPr>
            <c:extLst>
              <c:ext xmlns:c16="http://schemas.microsoft.com/office/drawing/2014/chart" uri="{C3380CC4-5D6E-409C-BE32-E72D297353CC}">
                <c16:uniqueId val="{00000009-2501-4253-8838-86994688E957}"/>
              </c:ext>
            </c:extLst>
          </c:dPt>
          <c:dLbls>
            <c:spPr>
              <a:noFill/>
              <a:ln>
                <a:noFill/>
              </a:ln>
              <a:effectLst/>
            </c:spPr>
            <c:txPr>
              <a:bodyPr rot="0" spcFirstLastPara="1" vertOverflow="ellipsis" vert="horz" wrap="square" anchor="ctr" anchorCtr="1"/>
              <a:lstStyle/>
              <a:p>
                <a:pPr>
                  <a:defRPr sz="600" b="0" i="0" u="none" strike="noStrike" kern="1200" baseline="0">
                    <a:solidFill>
                      <a:srgbClr val="1E4156"/>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小型中断事故</c:v>
                </c:pt>
                <c:pt idx="1">
                  <c:v>中型中断事故</c:v>
                </c:pt>
                <c:pt idx="2">
                  <c:v>大型中断事故</c:v>
                </c:pt>
              </c:strCache>
            </c:strRef>
          </c:cat>
          <c:val>
            <c:numRef>
              <c:f>Sheet1!$B$2:$B$4</c:f>
              <c:numCache>
                <c:formatCode>0_);[Red]\(0\)</c:formatCode>
                <c:ptCount val="3"/>
                <c:pt idx="0">
                  <c:v>130</c:v>
                </c:pt>
                <c:pt idx="1">
                  <c:v>160</c:v>
                </c:pt>
                <c:pt idx="2">
                  <c:v>190</c:v>
                </c:pt>
              </c:numCache>
            </c:numRef>
          </c:val>
          <c:extLst>
            <c:ext xmlns:c16="http://schemas.microsoft.com/office/drawing/2014/chart" uri="{C3380CC4-5D6E-409C-BE32-E72D297353CC}">
              <c16:uniqueId val="{0000000A-2501-4253-8838-86994688E957}"/>
            </c:ext>
          </c:extLst>
        </c:ser>
        <c:dLbls>
          <c:showLegendKey val="0"/>
          <c:showVal val="0"/>
          <c:showCatName val="0"/>
          <c:showSerName val="0"/>
          <c:showPercent val="0"/>
          <c:showBubbleSize val="0"/>
        </c:dLbls>
        <c:gapWidth val="100"/>
        <c:axId val="1645701152"/>
        <c:axId val="1645690112"/>
      </c:barChart>
      <c:catAx>
        <c:axId val="1645701152"/>
        <c:scaling>
          <c:orientation val="minMax"/>
        </c:scaling>
        <c:delete val="0"/>
        <c:axPos val="b"/>
        <c:numFmt formatCode="General" sourceLinked="1"/>
        <c:majorTickMark val="out"/>
        <c:minorTickMark val="none"/>
        <c:tickLblPos val="nextTo"/>
        <c:spPr>
          <a:noFill/>
          <a:ln w="6350" cap="flat" cmpd="sng" algn="ctr">
            <a:solidFill>
              <a:srgbClr val="18BCC6"/>
            </a:solidFill>
            <a:round/>
          </a:ln>
          <a:effectLst/>
        </c:spPr>
        <c:txPr>
          <a:bodyPr rot="-60000000" spcFirstLastPara="1" vertOverflow="ellipsis" vert="horz" wrap="square" anchor="ctr" anchorCtr="1"/>
          <a:lstStyle/>
          <a:p>
            <a:pPr>
              <a:defRPr sz="600" b="0" i="0" u="none" strike="noStrike" kern="1200" baseline="0">
                <a:solidFill>
                  <a:srgbClr val="1E4156"/>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crossAx val="1645690112"/>
        <c:crosses val="autoZero"/>
        <c:auto val="1"/>
        <c:lblAlgn val="ctr"/>
        <c:lblOffset val="100"/>
        <c:noMultiLvlLbl val="0"/>
      </c:catAx>
      <c:valAx>
        <c:axId val="1645690112"/>
        <c:scaling>
          <c:orientation val="minMax"/>
        </c:scaling>
        <c:delete val="0"/>
        <c:axPos val="l"/>
        <c:numFmt formatCode="0_);[Red]\(0\)" sourceLinked="1"/>
        <c:majorTickMark val="out"/>
        <c:minorTickMark val="none"/>
        <c:tickLblPos val="nextTo"/>
        <c:spPr>
          <a:noFill/>
          <a:ln w="6350">
            <a:solidFill>
              <a:srgbClr val="18BCC6"/>
            </a:solidFill>
          </a:ln>
          <a:effectLst/>
        </c:spPr>
        <c:txPr>
          <a:bodyPr rot="-60000000" spcFirstLastPara="1" vertOverflow="ellipsis" vert="horz" wrap="square" anchor="ctr" anchorCtr="1"/>
          <a:lstStyle/>
          <a:p>
            <a:pPr>
              <a:defRPr sz="600" b="0" i="0" u="none" strike="noStrike" kern="1200" baseline="0">
                <a:solidFill>
                  <a:srgbClr val="1E4156"/>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crossAx val="1645701152"/>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600" b="0">
          <a:solidFill>
            <a:srgbClr val="1E4156"/>
          </a:solidFill>
          <a:latin typeface="微软雅黑" panose="020B0503020204020204" pitchFamily="34" charset="-122"/>
          <a:ea typeface="微软雅黑" panose="020B0503020204020204" pitchFamily="34" charset="-122"/>
          <a:sym typeface="微软雅黑" panose="020B0503020204020204" pitchFamily="34" charset="-122"/>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停机/服务中断频次</c:v>
                </c:pt>
              </c:strCache>
            </c:strRef>
          </c:tx>
          <c:dPt>
            <c:idx val="0"/>
            <c:bubble3D val="0"/>
            <c:spPr>
              <a:solidFill>
                <a:srgbClr val="D4EEF3"/>
              </a:solidFill>
              <a:ln w="19050">
                <a:solidFill>
                  <a:schemeClr val="lt1"/>
                </a:solidFill>
              </a:ln>
              <a:effectLst/>
            </c:spPr>
            <c:extLst>
              <c:ext xmlns:c16="http://schemas.microsoft.com/office/drawing/2014/chart" uri="{C3380CC4-5D6E-409C-BE32-E72D297353CC}">
                <c16:uniqueId val="{00000001-312C-4E95-9CF7-92780017E69C}"/>
              </c:ext>
            </c:extLst>
          </c:dPt>
          <c:dPt>
            <c:idx val="1"/>
            <c:bubble3D val="0"/>
            <c:spPr>
              <a:gradFill>
                <a:gsLst>
                  <a:gs pos="0">
                    <a:srgbClr val="14C6EC"/>
                  </a:gs>
                  <a:gs pos="100000">
                    <a:srgbClr val="1AD6D7"/>
                  </a:gs>
                </a:gsLst>
                <a:lin ang="18900000" scaled="0"/>
              </a:gradFill>
              <a:ln w="19050">
                <a:solidFill>
                  <a:schemeClr val="lt1"/>
                </a:solidFill>
              </a:ln>
              <a:effectLst/>
            </c:spPr>
            <c:extLst>
              <c:ext xmlns:c16="http://schemas.microsoft.com/office/drawing/2014/chart" uri="{C3380CC4-5D6E-409C-BE32-E72D297353CC}">
                <c16:uniqueId val="{00000003-312C-4E95-9CF7-92780017E69C}"/>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312C-4E95-9CF7-92780017E69C}"/>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312C-4E95-9CF7-92780017E69C}"/>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312C-4E95-9CF7-92780017E69C}"/>
              </c:ext>
            </c:extLst>
          </c:dPt>
          <c:dLbls>
            <c:dLbl>
              <c:idx val="0"/>
              <c:layout>
                <c:manualLayout>
                  <c:x val="0"/>
                  <c:y val="-3.9473688300216362E-3"/>
                </c:manualLayout>
              </c:layout>
              <c:showLegendKey val="0"/>
              <c:showVal val="1"/>
              <c:showCatName val="1"/>
              <c:showSerName val="0"/>
              <c:showPercent val="0"/>
              <c:showBubbleSize val="0"/>
              <c:separator>
</c:separator>
              <c:extLst>
                <c:ext xmlns:c15="http://schemas.microsoft.com/office/drawing/2012/chart" uri="{CE6537A1-D6FC-4f65-9D91-7224C49458BB}"/>
                <c:ext xmlns:c16="http://schemas.microsoft.com/office/drawing/2014/chart" uri="{C3380CC4-5D6E-409C-BE32-E72D297353CC}">
                  <c16:uniqueId val="{00000001-312C-4E95-9CF7-92780017E69C}"/>
                </c:ext>
              </c:extLst>
            </c:dLbl>
            <c:dLbl>
              <c:idx val="1"/>
              <c:layout>
                <c:manualLayout>
                  <c:x val="0.23744979846070602"/>
                  <c:y val="0.14347272230156125"/>
                </c:manualLayout>
              </c:layout>
              <c:showLegendKey val="0"/>
              <c:showVal val="1"/>
              <c:showCatName val="1"/>
              <c:showSerName val="0"/>
              <c:showPercent val="0"/>
              <c:showBubbleSize val="0"/>
              <c:separator>
</c:separator>
              <c:extLst>
                <c:ext xmlns:c15="http://schemas.microsoft.com/office/drawing/2012/chart" uri="{CE6537A1-D6FC-4f65-9D91-7224C49458BB}">
                  <c15:layout>
                    <c:manualLayout>
                      <c:w val="0.24912280701754386"/>
                      <c:h val="0.19231580939865411"/>
                    </c:manualLayout>
                  </c15:layout>
                </c:ext>
                <c:ext xmlns:c16="http://schemas.microsoft.com/office/drawing/2014/chart" uri="{C3380CC4-5D6E-409C-BE32-E72D297353CC}">
                  <c16:uniqueId val="{00000003-312C-4E95-9CF7-92780017E69C}"/>
                </c:ext>
              </c:extLst>
            </c:dLbl>
            <c:spPr>
              <a:noFill/>
              <a:ln>
                <a:noFill/>
              </a:ln>
              <a:effectLst/>
            </c:spPr>
            <c:txPr>
              <a:bodyPr rot="0" spcFirstLastPara="1" vertOverflow="ellipsis" vert="horz" wrap="square" anchor="ctr" anchorCtr="1"/>
              <a:lstStyle/>
              <a:p>
                <a:pPr>
                  <a:defRPr sz="700" b="1" i="0" u="none" strike="noStrike" kern="1200" baseline="0">
                    <a:solidFill>
                      <a:srgbClr val="1E4156"/>
                    </a:solidFill>
                    <a:latin typeface="微软雅黑" panose="020B0503020204020204" pitchFamily="34" charset="-122"/>
                    <a:ea typeface="微软雅黑" panose="020B0503020204020204" pitchFamily="34" charset="-122"/>
                    <a:cs typeface="+mn-cs"/>
                    <a:sym typeface="微软雅黑" panose="020B0503020204020204" pitchFamily="34" charset="-122"/>
                  </a:defRPr>
                </a:pPr>
                <a:endParaRPr lang="zh-CN"/>
              </a:p>
            </c:txPr>
            <c:showLegendKey val="0"/>
            <c:showVal val="1"/>
            <c:showCatName val="1"/>
            <c:showSerName val="0"/>
            <c:showPercent val="0"/>
            <c:showBubbleSize val="0"/>
            <c:separator>
</c:separator>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Sheet1!$A$2:$A$3</c:f>
              <c:strCache>
                <c:ptCount val="2"/>
                <c:pt idx="0">
                  <c:v>其他</c:v>
                </c:pt>
                <c:pt idx="1">
                  <c:v>1年超过1次</c:v>
                </c:pt>
              </c:strCache>
            </c:strRef>
          </c:cat>
          <c:val>
            <c:numRef>
              <c:f>Sheet1!$B$2:$B$3</c:f>
              <c:numCache>
                <c:formatCode>0%</c:formatCode>
                <c:ptCount val="2"/>
                <c:pt idx="0">
                  <c:v>0.31</c:v>
                </c:pt>
                <c:pt idx="1">
                  <c:v>0.69</c:v>
                </c:pt>
              </c:numCache>
            </c:numRef>
          </c:val>
          <c:extLst>
            <c:ext xmlns:c16="http://schemas.microsoft.com/office/drawing/2014/chart" uri="{C3380CC4-5D6E-409C-BE32-E72D297353CC}">
              <c16:uniqueId val="{0000000A-312C-4E95-9CF7-92780017E69C}"/>
            </c:ext>
          </c:extLst>
        </c:ser>
        <c:dLbls>
          <c:showLegendKey val="0"/>
          <c:showVal val="0"/>
          <c:showCatName val="0"/>
          <c:showSerName val="0"/>
          <c:showPercent val="0"/>
          <c:showBubbleSize val="0"/>
          <c:showLeaderLines val="1"/>
        </c:dLbls>
        <c:firstSliceAng val="0"/>
        <c:holeSize val="69"/>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700" b="1">
          <a:solidFill>
            <a:srgbClr val="1E4156"/>
          </a:solidFill>
          <a:latin typeface="微软雅黑" panose="020B0503020204020204" pitchFamily="34" charset="-122"/>
          <a:ea typeface="微软雅黑" panose="020B0503020204020204" pitchFamily="34" charset="-122"/>
          <a:sym typeface="微软雅黑" panose="020B0503020204020204" pitchFamily="34" charset="-122"/>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explosion val="3"/>
          <c:dPt>
            <c:idx val="0"/>
            <c:bubble3D val="0"/>
            <c:spPr>
              <a:solidFill>
                <a:srgbClr val="47BFFD"/>
              </a:solidFill>
              <a:ln w="9525" cap="flat" cmpd="sng" algn="ctr">
                <a:solidFill>
                  <a:schemeClr val="accent1">
                    <a:shade val="95000"/>
                  </a:schemeClr>
                </a:solidFill>
                <a:round/>
              </a:ln>
              <a:effectLst>
                <a:outerShdw blurRad="101600" dist="50800" dir="5400000" algn="ctr" rotWithShape="0">
                  <a:scrgbClr r="0" g="0" b="0">
                    <a:alpha val="60000"/>
                  </a:scrgbClr>
                </a:outerShdw>
              </a:effectLst>
            </c:spPr>
            <c:extLst>
              <c:ext xmlns:c16="http://schemas.microsoft.com/office/drawing/2014/chart" uri="{C3380CC4-5D6E-409C-BE32-E72D297353CC}">
                <c16:uniqueId val="{00000001-FAE3-4C09-BF63-D79A3FC775BC}"/>
              </c:ext>
            </c:extLst>
          </c:dPt>
          <c:dPt>
            <c:idx val="1"/>
            <c:bubble3D val="0"/>
            <c:spPr>
              <a:solidFill>
                <a:schemeClr val="accent2"/>
              </a:solidFill>
              <a:ln w="9525" cap="flat" cmpd="sng" algn="ctr">
                <a:solidFill>
                  <a:schemeClr val="accent2">
                    <a:shade val="95000"/>
                  </a:schemeClr>
                </a:solidFill>
                <a:round/>
              </a:ln>
              <a:effectLst>
                <a:outerShdw blurRad="101600" dist="50800" dir="5400000" algn="ctr" rotWithShape="0">
                  <a:scrgbClr r="0" g="0" b="0">
                    <a:alpha val="60000"/>
                  </a:scrgbClr>
                </a:outerShdw>
              </a:effectLst>
            </c:spPr>
            <c:extLst>
              <c:ext xmlns:c16="http://schemas.microsoft.com/office/drawing/2014/chart" uri="{C3380CC4-5D6E-409C-BE32-E72D297353CC}">
                <c16:uniqueId val="{00000003-FAE3-4C09-BF63-D79A3FC775BC}"/>
              </c:ext>
            </c:extLst>
          </c:dPt>
          <c:dPt>
            <c:idx val="2"/>
            <c:bubble3D val="0"/>
            <c:spPr>
              <a:solidFill>
                <a:srgbClr val="1AD5DF"/>
              </a:solidFill>
              <a:ln w="9525" cap="flat" cmpd="sng" algn="ctr">
                <a:solidFill>
                  <a:schemeClr val="accent3">
                    <a:shade val="95000"/>
                  </a:schemeClr>
                </a:solidFill>
                <a:round/>
              </a:ln>
              <a:effectLst>
                <a:outerShdw blurRad="101600" dist="50800" dir="5400000" algn="ctr" rotWithShape="0">
                  <a:scrgbClr r="0" g="0" b="0">
                    <a:alpha val="60000"/>
                  </a:scrgbClr>
                </a:outerShdw>
              </a:effectLst>
            </c:spPr>
            <c:extLst>
              <c:ext xmlns:c16="http://schemas.microsoft.com/office/drawing/2014/chart" uri="{C3380CC4-5D6E-409C-BE32-E72D297353CC}">
                <c16:uniqueId val="{00000005-FAE3-4C09-BF63-D79A3FC775BC}"/>
              </c:ext>
            </c:extLst>
          </c:dPt>
          <c:dPt>
            <c:idx val="3"/>
            <c:bubble3D val="0"/>
            <c:spPr>
              <a:solidFill>
                <a:srgbClr val="F9CA30"/>
              </a:solidFill>
              <a:ln w="9525" cap="flat" cmpd="sng" algn="ctr">
                <a:solidFill>
                  <a:schemeClr val="accent4">
                    <a:shade val="95000"/>
                  </a:schemeClr>
                </a:solidFill>
                <a:round/>
              </a:ln>
              <a:effectLst>
                <a:outerShdw blurRad="101600" dist="50800" dir="5400000" algn="ctr" rotWithShape="0">
                  <a:scrgbClr r="0" g="0" b="0">
                    <a:alpha val="60000"/>
                  </a:scrgbClr>
                </a:outerShdw>
              </a:effectLst>
            </c:spPr>
            <c:extLst>
              <c:ext xmlns:c16="http://schemas.microsoft.com/office/drawing/2014/chart" uri="{C3380CC4-5D6E-409C-BE32-E72D297353CC}">
                <c16:uniqueId val="{00000007-FAE3-4C09-BF63-D79A3FC775BC}"/>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65000"/>
                        <a:lumOff val="35000"/>
                      </a:schemeClr>
                    </a:solidFill>
                    <a:latin typeface="+mn-lt"/>
                    <a:ea typeface="+mn-ea"/>
                    <a:cs typeface="+mn-cs"/>
                  </a:defRPr>
                </a:pPr>
                <a:endParaRPr lang="zh-CN"/>
              </a:p>
            </c:txPr>
            <c:dLblPos val="inEnd"/>
            <c:showLegendKey val="0"/>
            <c:showVal val="0"/>
            <c:showCatName val="0"/>
            <c:showSerName val="0"/>
            <c:showPercent val="1"/>
            <c:showBubbleSize val="0"/>
            <c:showLeaderLines val="1"/>
            <c:leaderLines>
              <c:spPr>
                <a:ln w="9525">
                  <a:solidFill>
                    <a:schemeClr val="tx1">
                      <a:lumMod val="35000"/>
                      <a:lumOff val="65000"/>
                    </a:schemeClr>
                  </a:solidFill>
                </a:ln>
                <a:effectLst/>
              </c:spPr>
            </c:leaderLines>
            <c:extLst>
              <c:ext xmlns:c15="http://schemas.microsoft.com/office/drawing/2012/chart" uri="{CE6537A1-D6FC-4f65-9D91-7224C49458BB}"/>
            </c:extLst>
          </c:dLbls>
          <c:cat>
            <c:strRef>
              <c:f>Sheet1!$A$2:$A$5</c:f>
              <c:strCache>
                <c:ptCount val="4"/>
                <c:pt idx="0">
                  <c:v>NO.1</c:v>
                </c:pt>
                <c:pt idx="1">
                  <c:v>NO.2</c:v>
                </c:pt>
                <c:pt idx="2">
                  <c:v>NO.3</c:v>
                </c:pt>
                <c:pt idx="3">
                  <c:v>NO.4</c:v>
                </c:pt>
              </c:strCache>
            </c:strRef>
          </c:cat>
          <c:val>
            <c:numRef>
              <c:f>Sheet1!$B$2:$B$5</c:f>
              <c:numCache>
                <c:formatCode>General</c:formatCode>
                <c:ptCount val="4"/>
                <c:pt idx="0">
                  <c:v>3.7</c:v>
                </c:pt>
                <c:pt idx="1">
                  <c:v>3.5</c:v>
                </c:pt>
                <c:pt idx="2">
                  <c:v>1.2</c:v>
                </c:pt>
                <c:pt idx="3">
                  <c:v>1.6</c:v>
                </c:pt>
              </c:numCache>
            </c:numRef>
          </c:val>
          <c:extLst>
            <c:ext xmlns:c16="http://schemas.microsoft.com/office/drawing/2014/chart" uri="{C3380CC4-5D6E-409C-BE32-E72D297353CC}">
              <c16:uniqueId val="{00000008-FAE3-4C09-BF63-D79A3FC775BC}"/>
            </c:ext>
          </c:extLst>
        </c:ser>
        <c:dLbls>
          <c:dLblPos val="inEnd"/>
          <c:showLegendKey val="0"/>
          <c:showVal val="0"/>
          <c:showCatName val="0"/>
          <c:showSerName val="0"/>
          <c:showPercent val="1"/>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zh-CN"/>
        </a:p>
      </c:txPr>
    </c:legend>
    <c:plotVisOnly val="1"/>
    <c:dispBlanksAs val="gap"/>
    <c:showDLblsOverMax val="0"/>
    <c:extLst>
      <c:ext uri="{0b15fc19-7d7d-44ad-8c2d-2c3a37ce22c3}">
        <chartProps xmlns="https://web.wps.cn/et/2018/main" chartId="{914e202d-79ab-45fe-83ec-d9ca4c79f537}"/>
      </c:ext>
    </c:extLst>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accent1"/>
            </a:solidFill>
          </c:spPr>
          <c:dPt>
            <c:idx val="0"/>
            <c:bubble3D val="0"/>
            <c:spPr>
              <a:gradFill>
                <a:gsLst>
                  <a:gs pos="0">
                    <a:schemeClr val="accent3">
                      <a:lumMod val="60000"/>
                      <a:lumOff val="40000"/>
                    </a:schemeClr>
                  </a:gs>
                  <a:gs pos="60000">
                    <a:schemeClr val="accent3"/>
                  </a:gs>
                </a:gsLst>
                <a:lin ang="5400000" scaled="1"/>
              </a:gradFill>
              <a:ln w="19050">
                <a:solidFill>
                  <a:schemeClr val="lt1"/>
                </a:solidFill>
              </a:ln>
              <a:effectLst/>
            </c:spPr>
            <c:extLst>
              <c:ext xmlns:c16="http://schemas.microsoft.com/office/drawing/2014/chart" uri="{C3380CC4-5D6E-409C-BE32-E72D297353CC}">
                <c16:uniqueId val="{00000001-521D-4386-9043-D1F0F27A9549}"/>
              </c:ext>
            </c:extLst>
          </c:dPt>
          <c:dPt>
            <c:idx val="1"/>
            <c:bubble3D val="0"/>
            <c:spPr>
              <a:solidFill>
                <a:schemeClr val="accent3">
                  <a:alpha val="15000"/>
                </a:schemeClr>
              </a:solidFill>
              <a:ln w="19050">
                <a:solidFill>
                  <a:schemeClr val="lt1"/>
                </a:solidFill>
              </a:ln>
              <a:effectLst/>
            </c:spPr>
            <c:extLst>
              <c:ext xmlns:c16="http://schemas.microsoft.com/office/drawing/2014/chart" uri="{C3380CC4-5D6E-409C-BE32-E72D297353CC}">
                <c16:uniqueId val="{00000003-521D-4386-9043-D1F0F27A9549}"/>
              </c:ext>
            </c:extLst>
          </c:dPt>
          <c:dLbls>
            <c:dLbl>
              <c:idx val="0"/>
              <c:layout>
                <c:manualLayout>
                  <c:x val="-0.32009992470410198"/>
                  <c:y val="8.2580258092062098E-2"/>
                </c:manualLayout>
              </c:layout>
              <c:tx>
                <c:rich>
                  <a:bodyPr/>
                  <a:lstStyle/>
                  <a:p>
                    <a:r>
                      <a:rPr lang="en-US" altLang="zh-CN" dirty="0"/>
                      <a:t>43</a:t>
                    </a:r>
                    <a:r>
                      <a:rPr lang="en-US" dirty="0"/>
                      <a:t>%</a:t>
                    </a:r>
                  </a:p>
                </c:rich>
              </c:tx>
              <c:showLegendKey val="0"/>
              <c:showVal val="1"/>
              <c:showCatName val="0"/>
              <c:showSerName val="0"/>
              <c:showPercent val="0"/>
              <c:showBubbleSize val="0"/>
              <c:extLst>
                <c:ext xmlns:c15="http://schemas.microsoft.com/office/drawing/2012/chart" uri="{CE6537A1-D6FC-4f65-9D91-7224C49458BB}">
                  <c15:layout>
                    <c:manualLayout>
                      <c:w val="0.35504018872193599"/>
                      <c:h val="0.33651826005020502"/>
                    </c:manualLayout>
                  </c15:layout>
                  <c15:showDataLabelsRange val="0"/>
                </c:ext>
                <c:ext xmlns:c16="http://schemas.microsoft.com/office/drawing/2014/chart" uri="{C3380CC4-5D6E-409C-BE32-E72D297353CC}">
                  <c16:uniqueId val="{00000001-521D-4386-9043-D1F0F27A9549}"/>
                </c:ext>
              </c:extLst>
            </c:dLbl>
            <c:dLbl>
              <c:idx val="1"/>
              <c:delete val="1"/>
              <c:extLst>
                <c:ext xmlns:c15="http://schemas.microsoft.com/office/drawing/2012/chart" uri="{CE6537A1-D6FC-4f65-9D91-7224C49458BB}"/>
                <c:ext xmlns:c16="http://schemas.microsoft.com/office/drawing/2014/chart" uri="{C3380CC4-5D6E-409C-BE32-E72D297353CC}">
                  <c16:uniqueId val="{00000003-521D-4386-9043-D1F0F27A9549}"/>
                </c:ext>
              </c:extLst>
            </c:dLbl>
            <c:spPr>
              <a:noFill/>
              <a:ln>
                <a:noFill/>
              </a:ln>
              <a:effectLst/>
            </c:spPr>
            <c:txPr>
              <a:bodyPr rot="0" spcFirstLastPara="1" vertOverflow="ellipsis" vert="horz" wrap="square" anchor="ctr" anchorCtr="1"/>
              <a:lstStyle/>
              <a:p>
                <a:pPr>
                  <a:defRPr lang="zh-CN" sz="1195" b="0" i="0" u="none" strike="noStrike" kern="1200" baseline="0">
                    <a:solidFill>
                      <a:schemeClr val="tx1">
                        <a:lumMod val="75000"/>
                        <a:lumOff val="25000"/>
                      </a:schemeClr>
                    </a:solidFill>
                    <a:latin typeface="Arial" panose="020B0604020202020204" pitchFamily="34" charset="0"/>
                    <a:ea typeface="微软雅黑" panose="020B0503020204020204" pitchFamily="34" charset="-122"/>
                    <a:cs typeface="+mn-ea"/>
                    <a:sym typeface="+mn-lt"/>
                  </a:defRPr>
                </a:pPr>
                <a:endParaRPr lang="zh-CN"/>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0.43</c:v>
                </c:pt>
                <c:pt idx="1">
                  <c:v>0.56999999999999995</c:v>
                </c:pt>
              </c:numCache>
            </c:numRef>
          </c:val>
          <c:extLst>
            <c:ext xmlns:c16="http://schemas.microsoft.com/office/drawing/2014/chart" uri="{C3380CC4-5D6E-409C-BE32-E72D297353CC}">
              <c16:uniqueId val="{00000004-521D-4386-9043-D1F0F27A9549}"/>
            </c:ext>
          </c:extLst>
        </c:ser>
        <c:dLbls>
          <c:showLegendKey val="0"/>
          <c:showVal val="1"/>
          <c:showCatName val="0"/>
          <c:showSerName val="0"/>
          <c:showPercent val="0"/>
          <c:showBubbleSize val="0"/>
          <c:showLeaderLines val="0"/>
        </c:dLbls>
        <c:firstSliceAng val="0"/>
        <c:holeSize val="75"/>
      </c:doughnutChart>
      <c:spPr>
        <a:noFill/>
        <a:ln>
          <a:noFill/>
        </a:ln>
        <a:effectLst/>
      </c:spPr>
    </c:plotArea>
    <c:plotVisOnly val="1"/>
    <c:dispBlanksAs val="gap"/>
    <c:showDLblsOverMax val="0"/>
    <c:extLst>
      <c:ext uri="{0b15fc19-7d7d-44ad-8c2d-2c3a37ce22c3}">
        <chartProps xmlns="https://web.wps.cn/et/2018/main" chartId="{6bdb588d-c715-496e-a4db-3799ec54f35a}"/>
      </c:ext>
    </c:extLst>
  </c:chart>
  <c:spPr>
    <a:noFill/>
    <a:ln>
      <a:noFill/>
    </a:ln>
    <a:effectLst/>
  </c:spPr>
  <c:txPr>
    <a:bodyPr/>
    <a:lstStyle/>
    <a:p>
      <a:pPr>
        <a:defRPr lang="zh-CN">
          <a:latin typeface="Arial" panose="020B0604020202020204" pitchFamily="34" charset="0"/>
          <a:ea typeface="微软雅黑" panose="020B0503020204020204" pitchFamily="34" charset="-122"/>
          <a:cs typeface="+mn-ea"/>
          <a:sym typeface="+mn-lt"/>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accent1"/>
            </a:solidFill>
          </c:spPr>
          <c:dPt>
            <c:idx val="0"/>
            <c:bubble3D val="0"/>
            <c:spPr>
              <a:gradFill>
                <a:gsLst>
                  <a:gs pos="0">
                    <a:srgbClr val="B8E7FE"/>
                  </a:gs>
                  <a:gs pos="60000">
                    <a:srgbClr val="47BFFD"/>
                  </a:gs>
                </a:gsLst>
                <a:lin ang="5400000" scaled="1"/>
              </a:gradFill>
              <a:ln w="19050">
                <a:solidFill>
                  <a:schemeClr val="lt1"/>
                </a:solidFill>
              </a:ln>
              <a:effectLst/>
            </c:spPr>
            <c:extLst>
              <c:ext xmlns:c16="http://schemas.microsoft.com/office/drawing/2014/chart" uri="{C3380CC4-5D6E-409C-BE32-E72D297353CC}">
                <c16:uniqueId val="{00000001-B503-4416-88BB-6DE204FCB35B}"/>
              </c:ext>
            </c:extLst>
          </c:dPt>
          <c:dPt>
            <c:idx val="1"/>
            <c:bubble3D val="0"/>
            <c:spPr>
              <a:solidFill>
                <a:schemeClr val="accent4">
                  <a:alpha val="15000"/>
                </a:schemeClr>
              </a:solidFill>
              <a:ln w="19050">
                <a:solidFill>
                  <a:schemeClr val="lt1"/>
                </a:solidFill>
              </a:ln>
              <a:effectLst/>
            </c:spPr>
            <c:extLst>
              <c:ext xmlns:c16="http://schemas.microsoft.com/office/drawing/2014/chart" uri="{C3380CC4-5D6E-409C-BE32-E72D297353CC}">
                <c16:uniqueId val="{00000003-B503-4416-88BB-6DE204FCB35B}"/>
              </c:ext>
            </c:extLst>
          </c:dPt>
          <c:dLbls>
            <c:dLbl>
              <c:idx val="0"/>
              <c:layout>
                <c:manualLayout>
                  <c:x val="-4.3111538076356801E-2"/>
                  <c:y val="-0.32877697047326698"/>
                </c:manualLayout>
              </c:layout>
              <c:spPr>
                <a:noFill/>
                <a:ln>
                  <a:noFill/>
                </a:ln>
                <a:effectLst/>
              </c:spPr>
              <c:txPr>
                <a:bodyPr rot="0" spcFirstLastPara="1" vertOverflow="ellipsis" vert="horz" wrap="square" anchor="ctr" anchorCtr="1"/>
                <a:lstStyle/>
                <a:p>
                  <a:pPr>
                    <a:defRPr lang="zh-CN" sz="1100" b="0" i="0" u="none" strike="noStrike" kern="1200" baseline="0">
                      <a:solidFill>
                        <a:schemeClr val="tx1">
                          <a:lumMod val="75000"/>
                          <a:lumOff val="25000"/>
                        </a:schemeClr>
                      </a:solidFill>
                      <a:latin typeface="Arial" panose="020B0604020202020204" pitchFamily="34" charset="0"/>
                      <a:ea typeface="微软雅黑" panose="020B0503020204020204" pitchFamily="34" charset="-122"/>
                      <a:cs typeface="+mn-ea"/>
                      <a:sym typeface="+mn-lt"/>
                    </a:defRPr>
                  </a:pPr>
                  <a:endParaRPr lang="zh-CN"/>
                </a:p>
              </c:txPr>
              <c:showLegendKey val="0"/>
              <c:showVal val="1"/>
              <c:showCatName val="0"/>
              <c:showSerName val="0"/>
              <c:showPercent val="0"/>
              <c:showBubbleSize val="0"/>
              <c:extLst>
                <c:ext xmlns:c15="http://schemas.microsoft.com/office/drawing/2012/chart" uri="{CE6537A1-D6FC-4f65-9D91-7224C49458BB}">
                  <c15:layout>
                    <c:manualLayout>
                      <c:w val="0.35504018872193599"/>
                      <c:h val="0.33651826005020502"/>
                    </c:manualLayout>
                  </c15:layout>
                </c:ext>
                <c:ext xmlns:c16="http://schemas.microsoft.com/office/drawing/2014/chart" uri="{C3380CC4-5D6E-409C-BE32-E72D297353CC}">
                  <c16:uniqueId val="{00000001-B503-4416-88BB-6DE204FCB35B}"/>
                </c:ext>
              </c:extLst>
            </c:dLbl>
            <c:dLbl>
              <c:idx val="1"/>
              <c:delete val="1"/>
              <c:extLst>
                <c:ext xmlns:c15="http://schemas.microsoft.com/office/drawing/2012/chart" uri="{CE6537A1-D6FC-4f65-9D91-7224C49458BB}"/>
                <c:ext xmlns:c16="http://schemas.microsoft.com/office/drawing/2014/chart" uri="{C3380CC4-5D6E-409C-BE32-E72D297353CC}">
                  <c16:uniqueId val="{00000003-B503-4416-88BB-6DE204FCB35B}"/>
                </c:ext>
              </c:extLst>
            </c:dLbl>
            <c:spPr>
              <a:noFill/>
              <a:ln>
                <a:noFill/>
              </a:ln>
              <a:effectLst/>
            </c:spPr>
            <c:txPr>
              <a:bodyPr rot="0" spcFirstLastPara="1" vertOverflow="ellipsis" vert="horz" wrap="square" anchor="ctr" anchorCtr="1"/>
              <a:lstStyle/>
              <a:p>
                <a:pPr>
                  <a:defRPr lang="zh-CN" sz="3000" b="0" i="0" u="none" strike="noStrike" kern="1200" baseline="0">
                    <a:solidFill>
                      <a:schemeClr val="tx1">
                        <a:lumMod val="75000"/>
                        <a:lumOff val="25000"/>
                      </a:schemeClr>
                    </a:solidFill>
                    <a:latin typeface="Arial" panose="020B0604020202020204" pitchFamily="34" charset="0"/>
                    <a:ea typeface="微软雅黑" panose="020B0503020204020204" pitchFamily="34" charset="-122"/>
                    <a:cs typeface="+mn-ea"/>
                    <a:sym typeface="+mn-lt"/>
                  </a:defRPr>
                </a:pPr>
                <a:endParaRPr lang="zh-CN"/>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0.96</c:v>
                </c:pt>
                <c:pt idx="1">
                  <c:v>0.04</c:v>
                </c:pt>
              </c:numCache>
            </c:numRef>
          </c:val>
          <c:extLst>
            <c:ext xmlns:c16="http://schemas.microsoft.com/office/drawing/2014/chart" uri="{C3380CC4-5D6E-409C-BE32-E72D297353CC}">
              <c16:uniqueId val="{00000004-B503-4416-88BB-6DE204FCB35B}"/>
            </c:ext>
          </c:extLst>
        </c:ser>
        <c:dLbls>
          <c:showLegendKey val="0"/>
          <c:showVal val="1"/>
          <c:showCatName val="0"/>
          <c:showSerName val="0"/>
          <c:showPercent val="0"/>
          <c:showBubbleSize val="0"/>
          <c:showLeaderLines val="0"/>
        </c:dLbls>
        <c:firstSliceAng val="0"/>
        <c:holeSize val="75"/>
      </c:doughnutChart>
      <c:spPr>
        <a:noFill/>
        <a:ln>
          <a:noFill/>
        </a:ln>
        <a:effectLst/>
      </c:spPr>
    </c:plotArea>
    <c:plotVisOnly val="1"/>
    <c:dispBlanksAs val="gap"/>
    <c:showDLblsOverMax val="0"/>
    <c:extLst>
      <c:ext uri="{0b15fc19-7d7d-44ad-8c2d-2c3a37ce22c3}">
        <chartProps xmlns="https://web.wps.cn/et/2018/main" chartId="{e4f15dbb-fc6c-465b-886e-9258d9c5399e}"/>
      </c:ext>
    </c:extLst>
  </c:chart>
  <c:spPr>
    <a:noFill/>
    <a:ln>
      <a:noFill/>
    </a:ln>
    <a:effectLst/>
  </c:spPr>
  <c:txPr>
    <a:bodyPr/>
    <a:lstStyle/>
    <a:p>
      <a:pPr>
        <a:defRPr lang="zh-CN" sz="3000">
          <a:latin typeface="Arial" panose="020B0604020202020204" pitchFamily="34" charset="0"/>
          <a:ea typeface="微软雅黑" panose="020B0503020204020204" pitchFamily="34" charset="-122"/>
          <a:cs typeface="+mn-ea"/>
          <a:sym typeface="+mn-lt"/>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accent1"/>
            </a:solidFill>
          </c:spPr>
          <c:dPt>
            <c:idx val="0"/>
            <c:bubble3D val="0"/>
            <c:spPr>
              <a:gradFill>
                <a:gsLst>
                  <a:gs pos="0">
                    <a:schemeClr val="accent5">
                      <a:lumMod val="75000"/>
                    </a:schemeClr>
                  </a:gs>
                  <a:gs pos="60000">
                    <a:schemeClr val="accent5">
                      <a:lumMod val="40000"/>
                      <a:lumOff val="60000"/>
                    </a:schemeClr>
                  </a:gs>
                </a:gsLst>
                <a:lin ang="5400000" scaled="1"/>
              </a:gradFill>
              <a:ln w="19050">
                <a:solidFill>
                  <a:schemeClr val="lt1"/>
                </a:solidFill>
              </a:ln>
              <a:effectLst/>
            </c:spPr>
            <c:extLst>
              <c:ext xmlns:c16="http://schemas.microsoft.com/office/drawing/2014/chart" uri="{C3380CC4-5D6E-409C-BE32-E72D297353CC}">
                <c16:uniqueId val="{00000001-4A16-496E-B3C4-3EBB480F48E7}"/>
              </c:ext>
            </c:extLst>
          </c:dPt>
          <c:dPt>
            <c:idx val="1"/>
            <c:bubble3D val="0"/>
            <c:spPr>
              <a:solidFill>
                <a:schemeClr val="accent4">
                  <a:alpha val="15000"/>
                </a:schemeClr>
              </a:solidFill>
              <a:ln w="19050">
                <a:solidFill>
                  <a:schemeClr val="lt1"/>
                </a:solidFill>
              </a:ln>
              <a:effectLst/>
            </c:spPr>
            <c:extLst>
              <c:ext xmlns:c16="http://schemas.microsoft.com/office/drawing/2014/chart" uri="{C3380CC4-5D6E-409C-BE32-E72D297353CC}">
                <c16:uniqueId val="{00000003-4A16-496E-B3C4-3EBB480F48E7}"/>
              </c:ext>
            </c:extLst>
          </c:dPt>
          <c:dLbls>
            <c:dLbl>
              <c:idx val="0"/>
              <c:layout>
                <c:manualLayout>
                  <c:x val="-0.27804606708374546"/>
                  <c:y val="-0.14097544708076193"/>
                </c:manualLayout>
              </c:layout>
              <c:spPr>
                <a:noFill/>
                <a:ln>
                  <a:noFill/>
                </a:ln>
                <a:effectLst/>
              </c:spPr>
              <c:txPr>
                <a:bodyPr rot="0" spcFirstLastPara="1" vertOverflow="ellipsis" vert="horz" wrap="square" anchor="ctr" anchorCtr="1"/>
                <a:lstStyle/>
                <a:p>
                  <a:pPr>
                    <a:defRPr lang="zh-CN" sz="1100" b="0" i="0" u="none" strike="noStrike" kern="1200" baseline="0">
                      <a:solidFill>
                        <a:schemeClr val="tx1">
                          <a:lumMod val="75000"/>
                          <a:lumOff val="25000"/>
                        </a:schemeClr>
                      </a:solidFill>
                      <a:latin typeface="Arial" panose="020B0604020202020204" pitchFamily="34" charset="0"/>
                      <a:ea typeface="微软雅黑" panose="020B0503020204020204" pitchFamily="34" charset="-122"/>
                      <a:cs typeface="+mn-ea"/>
                      <a:sym typeface="+mn-lt"/>
                    </a:defRPr>
                  </a:pPr>
                  <a:endParaRPr lang="zh-CN"/>
                </a:p>
              </c:txPr>
              <c:showLegendKey val="0"/>
              <c:showVal val="1"/>
              <c:showCatName val="0"/>
              <c:showSerName val="0"/>
              <c:showPercent val="0"/>
              <c:showBubbleSize val="0"/>
              <c:extLst>
                <c:ext xmlns:c15="http://schemas.microsoft.com/office/drawing/2012/chart" uri="{CE6537A1-D6FC-4f65-9D91-7224C49458BB}">
                  <c15:layout>
                    <c:manualLayout>
                      <c:w val="0.35504018872193599"/>
                      <c:h val="0.33651826005020502"/>
                    </c:manualLayout>
                  </c15:layout>
                </c:ext>
                <c:ext xmlns:c16="http://schemas.microsoft.com/office/drawing/2014/chart" uri="{C3380CC4-5D6E-409C-BE32-E72D297353CC}">
                  <c16:uniqueId val="{00000001-4A16-496E-B3C4-3EBB480F48E7}"/>
                </c:ext>
              </c:extLst>
            </c:dLbl>
            <c:dLbl>
              <c:idx val="1"/>
              <c:delete val="1"/>
              <c:extLst>
                <c:ext xmlns:c15="http://schemas.microsoft.com/office/drawing/2012/chart" uri="{CE6537A1-D6FC-4f65-9D91-7224C49458BB}"/>
                <c:ext xmlns:c16="http://schemas.microsoft.com/office/drawing/2014/chart" uri="{C3380CC4-5D6E-409C-BE32-E72D297353CC}">
                  <c16:uniqueId val="{00000003-4A16-496E-B3C4-3EBB480F48E7}"/>
                </c:ext>
              </c:extLst>
            </c:dLbl>
            <c:spPr>
              <a:noFill/>
              <a:ln>
                <a:noFill/>
              </a:ln>
              <a:effectLst/>
            </c:spPr>
            <c:txPr>
              <a:bodyPr rot="0" spcFirstLastPara="1" vertOverflow="ellipsis" vert="horz" wrap="square" anchor="ctr" anchorCtr="1"/>
              <a:lstStyle/>
              <a:p>
                <a:pPr>
                  <a:defRPr lang="zh-CN" sz="3000" b="0" i="0" u="none" strike="noStrike" kern="1200" baseline="0">
                    <a:solidFill>
                      <a:schemeClr val="tx1">
                        <a:lumMod val="75000"/>
                        <a:lumOff val="25000"/>
                      </a:schemeClr>
                    </a:solidFill>
                    <a:latin typeface="Arial" panose="020B0604020202020204" pitchFamily="34" charset="0"/>
                    <a:ea typeface="微软雅黑" panose="020B0503020204020204" pitchFamily="34" charset="-122"/>
                    <a:cs typeface="+mn-ea"/>
                    <a:sym typeface="+mn-lt"/>
                  </a:defRPr>
                </a:pPr>
                <a:endParaRPr lang="zh-CN"/>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Sheet1!$A$2:$A$3</c:f>
              <c:strCache>
                <c:ptCount val="2"/>
                <c:pt idx="0">
                  <c:v>第一季度</c:v>
                </c:pt>
                <c:pt idx="1">
                  <c:v>第二季度</c:v>
                </c:pt>
              </c:strCache>
            </c:strRef>
          </c:cat>
          <c:val>
            <c:numRef>
              <c:f>Sheet1!$B$2:$B$3</c:f>
              <c:numCache>
                <c:formatCode>0%</c:formatCode>
                <c:ptCount val="2"/>
                <c:pt idx="0">
                  <c:v>0.67</c:v>
                </c:pt>
                <c:pt idx="1">
                  <c:v>0.32999999999999996</c:v>
                </c:pt>
              </c:numCache>
            </c:numRef>
          </c:val>
          <c:extLst>
            <c:ext xmlns:c16="http://schemas.microsoft.com/office/drawing/2014/chart" uri="{C3380CC4-5D6E-409C-BE32-E72D297353CC}">
              <c16:uniqueId val="{00000004-4A16-496E-B3C4-3EBB480F48E7}"/>
            </c:ext>
          </c:extLst>
        </c:ser>
        <c:dLbls>
          <c:showLegendKey val="0"/>
          <c:showVal val="1"/>
          <c:showCatName val="0"/>
          <c:showSerName val="0"/>
          <c:showPercent val="0"/>
          <c:showBubbleSize val="0"/>
          <c:showLeaderLines val="0"/>
        </c:dLbls>
        <c:firstSliceAng val="0"/>
        <c:holeSize val="75"/>
      </c:doughnutChart>
      <c:spPr>
        <a:noFill/>
        <a:ln>
          <a:noFill/>
        </a:ln>
        <a:effectLst/>
      </c:spPr>
    </c:plotArea>
    <c:plotVisOnly val="1"/>
    <c:dispBlanksAs val="gap"/>
    <c:showDLblsOverMax val="0"/>
    <c:extLst>
      <c:ext uri="{0b15fc19-7d7d-44ad-8c2d-2c3a37ce22c3}">
        <chartProps xmlns="https://web.wps.cn/et/2018/main" chartId="{e4f15dbb-fc6c-465b-886e-9258d9c5399e}"/>
      </c:ext>
    </c:extLst>
  </c:chart>
  <c:spPr>
    <a:noFill/>
    <a:ln>
      <a:noFill/>
    </a:ln>
    <a:effectLst/>
  </c:spPr>
  <c:txPr>
    <a:bodyPr/>
    <a:lstStyle/>
    <a:p>
      <a:pPr>
        <a:defRPr lang="zh-CN" sz="3000">
          <a:latin typeface="Arial" panose="020B0604020202020204" pitchFamily="34" charset="0"/>
          <a:ea typeface="微软雅黑" panose="020B0503020204020204" pitchFamily="34" charset="-122"/>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3">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50000"/>
            <a:lumOff val="50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915" b="0" kern="1200" spc="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3">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50000"/>
            <a:lumOff val="50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ln w="19050">
        <a:solidFill>
          <a:schemeClr val="lt1"/>
        </a:solidFill>
      </a:ln>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915" b="0" kern="1200" spc="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4">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65000"/>
        <a:lumOff val="3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fillRef idx="2">
      <cs:styleClr val="auto"/>
    </cs:fillRef>
    <cs:effectRef idx="1"/>
    <cs:fontRef idx="minor">
      <a:schemeClr val="dk1"/>
    </cs:fontRef>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1" y="0"/>
            <a:ext cx="2971800" cy="458788"/>
          </a:xfrm>
          <a:prstGeom prst="rect">
            <a:avLst/>
          </a:prstGeom>
        </p:spPr>
        <p:txBody>
          <a:bodyPr vert="horz" lIns="91429" tIns="45715" rIns="91429" bIns="45715" rtlCol="0"/>
          <a:lstStyle>
            <a:lvl1pPr algn="l">
              <a:defRPr sz="1200"/>
            </a:lvl1pPr>
          </a:lstStyle>
          <a:p>
            <a:endParaRPr lang="zh-CN" altLang="en-US">
              <a:latin typeface="微软雅黑" panose="020B0503020204020204" charset="-122"/>
              <a:ea typeface="微软雅黑" panose="020B0503020204020204" charset="-122"/>
              <a:cs typeface="微软雅黑" panose="020B0503020204020204" charset="-122"/>
            </a:endParaRPr>
          </a:p>
        </p:txBody>
      </p:sp>
      <p:sp>
        <p:nvSpPr>
          <p:cNvPr id="3" name="日期占位符 2"/>
          <p:cNvSpPr>
            <a:spLocks noGrp="1"/>
          </p:cNvSpPr>
          <p:nvPr>
            <p:ph type="dt" sz="quarter" idx="1"/>
          </p:nvPr>
        </p:nvSpPr>
        <p:spPr>
          <a:xfrm>
            <a:off x="3884614" y="0"/>
            <a:ext cx="2971800" cy="458788"/>
          </a:xfrm>
          <a:prstGeom prst="rect">
            <a:avLst/>
          </a:prstGeom>
        </p:spPr>
        <p:txBody>
          <a:bodyPr vert="horz" lIns="91429" tIns="45715" rIns="91429" bIns="45715"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cs typeface="微软雅黑" panose="020B0503020204020204" charset="-122"/>
              </a:rPr>
              <a:t>2025/11/27</a:t>
            </a:fld>
            <a:endParaRPr lang="zh-CN" altLang="en-US">
              <a:latin typeface="微软雅黑" panose="020B0503020204020204" charset="-122"/>
              <a:ea typeface="微软雅黑" panose="020B0503020204020204" charset="-122"/>
              <a:cs typeface="微软雅黑" panose="020B0503020204020204" charset="-122"/>
            </a:endParaRPr>
          </a:p>
        </p:txBody>
      </p:sp>
      <p:sp>
        <p:nvSpPr>
          <p:cNvPr id="4" name="页脚占位符 3"/>
          <p:cNvSpPr>
            <a:spLocks noGrp="1"/>
          </p:cNvSpPr>
          <p:nvPr>
            <p:ph type="ftr" sz="quarter" idx="2"/>
          </p:nvPr>
        </p:nvSpPr>
        <p:spPr>
          <a:xfrm>
            <a:off x="1" y="8685213"/>
            <a:ext cx="2971800" cy="458787"/>
          </a:xfrm>
          <a:prstGeom prst="rect">
            <a:avLst/>
          </a:prstGeom>
        </p:spPr>
        <p:txBody>
          <a:bodyPr vert="horz" lIns="91429" tIns="45715" rIns="91429" bIns="45715" rtlCol="0" anchor="b"/>
          <a:lstStyle>
            <a:lvl1pPr algn="l">
              <a:defRPr sz="1200"/>
            </a:lvl1pPr>
          </a:lstStyle>
          <a:p>
            <a:endParaRPr lang="zh-CN" altLang="en-US">
              <a:latin typeface="微软雅黑" panose="020B0503020204020204" charset="-122"/>
              <a:ea typeface="微软雅黑" panose="020B0503020204020204" charset="-122"/>
              <a:cs typeface="微软雅黑" panose="020B0503020204020204" charset="-122"/>
            </a:endParaRPr>
          </a:p>
        </p:txBody>
      </p:sp>
      <p:sp>
        <p:nvSpPr>
          <p:cNvPr id="5" name="灯片编号占位符 4"/>
          <p:cNvSpPr>
            <a:spLocks noGrp="1"/>
          </p:cNvSpPr>
          <p:nvPr>
            <p:ph type="sldNum" sz="quarter" idx="3"/>
          </p:nvPr>
        </p:nvSpPr>
        <p:spPr>
          <a:xfrm>
            <a:off x="3884614" y="8685213"/>
            <a:ext cx="2971800" cy="458787"/>
          </a:xfrm>
          <a:prstGeom prst="rect">
            <a:avLst/>
          </a:prstGeom>
        </p:spPr>
        <p:txBody>
          <a:bodyPr vert="horz" lIns="91429" tIns="45715" rIns="91429" bIns="45715"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cs typeface="微软雅黑" panose="020B0503020204020204" charset="-122"/>
              </a:rPr>
              <a:t>‹#›</a:t>
            </a:fld>
            <a:endParaRPr lang="zh-CN" altLang="en-US">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1" y="0"/>
            <a:ext cx="2971800" cy="458788"/>
          </a:xfrm>
          <a:prstGeom prst="rect">
            <a:avLst/>
          </a:prstGeom>
        </p:spPr>
        <p:txBody>
          <a:bodyPr vert="horz" lIns="91429" tIns="45715" rIns="91429" bIns="45715" rtlCol="0"/>
          <a:lstStyle>
            <a:lvl1pPr algn="l">
              <a:defRPr sz="1200">
                <a:latin typeface="微软雅黑" panose="020B0503020204020204" charset="-122"/>
                <a:ea typeface="微软雅黑" panose="020B0503020204020204" charset="-122"/>
                <a:cs typeface="微软雅黑" panose="020B0503020204020204" charset="-122"/>
              </a:defRPr>
            </a:lvl1pPr>
          </a:lstStyle>
          <a:p>
            <a:endParaRPr lang="zh-CN" altLang="en-US"/>
          </a:p>
        </p:txBody>
      </p:sp>
      <p:sp>
        <p:nvSpPr>
          <p:cNvPr id="3" name="日期占位符 2"/>
          <p:cNvSpPr>
            <a:spLocks noGrp="1"/>
          </p:cNvSpPr>
          <p:nvPr>
            <p:ph type="dt" idx="1"/>
          </p:nvPr>
        </p:nvSpPr>
        <p:spPr>
          <a:xfrm>
            <a:off x="3884614" y="0"/>
            <a:ext cx="2971800" cy="458788"/>
          </a:xfrm>
          <a:prstGeom prst="rect">
            <a:avLst/>
          </a:prstGeom>
        </p:spPr>
        <p:txBody>
          <a:bodyPr vert="horz" lIns="91429" tIns="45715" rIns="91429" bIns="45715" rtlCol="0"/>
          <a:lstStyle>
            <a:lvl1pPr algn="r">
              <a:defRPr sz="1200">
                <a:latin typeface="微软雅黑" panose="020B0503020204020204" charset="-122"/>
                <a:ea typeface="微软雅黑" panose="020B0503020204020204" charset="-122"/>
                <a:cs typeface="微软雅黑" panose="020B0503020204020204" charset="-122"/>
              </a:defRPr>
            </a:lvl1pPr>
          </a:lstStyle>
          <a:p>
            <a:fld id="{D2A48B96-639E-45A3-A0BA-2464DFDB1FAA}" type="datetimeFigureOut">
              <a:rPr lang="zh-CN" altLang="en-US" smtClean="0"/>
              <a:t>2025/11/27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29" tIns="45715" rIns="91429" bIns="45715"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29" tIns="45715" rIns="91429" bIns="45715"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1" y="8685213"/>
            <a:ext cx="2971800" cy="458787"/>
          </a:xfrm>
          <a:prstGeom prst="rect">
            <a:avLst/>
          </a:prstGeom>
        </p:spPr>
        <p:txBody>
          <a:bodyPr vert="horz" lIns="91429" tIns="45715" rIns="91429" bIns="45715" rtlCol="0" anchor="b"/>
          <a:lstStyle>
            <a:lvl1pPr algn="l">
              <a:defRPr sz="1200">
                <a:latin typeface="微软雅黑" panose="020B0503020204020204" charset="-122"/>
                <a:ea typeface="微软雅黑" panose="020B0503020204020204" charset="-122"/>
                <a:cs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4" y="8685213"/>
            <a:ext cx="2971800" cy="458787"/>
          </a:xfrm>
          <a:prstGeom prst="rect">
            <a:avLst/>
          </a:prstGeom>
        </p:spPr>
        <p:txBody>
          <a:bodyPr vert="horz" lIns="91429" tIns="45715" rIns="91429" bIns="45715" rtlCol="0" anchor="b"/>
          <a:lstStyle>
            <a:lvl1pPr algn="r">
              <a:defRPr sz="1200">
                <a:latin typeface="微软雅黑" panose="020B0503020204020204" charset="-122"/>
                <a:ea typeface="微软雅黑" panose="020B0503020204020204" charset="-122"/>
                <a:cs typeface="微软雅黑" panose="020B0503020204020204" charset="-122"/>
              </a:defRPr>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微软雅黑" panose="020B0503020204020204" charset="-122"/>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16755985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第三是勒索病毒</a:t>
            </a: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6837353-30EB-4A48-80EB-173D804AEFBD}" type="slidenum">
              <a:rPr kumimoji="0" lang="zh-CN" altLang="en-US" sz="1200" b="0" i="0" u="none" strike="noStrike" kern="1200" cap="none" spc="0" normalizeH="0" baseline="0" noProof="0" smtClean="0">
                <a:ln>
                  <a:noFill/>
                </a:ln>
                <a:solidFill>
                  <a:prstClr val="black"/>
                </a:solidFill>
                <a:effectLst/>
                <a:uLnTx/>
                <a:uFillTx/>
                <a:latin typeface="微软雅黑" panose="020B0503020204020204" charset="-122"/>
                <a:ea typeface="微软雅黑" panose="020B0503020204020204" charset="-122"/>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41208679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283B7-8B33-98A5-7915-545D00E91FF1}"/>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B49593BD-6D80-E5A5-04A0-09701B58A68E}"/>
              </a:ext>
            </a:extLst>
          </p:cNvPr>
          <p:cNvSpPr>
            <a:spLocks noGrp="1" noRot="1" noChangeAspect="1"/>
          </p:cNvSpPr>
          <p:nvPr>
            <p:ph type="sldImg"/>
          </p:nvPr>
        </p:nvSpPr>
        <p:spPr/>
      </p:sp>
      <p:sp>
        <p:nvSpPr>
          <p:cNvPr id="3" name="备注占位符 2">
            <a:extLst>
              <a:ext uri="{FF2B5EF4-FFF2-40B4-BE49-F238E27FC236}">
                <a16:creationId xmlns:a16="http://schemas.microsoft.com/office/drawing/2014/main" id="{EE933DE4-9005-CE8B-F847-E6D91529967F}"/>
              </a:ext>
            </a:extLst>
          </p:cNvPr>
          <p:cNvSpPr>
            <a:spLocks noGrp="1"/>
          </p:cNvSpPr>
          <p:nvPr>
            <p:ph type="body" idx="1"/>
          </p:nvPr>
        </p:nvSpPr>
        <p:spPr/>
        <p:txBody>
          <a:bodyPr/>
          <a:lstStyle/>
          <a:p>
            <a:endParaRPr lang="zh-CN" altLang="en-US" dirty="0"/>
          </a:p>
        </p:txBody>
      </p:sp>
      <p:sp>
        <p:nvSpPr>
          <p:cNvPr id="4" name="灯片编号占位符 3">
            <a:extLst>
              <a:ext uri="{FF2B5EF4-FFF2-40B4-BE49-F238E27FC236}">
                <a16:creationId xmlns:a16="http://schemas.microsoft.com/office/drawing/2014/main" id="{2E59FC0C-1D75-0C46-6F1C-F6F2A629A98F}"/>
              </a:ext>
            </a:extLst>
          </p:cNvPr>
          <p:cNvSpPr>
            <a:spLocks noGrp="1"/>
          </p:cNvSpPr>
          <p:nvPr>
            <p:ph type="sldNum" sz="quarter" idx="5"/>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8985659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当然，不只勒索病毒，各类安全威胁使得用户的业务连续性与数据安全受到威胁，对企业和个人都带来了相应的损失和风险</a:t>
            </a:r>
            <a:endParaRPr lang="en-US" altLang="zh-CN" dirty="0"/>
          </a:p>
        </p:txBody>
      </p:sp>
      <p:sp>
        <p:nvSpPr>
          <p:cNvPr id="4" name="灯片编号占位符 3"/>
          <p:cNvSpPr>
            <a:spLocks noGrp="1"/>
          </p:cNvSpPr>
          <p:nvPr>
            <p:ph type="sldNum" sz="quarter" idx="5"/>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41380398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dirty="0">
                <a:solidFill>
                  <a:schemeClr val="tx1">
                    <a:lumMod val="75000"/>
                    <a:lumOff val="25000"/>
                  </a:schemeClr>
                </a:solidFill>
                <a:latin typeface="HarmonyOS Sans SC" panose="00020600040101010101" charset="-122"/>
                <a:ea typeface="HarmonyOS Sans SC" panose="00020600040101010101" charset="-122"/>
                <a:sym typeface="+mn-ea"/>
              </a:rPr>
              <a:t>为了确保您的业务系统在意外时刻能够获得足够的弹性，重视恢复与备份一样，也是数据保护人员的必要共识。</a:t>
            </a:r>
            <a:endParaRPr lang="en-US" altLang="zh-CN" sz="1600" dirty="0">
              <a:solidFill>
                <a:schemeClr val="tx1">
                  <a:lumMod val="75000"/>
                  <a:lumOff val="25000"/>
                </a:schemeClr>
              </a:solidFill>
              <a:latin typeface="HarmonyOS Sans SC" panose="00020600040101010101" charset="-122"/>
              <a:ea typeface="HarmonyOS Sans SC" panose="00020600040101010101" charset="-122"/>
              <a:sym typeface="+mn-ea"/>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dirty="0">
                <a:solidFill>
                  <a:schemeClr val="tx1">
                    <a:lumMod val="75000"/>
                    <a:lumOff val="25000"/>
                  </a:schemeClr>
                </a:solidFill>
                <a:latin typeface="HarmonyOS Sans SC" panose="00020600040101010101" charset="-122"/>
                <a:ea typeface="HarmonyOS Sans SC" panose="00020600040101010101" charset="-122"/>
                <a:sym typeface="+mn-ea"/>
              </a:rPr>
              <a:t>拥有备份点，并不代表能够进行完全符合要求的恢复。</a:t>
            </a:r>
            <a:endParaRPr lang="en-US" altLang="zh-CN" sz="1600" dirty="0">
              <a:solidFill>
                <a:schemeClr val="tx1">
                  <a:lumMod val="75000"/>
                  <a:lumOff val="25000"/>
                </a:schemeClr>
              </a:solidFill>
              <a:latin typeface="HarmonyOS Sans SC" panose="00020600040101010101" charset="-122"/>
              <a:ea typeface="HarmonyOS Sans SC" panose="00020600040101010101" charset="-122"/>
              <a:sym typeface="+mn-ea"/>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b="0" i="0" kern="1200" dirty="0">
                <a:solidFill>
                  <a:schemeClr val="tx1"/>
                </a:solidFill>
                <a:effectLst/>
                <a:latin typeface="微软雅黑" panose="020B0503020204020204" charset="-122"/>
                <a:ea typeface="微软雅黑" panose="020B0503020204020204" charset="-122"/>
                <a:cs typeface="微软雅黑" panose="020B0503020204020204" charset="-122"/>
              </a:rPr>
              <a:t>对备份数据的盲目信任，是数据安全中最大的风险点</a:t>
            </a:r>
            <a:endParaRPr lang="en-US" altLang="zh-CN" sz="1600" dirty="0">
              <a:solidFill>
                <a:schemeClr val="tx1">
                  <a:lumMod val="75000"/>
                  <a:lumOff val="25000"/>
                </a:schemeClr>
              </a:solidFill>
              <a:latin typeface="HarmonyOS Sans SC" panose="00020600040101010101" charset="-122"/>
              <a:ea typeface="HarmonyOS Sans SC" panose="00020600040101010101" charset="-122"/>
              <a:sym typeface="+mn-ea"/>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dirty="0">
                <a:solidFill>
                  <a:schemeClr val="tx1">
                    <a:lumMod val="75000"/>
                    <a:lumOff val="25000"/>
                  </a:schemeClr>
                </a:solidFill>
                <a:latin typeface="HarmonyOS Sans SC" panose="00020600040101010101" charset="-122"/>
                <a:ea typeface="HarmonyOS Sans SC" panose="00020600040101010101" charset="-122"/>
                <a:sym typeface="+mn-ea"/>
              </a:rPr>
              <a:t>最近的备份点是否可用？它是否是安全的备份点？以及如何使恢复流程更加顺畅？这些问题，在进行业务恢复的过程之中均需要解答。毕竟，没有人想要一个没有用的备份点。</a:t>
            </a:r>
            <a:endParaRPr lang="en-US" altLang="zh-CN" sz="1600" dirty="0">
              <a:solidFill>
                <a:schemeClr val="tx1">
                  <a:lumMod val="75000"/>
                  <a:lumOff val="25000"/>
                </a:schemeClr>
              </a:solidFill>
              <a:latin typeface="HarmonyOS Sans SC" panose="00020600040101010101" charset="-122"/>
              <a:ea typeface="HarmonyOS Sans SC" panose="00020600040101010101" charset="-122"/>
              <a:sym typeface="+mn-ea"/>
            </a:endParaRPr>
          </a:p>
          <a:p>
            <a:pPr marL="0" marR="0" lvl="0" indent="0" algn="l" defTabSz="914400" rtl="0" eaLnBrk="1" fontAlgn="auto" latinLnBrk="0" hangingPunct="1">
              <a:lnSpc>
                <a:spcPct val="100000"/>
              </a:lnSpc>
              <a:spcBef>
                <a:spcPts val="0"/>
              </a:spcBef>
              <a:spcAft>
                <a:spcPts val="0"/>
              </a:spcAft>
              <a:buClrTx/>
              <a:buSzTx/>
              <a:buFontTx/>
              <a:buNone/>
              <a:defRPr/>
            </a:pPr>
            <a:r>
              <a:rPr lang="zh-CN" altLang="en-US" sz="1200" b="1" i="0" kern="1200" dirty="0">
                <a:solidFill>
                  <a:schemeClr val="tx1"/>
                </a:solidFill>
                <a:effectLst/>
                <a:latin typeface="微软雅黑" panose="020B0503020204020204" charset="-122"/>
                <a:ea typeface="微软雅黑" panose="020B0503020204020204" charset="-122"/>
                <a:cs typeface="微软雅黑" panose="020B0503020204020204" charset="-122"/>
              </a:rPr>
              <a:t>不验证的备份，是一份无法理赔的“保险”。</a:t>
            </a:r>
            <a:endParaRPr lang="zh-CN" altLang="en-US" sz="1600" dirty="0">
              <a:solidFill>
                <a:schemeClr val="tx1">
                  <a:lumMod val="75000"/>
                  <a:lumOff val="25000"/>
                </a:schemeClr>
              </a:solidFill>
              <a:latin typeface="HarmonyOS Sans SC" panose="00020600040101010101" charset="-122"/>
              <a:ea typeface="HarmonyOS Sans SC" panose="00020600040101010101" charset="-122"/>
              <a:sym typeface="+mn-ea"/>
            </a:endParaRPr>
          </a:p>
          <a:p>
            <a:pPr marL="0" marR="0" lvl="0" indent="0" algn="l" defTabSz="914400" rtl="0" eaLnBrk="1" fontAlgn="auto" latinLnBrk="0" hangingPunct="1">
              <a:lnSpc>
                <a:spcPct val="100000"/>
              </a:lnSpc>
              <a:spcBef>
                <a:spcPts val="0"/>
              </a:spcBef>
              <a:spcAft>
                <a:spcPts val="0"/>
              </a:spcAft>
              <a:buClrTx/>
              <a:buSzTx/>
              <a:buFontTx/>
              <a:buNone/>
              <a:defRPr/>
            </a:pPr>
            <a:endParaRPr lang="zh-CN" altLang="en-US" sz="1600" dirty="0">
              <a:solidFill>
                <a:schemeClr val="tx1">
                  <a:lumMod val="75000"/>
                  <a:lumOff val="25000"/>
                </a:schemeClr>
              </a:solidFill>
              <a:latin typeface="HarmonyOS Sans SC" panose="00020600040101010101" charset="-122"/>
              <a:ea typeface="HarmonyOS Sans SC" panose="00020600040101010101" charset="-122"/>
              <a:sym typeface="+mn-ea"/>
            </a:endParaRPr>
          </a:p>
          <a:p>
            <a:pPr marL="0" marR="0" lvl="0" indent="0" algn="l" defTabSz="914400" rtl="0" eaLnBrk="1" fontAlgn="auto" latinLnBrk="0" hangingPunct="1">
              <a:lnSpc>
                <a:spcPct val="100000"/>
              </a:lnSpc>
              <a:spcBef>
                <a:spcPts val="0"/>
              </a:spcBef>
              <a:spcAft>
                <a:spcPts val="0"/>
              </a:spcAft>
              <a:buClrTx/>
              <a:buSzTx/>
              <a:buFontTx/>
              <a:buNone/>
              <a:defRPr/>
            </a:pPr>
            <a:endParaRPr lang="zh-CN" altLang="en-US" sz="1600" dirty="0">
              <a:solidFill>
                <a:schemeClr val="tx1">
                  <a:lumMod val="75000"/>
                  <a:lumOff val="25000"/>
                </a:schemeClr>
              </a:solidFill>
              <a:latin typeface="HarmonyOS Sans SC" panose="00020600040101010101" charset="-122"/>
              <a:ea typeface="HarmonyOS Sans SC" panose="00020600040101010101" charset="-122"/>
              <a:sym typeface="+mn-ea"/>
            </a:endParaRPr>
          </a:p>
          <a:p>
            <a:endParaRPr kumimoji="1"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75043B-EF8C-C0AA-9F3A-F20CB2936BA4}"/>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C3650436-B983-359E-B6E8-18A88B03A83B}"/>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DA8D3384-BA5B-12A9-7EEB-B7A672DB3C6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000" b="1" i="0" kern="1200" dirty="0">
                <a:solidFill>
                  <a:schemeClr val="tx1"/>
                </a:solidFill>
                <a:effectLst/>
                <a:latin typeface="微软雅黑" panose="020B0503020204020204" charset="-122"/>
                <a:ea typeface="微软雅黑" panose="020B0503020204020204" charset="-122"/>
                <a:cs typeface="微软雅黑" panose="020B0503020204020204" charset="-122"/>
              </a:rPr>
              <a:t>手动验证备份，就像每个月手动测试一次大楼里的每一个消防栓</a:t>
            </a:r>
            <a:r>
              <a:rPr lang="en-US" altLang="zh-CN" sz="1000" b="1" i="0" kern="1200" dirty="0">
                <a:solidFill>
                  <a:schemeClr val="tx1"/>
                </a:solidFill>
                <a:effectLst/>
                <a:latin typeface="微软雅黑" panose="020B0503020204020204" charset="-122"/>
                <a:ea typeface="微软雅黑" panose="020B0503020204020204" charset="-122"/>
                <a:cs typeface="微软雅黑" panose="020B0503020204020204" charset="-122"/>
              </a:rPr>
              <a:t>——</a:t>
            </a:r>
            <a:r>
              <a:rPr lang="zh-CN" altLang="en-US" sz="1000" b="1" i="0" kern="1200" dirty="0">
                <a:solidFill>
                  <a:schemeClr val="tx1"/>
                </a:solidFill>
                <a:effectLst/>
                <a:latin typeface="微软雅黑" panose="020B0503020204020204" charset="-122"/>
                <a:ea typeface="微软雅黑" panose="020B0503020204020204" charset="-122"/>
                <a:cs typeface="微软雅黑" panose="020B0503020204020204" charset="-122"/>
              </a:rPr>
              <a:t>理论上是好主意，但实际上几乎不可能坚持执行。</a:t>
            </a:r>
            <a:endParaRPr lang="en-US" altLang="zh-CN" sz="1000" b="1" i="0" kern="1200" dirty="0">
              <a:solidFill>
                <a:schemeClr val="tx1"/>
              </a:solidFill>
              <a:effectLst/>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1000" b="1" i="0" kern="1200" dirty="0">
                <a:solidFill>
                  <a:schemeClr val="tx1"/>
                </a:solidFill>
                <a:effectLst/>
                <a:latin typeface="微软雅黑" panose="020B0503020204020204" charset="-122"/>
                <a:ea typeface="微软雅黑" panose="020B0503020204020204" charset="-122"/>
                <a:sym typeface="+mn-ea"/>
              </a:rPr>
              <a:t>耗时耗力，验证不完全</a:t>
            </a:r>
            <a:endParaRPr lang="zh-CN" altLang="en-US" sz="1000" dirty="0">
              <a:solidFill>
                <a:schemeClr val="tx1">
                  <a:lumMod val="75000"/>
                  <a:lumOff val="25000"/>
                </a:schemeClr>
              </a:solidFill>
              <a:latin typeface="HarmonyOS Sans SC" panose="00020600040101010101" charset="-122"/>
              <a:ea typeface="HarmonyOS Sans SC" panose="00020600040101010101" charset="-122"/>
              <a:sym typeface="+mn-ea"/>
            </a:endParaRPr>
          </a:p>
          <a:p>
            <a:endParaRPr kumimoji="1" lang="zh-CN" altLang="en-US" dirty="0"/>
          </a:p>
        </p:txBody>
      </p:sp>
      <p:sp>
        <p:nvSpPr>
          <p:cNvPr id="4" name="灯片编号占位符 3">
            <a:extLst>
              <a:ext uri="{FF2B5EF4-FFF2-40B4-BE49-F238E27FC236}">
                <a16:creationId xmlns:a16="http://schemas.microsoft.com/office/drawing/2014/main" id="{267830C1-FDF4-6D9A-BC3E-4EF0452F54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31223414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zh-CN" altLang="en-US" sz="1600" dirty="0">
                <a:solidFill>
                  <a:schemeClr val="tx1">
                    <a:lumMod val="75000"/>
                    <a:lumOff val="25000"/>
                  </a:schemeClr>
                </a:solidFill>
                <a:latin typeface="HarmonyOS Sans SC" panose="00020600040101010101" charset="-122"/>
                <a:ea typeface="HarmonyOS Sans SC" panose="00020600040101010101" charset="-122"/>
                <a:sym typeface="+mn-ea"/>
              </a:rPr>
              <a:t>需要定期进行备份后验证备份点的可用性？密集地备份操作势必带来繁重的手动验证负担。除此以外，每次进行验证时准备额外的验证环境也会使系统的维护者感到头疼，并且带来高昂的硬件实施成本。</a:t>
            </a:r>
            <a:endParaRPr lang="en-US" altLang="zh-CN" sz="1600" dirty="0">
              <a:solidFill>
                <a:schemeClr val="tx1">
                  <a:lumMod val="75000"/>
                  <a:lumOff val="25000"/>
                </a:schemeClr>
              </a:solidFill>
              <a:latin typeface="HarmonyOS Sans SC" panose="00020600040101010101" charset="-122"/>
              <a:ea typeface="HarmonyOS Sans SC" panose="00020600040101010101" charset="-122"/>
              <a:sym typeface="+mn-ea"/>
            </a:endParaRPr>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1526A-39E6-EE33-8857-FF04A7E9DF4D}"/>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CB0C7967-1647-0531-8B2C-DEA5A7605208}"/>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C68B1B0E-7CCA-EB61-A631-CD4E5AAE0CE5}"/>
              </a:ext>
            </a:extLst>
          </p:cNvPr>
          <p:cNvSpPr>
            <a:spLocks noGrp="1"/>
          </p:cNvSpPr>
          <p:nvPr>
            <p:ph type="body" idx="1"/>
          </p:nvPr>
        </p:nvSpPr>
        <p:spPr/>
        <p:txBody>
          <a:bodyPr/>
          <a:lstStyle/>
          <a:p>
            <a:r>
              <a:rPr kumimoji="1" lang="zh-CN" altLang="en-US" dirty="0"/>
              <a:t>新增应用级验证</a:t>
            </a:r>
          </a:p>
        </p:txBody>
      </p:sp>
      <p:sp>
        <p:nvSpPr>
          <p:cNvPr id="4" name="灯片编号占位符 3">
            <a:extLst>
              <a:ext uri="{FF2B5EF4-FFF2-40B4-BE49-F238E27FC236}">
                <a16:creationId xmlns:a16="http://schemas.microsoft.com/office/drawing/2014/main" id="{4165E398-B9DB-4D3C-F104-51C65C24AAF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16900733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4BBD4-87E7-7DDB-2548-86262B592444}"/>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4C9F3658-DF49-FEBC-950F-A461230B619E}"/>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44D7B381-97CF-E230-DF1C-2B8870CECB32}"/>
              </a:ext>
            </a:extLst>
          </p:cNvPr>
          <p:cNvSpPr>
            <a:spLocks noGrp="1"/>
          </p:cNvSpPr>
          <p:nvPr>
            <p:ph type="body" idx="1"/>
          </p:nvPr>
        </p:nvSpPr>
        <p:spPr/>
        <p:txBody>
          <a:bodyPr/>
          <a:lstStyle/>
          <a:p>
            <a:endParaRPr kumimoji="1" lang="zh-CN" altLang="en-US" dirty="0"/>
          </a:p>
        </p:txBody>
      </p:sp>
      <p:sp>
        <p:nvSpPr>
          <p:cNvPr id="4" name="灯片编号占位符 3">
            <a:extLst>
              <a:ext uri="{FF2B5EF4-FFF2-40B4-BE49-F238E27FC236}">
                <a16:creationId xmlns:a16="http://schemas.microsoft.com/office/drawing/2014/main" id="{9832F562-4586-4719-8C8E-0FC09CE631E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24576242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a:t>目的是加强勒索检测能力，减少因为备份数据中已经存在的病毒造成恢复后二次感染，（我们对接了业界顶尖的卡巴斯基）</a:t>
            </a:r>
            <a:endParaRPr lang="en-US" altLang="zh-CN" dirty="0"/>
          </a:p>
          <a:p>
            <a:r>
              <a:rPr lang="zh-CN" altLang="en-US" dirty="0"/>
              <a:t>此外还可以支持溯源取证等场景</a:t>
            </a:r>
            <a:endParaRPr lang="en-US" altLang="zh-CN" dirty="0"/>
          </a:p>
          <a:p>
            <a:r>
              <a:rPr lang="zh-CN" altLang="en-US" dirty="0"/>
              <a:t>备份、副本、验证、恢复、归档，都可以进行扫描，也支持细粒度挂载到现有的杀毒终端的环境杀毒，并支持只恢复需要的文件</a:t>
            </a:r>
            <a:endParaRPr lang="en-US" altLang="zh-CN" dirty="0"/>
          </a:p>
          <a:p>
            <a:r>
              <a:rPr lang="zh-CN" altLang="en-US" dirty="0"/>
              <a:t>优势是隔离环境，自动扫描、杀毒后恢复，开箱即用</a:t>
            </a:r>
          </a:p>
        </p:txBody>
      </p:sp>
      <p:sp>
        <p:nvSpPr>
          <p:cNvPr id="4" name="灯片编号占位符 3"/>
          <p:cNvSpPr>
            <a:spLocks noGrp="1"/>
          </p:cNvSpPr>
          <p:nvPr>
            <p:ph type="sldNum" sz="quarter" idx="5"/>
          </p:nvPr>
        </p:nvSpPr>
        <p:spPr/>
        <p:txBody>
          <a:bodyPr/>
          <a:lstStyle/>
          <a:p>
            <a:fld id="{A6837353-30EB-4A48-80EB-173D804AEFBD}" type="slidenum">
              <a:rPr lang="zh-CN" altLang="en-US" smtClean="0"/>
              <a:t>16</a:t>
            </a:fld>
            <a:endParaRPr lang="zh-CN" altLang="en-US"/>
          </a:p>
        </p:txBody>
      </p:sp>
    </p:spTree>
    <p:extLst>
      <p:ext uri="{BB962C8B-B14F-4D97-AF65-F5344CB8AC3E}">
        <p14:creationId xmlns:p14="http://schemas.microsoft.com/office/powerpoint/2010/main" val="38797882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EBA5F-74CB-A15B-EFFA-650894536A5A}"/>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C123E6D8-9949-0405-8E3A-4B1021978A5F}"/>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28DCDC30-74EF-4A1F-1D2E-4C8F6649FD49}"/>
              </a:ext>
            </a:extLst>
          </p:cNvPr>
          <p:cNvSpPr>
            <a:spLocks noGrp="1"/>
          </p:cNvSpPr>
          <p:nvPr>
            <p:ph type="body" idx="1"/>
          </p:nvPr>
        </p:nvSpPr>
        <p:spPr/>
        <p:txBody>
          <a:bodyPr/>
          <a:lstStyle/>
          <a:p>
            <a:r>
              <a:rPr kumimoji="1" lang="zh-CN" altLang="en-US" dirty="0"/>
              <a:t>新增应用级验证</a:t>
            </a:r>
          </a:p>
        </p:txBody>
      </p:sp>
      <p:sp>
        <p:nvSpPr>
          <p:cNvPr id="4" name="灯片编号占位符 3">
            <a:extLst>
              <a:ext uri="{FF2B5EF4-FFF2-40B4-BE49-F238E27FC236}">
                <a16:creationId xmlns:a16="http://schemas.microsoft.com/office/drawing/2014/main" id="{27099222-BA1B-D583-64FE-0267C3823C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22367794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DB33B3-82C1-7ECB-7E7D-C37A8DAA7699}"/>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03D943A4-9E7B-7969-2921-94406D3BA1EB}"/>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B69E321B-D9AB-A528-1A18-C0DF22F3154C}"/>
              </a:ext>
            </a:extLst>
          </p:cNvPr>
          <p:cNvSpPr>
            <a:spLocks noGrp="1"/>
          </p:cNvSpPr>
          <p:nvPr>
            <p:ph type="body" idx="1"/>
          </p:nvPr>
        </p:nvSpPr>
        <p:spPr/>
        <p:txBody>
          <a:bodyPr/>
          <a:lstStyle/>
          <a:p>
            <a:r>
              <a:rPr kumimoji="1" lang="zh-CN" altLang="en-US" dirty="0"/>
              <a:t>政务云</a:t>
            </a:r>
          </a:p>
        </p:txBody>
      </p:sp>
      <p:sp>
        <p:nvSpPr>
          <p:cNvPr id="4" name="灯片编号占位符 3">
            <a:extLst>
              <a:ext uri="{FF2B5EF4-FFF2-40B4-BE49-F238E27FC236}">
                <a16:creationId xmlns:a16="http://schemas.microsoft.com/office/drawing/2014/main" id="{F1703498-B16D-7B01-921A-7D412307171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327251541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F32C2-244F-4C6B-DD36-0F4C79C77099}"/>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96E08C60-F5DE-079D-49BE-2E1F1056AAE0}"/>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FFE3C676-626A-44F5-A200-A5687A7B2894}"/>
              </a:ext>
            </a:extLst>
          </p:cNvPr>
          <p:cNvSpPr>
            <a:spLocks noGrp="1"/>
          </p:cNvSpPr>
          <p:nvPr>
            <p:ph type="body" idx="1"/>
          </p:nvPr>
        </p:nvSpPr>
        <p:spPr/>
        <p:txBody>
          <a:bodyPr/>
          <a:lstStyle/>
          <a:p>
            <a:r>
              <a:rPr kumimoji="1" lang="zh-CN" altLang="en-US" dirty="0"/>
              <a:t>新增应用级验证</a:t>
            </a:r>
          </a:p>
        </p:txBody>
      </p:sp>
      <p:sp>
        <p:nvSpPr>
          <p:cNvPr id="4" name="灯片编号占位符 3">
            <a:extLst>
              <a:ext uri="{FF2B5EF4-FFF2-40B4-BE49-F238E27FC236}">
                <a16:creationId xmlns:a16="http://schemas.microsoft.com/office/drawing/2014/main" id="{E401395B-65A5-52AB-67E2-97B1A5643CC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9785958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EB59D0-AD91-D377-9FE5-82221D380B46}"/>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596BA619-990D-19E3-AC48-73D86FDC3ED6}"/>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C0F9527F-5D14-7E89-359B-5099230462E7}"/>
              </a:ext>
            </a:extLst>
          </p:cNvPr>
          <p:cNvSpPr>
            <a:spLocks noGrp="1"/>
          </p:cNvSpPr>
          <p:nvPr>
            <p:ph type="body" idx="1"/>
          </p:nvPr>
        </p:nvSpPr>
        <p:spPr/>
        <p:txBody>
          <a:bodyPr/>
          <a:lstStyle/>
          <a:p>
            <a:r>
              <a:rPr kumimoji="1" lang="zh-CN" altLang="en-US" dirty="0"/>
              <a:t>新增应用级验证</a:t>
            </a:r>
          </a:p>
        </p:txBody>
      </p:sp>
      <p:sp>
        <p:nvSpPr>
          <p:cNvPr id="4" name="灯片编号占位符 3">
            <a:extLst>
              <a:ext uri="{FF2B5EF4-FFF2-40B4-BE49-F238E27FC236}">
                <a16:creationId xmlns:a16="http://schemas.microsoft.com/office/drawing/2014/main" id="{76320CB5-A08E-4302-0E1F-D6B4F7094D2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28878233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619B8-24BE-F305-8985-4C8A3422C040}"/>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2BB87C76-44D0-4864-A5CB-28FACCBC5190}"/>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215C2360-F61C-DACF-890B-3CE874964180}"/>
              </a:ext>
            </a:extLst>
          </p:cNvPr>
          <p:cNvSpPr>
            <a:spLocks noGrp="1"/>
          </p:cNvSpPr>
          <p:nvPr>
            <p:ph type="body" idx="1"/>
          </p:nvPr>
        </p:nvSpPr>
        <p:spPr/>
        <p:txBody>
          <a:bodyPr/>
          <a:lstStyle/>
          <a:p>
            <a:r>
              <a:rPr kumimoji="1" lang="zh-CN" altLang="en-US" dirty="0"/>
              <a:t>新增应用级验证</a:t>
            </a:r>
          </a:p>
        </p:txBody>
      </p:sp>
      <p:sp>
        <p:nvSpPr>
          <p:cNvPr id="4" name="灯片编号占位符 3">
            <a:extLst>
              <a:ext uri="{FF2B5EF4-FFF2-40B4-BE49-F238E27FC236}">
                <a16:creationId xmlns:a16="http://schemas.microsoft.com/office/drawing/2014/main" id="{D7755724-C5A6-3D56-0A7A-D3EA078401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40815856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8677B2-1E28-F002-A22E-842C1F2B5582}"/>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9C6861CF-4A34-EC3B-6BE5-E8B79DC411EF}"/>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B46B8276-BEB1-0565-DC39-5BC6A80402C7}"/>
              </a:ext>
            </a:extLst>
          </p:cNvPr>
          <p:cNvSpPr>
            <a:spLocks noGrp="1"/>
          </p:cNvSpPr>
          <p:nvPr>
            <p:ph type="body" idx="1"/>
          </p:nvPr>
        </p:nvSpPr>
        <p:spPr/>
        <p:txBody>
          <a:bodyPr/>
          <a:lstStyle/>
          <a:p>
            <a:r>
              <a:rPr kumimoji="1" lang="zh-CN" altLang="en-US" dirty="0"/>
              <a:t>新增应用级验证</a:t>
            </a:r>
          </a:p>
        </p:txBody>
      </p:sp>
      <p:sp>
        <p:nvSpPr>
          <p:cNvPr id="4" name="灯片编号占位符 3">
            <a:extLst>
              <a:ext uri="{FF2B5EF4-FFF2-40B4-BE49-F238E27FC236}">
                <a16:creationId xmlns:a16="http://schemas.microsoft.com/office/drawing/2014/main" id="{A684F78F-47DE-E185-0E35-A48D5A10880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11126877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ED68D8-275C-5BBA-357E-8CAD5D66CD0F}"/>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A27FB8CD-E91F-617F-1056-94EB0D5DA91E}"/>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2223036F-F9FC-ABE6-DF3F-F1EC03821770}"/>
              </a:ext>
            </a:extLst>
          </p:cNvPr>
          <p:cNvSpPr>
            <a:spLocks noGrp="1"/>
          </p:cNvSpPr>
          <p:nvPr>
            <p:ph type="body" idx="1"/>
          </p:nvPr>
        </p:nvSpPr>
        <p:spPr/>
        <p:txBody>
          <a:bodyPr/>
          <a:lstStyle/>
          <a:p>
            <a:r>
              <a:rPr kumimoji="1" lang="zh-CN" altLang="en-US" dirty="0"/>
              <a:t>新增应用级验证</a:t>
            </a:r>
          </a:p>
        </p:txBody>
      </p:sp>
      <p:sp>
        <p:nvSpPr>
          <p:cNvPr id="4" name="灯片编号占位符 3">
            <a:extLst>
              <a:ext uri="{FF2B5EF4-FFF2-40B4-BE49-F238E27FC236}">
                <a16:creationId xmlns:a16="http://schemas.microsoft.com/office/drawing/2014/main" id="{290C9BDB-35DE-9393-ED73-CD28FE08A4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24428414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A5B4AB-E7D3-801B-4692-127AE6510575}"/>
            </a:ext>
          </a:extLst>
        </p:cNvPr>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6F0C3B8A-B0F5-2EC4-C21F-74A48AD2D423}"/>
              </a:ext>
            </a:extLst>
          </p:cNvPr>
          <p:cNvSpPr>
            <a:spLocks noGrp="1" noRot="1" noChangeAspect="1"/>
          </p:cNvSpPr>
          <p:nvPr>
            <p:ph type="sldImg"/>
          </p:nvPr>
        </p:nvSpPr>
        <p:spPr>
          <a:xfrm>
            <a:off x="685800" y="1143000"/>
            <a:ext cx="5486400" cy="3086100"/>
          </a:xfrm>
        </p:spPr>
      </p:sp>
      <p:sp>
        <p:nvSpPr>
          <p:cNvPr id="3" name="备注占位符 2">
            <a:extLst>
              <a:ext uri="{FF2B5EF4-FFF2-40B4-BE49-F238E27FC236}">
                <a16:creationId xmlns:a16="http://schemas.microsoft.com/office/drawing/2014/main" id="{01283ED7-1DB5-41EF-32B2-BF5457900A41}"/>
              </a:ext>
            </a:extLst>
          </p:cNvPr>
          <p:cNvSpPr>
            <a:spLocks noGrp="1"/>
          </p:cNvSpPr>
          <p:nvPr>
            <p:ph type="body" idx="1"/>
          </p:nvPr>
        </p:nvSpPr>
        <p:spPr/>
        <p:txBody>
          <a:bodyPr/>
          <a:lstStyle/>
          <a:p>
            <a:endParaRPr kumimoji="1" lang="zh-CN" altLang="en-US" dirty="0"/>
          </a:p>
        </p:txBody>
      </p:sp>
      <p:sp>
        <p:nvSpPr>
          <p:cNvPr id="4" name="灯片编号占位符 3">
            <a:extLst>
              <a:ext uri="{FF2B5EF4-FFF2-40B4-BE49-F238E27FC236}">
                <a16:creationId xmlns:a16="http://schemas.microsoft.com/office/drawing/2014/main" id="{BA1F1708-1B07-3E0B-BB3D-9BFA93937C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849F42C-2DAE-424C-A4B8-3140182C3E9F}" type="slidenum">
              <a:rPr kumimoji="0" lang="zh-CN" altLang="en-US" sz="1200" b="0" i="0" u="none" strike="noStrike" kern="1200" cap="none" spc="0" normalizeH="0" baseline="0" noProof="0" smtClean="0">
                <a:ln>
                  <a:noFill/>
                </a:ln>
                <a:solidFill>
                  <a:prstClr val="black"/>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endParaRPr>
          </a:p>
        </p:txBody>
      </p:sp>
    </p:spTree>
    <p:extLst>
      <p:ext uri="{BB962C8B-B14F-4D97-AF65-F5344CB8AC3E}">
        <p14:creationId xmlns:p14="http://schemas.microsoft.com/office/powerpoint/2010/main" val="41067567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image" Target="../media/image2.png"/><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3.xml"/><Relationship Id="rId1" Type="http://schemas.openxmlformats.org/officeDocument/2006/relationships/tags" Target="../tags/tag12.xml"/><Relationship Id="rId5" Type="http://schemas.openxmlformats.org/officeDocument/2006/relationships/image" Target="../media/image2.pn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5.xml"/><Relationship Id="rId1" Type="http://schemas.openxmlformats.org/officeDocument/2006/relationships/tags" Target="../tags/tag14.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7.xml"/><Relationship Id="rId1" Type="http://schemas.openxmlformats.org/officeDocument/2006/relationships/tags" Target="../tags/tag16.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2.png"/><Relationship Id="rId4" Type="http://schemas.openxmlformats.org/officeDocument/2006/relationships/image" Target="../media/image6.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30.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slideMaster" Target="../slideMasters/slideMaster2.xml"/><Relationship Id="rId5" Type="http://schemas.openxmlformats.org/officeDocument/2006/relationships/tags" Target="../tags/tag32.xml"/><Relationship Id="rId4" Type="http://schemas.openxmlformats.org/officeDocument/2006/relationships/tags" Target="../tags/tag3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slideMaster" Target="../slideMasters/slideMaster4.xml"/><Relationship Id="rId2" Type="http://schemas.openxmlformats.org/officeDocument/2006/relationships/tags" Target="../tags/tag46.xml"/><Relationship Id="rId1" Type="http://schemas.openxmlformats.org/officeDocument/2006/relationships/tags" Target="../tags/tag45.xml"/><Relationship Id="rId5" Type="http://schemas.openxmlformats.org/officeDocument/2006/relationships/image" Target="../media/image2.png"/><Relationship Id="rId4" Type="http://schemas.openxmlformats.org/officeDocument/2006/relationships/image" Target="../media/image1.png"/></Relationships>
</file>

<file path=ppt/slideLayouts/_rels/slideLayout24.xml.rels><?xml version="1.0" encoding="UTF-8" standalone="yes"?>
<Relationships xmlns="http://schemas.openxmlformats.org/package/2006/relationships"><Relationship Id="rId3" Type="http://schemas.openxmlformats.org/officeDocument/2006/relationships/slideMaster" Target="../slideMasters/slideMaster4.xml"/><Relationship Id="rId2" Type="http://schemas.openxmlformats.org/officeDocument/2006/relationships/tags" Target="../tags/tag48.xml"/><Relationship Id="rId1" Type="http://schemas.openxmlformats.org/officeDocument/2006/relationships/tags" Target="../tags/tag47.xml"/><Relationship Id="rId5" Type="http://schemas.openxmlformats.org/officeDocument/2006/relationships/image" Target="../media/image2.png"/><Relationship Id="rId4" Type="http://schemas.openxmlformats.org/officeDocument/2006/relationships/image" Target="../media/image1.png"/></Relationships>
</file>

<file path=ppt/slideLayouts/_rels/slideLayout25.xml.rels><?xml version="1.0" encoding="UTF-8" standalone="yes"?>
<Relationships xmlns="http://schemas.openxmlformats.org/package/2006/relationships"><Relationship Id="rId3" Type="http://schemas.openxmlformats.org/officeDocument/2006/relationships/slideMaster" Target="../slideMasters/slideMaster4.xml"/><Relationship Id="rId2" Type="http://schemas.openxmlformats.org/officeDocument/2006/relationships/tags" Target="../tags/tag50.xml"/><Relationship Id="rId1" Type="http://schemas.openxmlformats.org/officeDocument/2006/relationships/tags" Target="../tags/tag49.xml"/><Relationship Id="rId5" Type="http://schemas.openxmlformats.org/officeDocument/2006/relationships/image" Target="../media/image2.png"/><Relationship Id="rId4" Type="http://schemas.openxmlformats.org/officeDocument/2006/relationships/image" Target="../media/image3.png"/></Relationships>
</file>

<file path=ppt/slideLayouts/_rels/slideLayout26.xml.rels><?xml version="1.0" encoding="UTF-8" standalone="yes"?>
<Relationships xmlns="http://schemas.openxmlformats.org/package/2006/relationships"><Relationship Id="rId3" Type="http://schemas.openxmlformats.org/officeDocument/2006/relationships/slideMaster" Target="../slideMasters/slideMaster4.xml"/><Relationship Id="rId2" Type="http://schemas.openxmlformats.org/officeDocument/2006/relationships/tags" Target="../tags/tag52.xml"/><Relationship Id="rId1" Type="http://schemas.openxmlformats.org/officeDocument/2006/relationships/tags" Target="../tags/tag51.xml"/><Relationship Id="rId4" Type="http://schemas.openxmlformats.org/officeDocument/2006/relationships/image" Target="../media/image2.png"/></Relationships>
</file>

<file path=ppt/slideLayouts/_rels/slideLayout27.xml.rels><?xml version="1.0" encoding="UTF-8" standalone="yes"?>
<Relationships xmlns="http://schemas.openxmlformats.org/package/2006/relationships"><Relationship Id="rId3" Type="http://schemas.openxmlformats.org/officeDocument/2006/relationships/slideMaster" Target="../slideMasters/slideMaster4.xml"/><Relationship Id="rId2" Type="http://schemas.openxmlformats.org/officeDocument/2006/relationships/tags" Target="../tags/tag54.xml"/><Relationship Id="rId1" Type="http://schemas.openxmlformats.org/officeDocument/2006/relationships/tags" Target="../tags/tag53.xml"/></Relationships>
</file>

<file path=ppt/slideLayouts/_rels/slideLayout28.xml.rels><?xml version="1.0" encoding="UTF-8" standalone="yes"?>
<Relationships xmlns="http://schemas.openxmlformats.org/package/2006/relationships"><Relationship Id="rId3" Type="http://schemas.openxmlformats.org/officeDocument/2006/relationships/slideMaster" Target="../slideMasters/slideMaster4.xml"/><Relationship Id="rId2" Type="http://schemas.openxmlformats.org/officeDocument/2006/relationships/tags" Target="../tags/tag56.xml"/><Relationship Id="rId1" Type="http://schemas.openxmlformats.org/officeDocument/2006/relationships/tags" Target="../tags/tag55.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9.xml.rels><?xml version="1.0" encoding="UTF-8" standalone="yes"?>
<Relationships xmlns="http://schemas.openxmlformats.org/package/2006/relationships"><Relationship Id="rId3" Type="http://schemas.openxmlformats.org/officeDocument/2006/relationships/slideMaster" Target="../slideMasters/slideMaster4.xml"/><Relationship Id="rId2" Type="http://schemas.openxmlformats.org/officeDocument/2006/relationships/tags" Target="../tags/tag58.xml"/><Relationship Id="rId1" Type="http://schemas.openxmlformats.org/officeDocument/2006/relationships/tags" Target="../tags/tag57.xml"/><Relationship Id="rId5" Type="http://schemas.openxmlformats.org/officeDocument/2006/relationships/image" Target="../media/image2.png"/><Relationship Id="rId4" Type="http://schemas.openxmlformats.org/officeDocument/2006/relationships/image" Target="../media/image6.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72.xml"/><Relationship Id="rId1" Type="http://schemas.openxmlformats.org/officeDocument/2006/relationships/tags" Target="../tags/tag71.xml"/><Relationship Id="rId5" Type="http://schemas.openxmlformats.org/officeDocument/2006/relationships/image" Target="../media/image8.png"/><Relationship Id="rId4" Type="http://schemas.openxmlformats.org/officeDocument/2006/relationships/image" Target="../media/image12.png"/></Relationships>
</file>

<file path=ppt/slideLayouts/_rels/slideLayout39.xml.rels><?xml version="1.0" encoding="UTF-8" standalone="yes"?>
<Relationships xmlns="http://schemas.openxmlformats.org/package/2006/relationships"><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tags" Target="../tags/tag73.xml"/><Relationship Id="rId6" Type="http://schemas.openxmlformats.org/officeDocument/2006/relationships/slideMaster" Target="../slideMasters/slideMaster6.xml"/><Relationship Id="rId5" Type="http://schemas.openxmlformats.org/officeDocument/2006/relationships/tags" Target="../tags/tag77.xml"/><Relationship Id="rId4" Type="http://schemas.openxmlformats.org/officeDocument/2006/relationships/tags" Target="../tags/tag76.xml"/></Relationships>
</file>

<file path=ppt/slideLayouts/_rels/slideLayout40.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79.xml"/><Relationship Id="rId1" Type="http://schemas.openxmlformats.org/officeDocument/2006/relationships/tags" Target="../tags/tag78.xml"/></Relationships>
</file>

<file path=ppt/slideLayouts/_rels/slideLayout41.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81.xml"/><Relationship Id="rId1" Type="http://schemas.openxmlformats.org/officeDocument/2006/relationships/tags" Target="../tags/tag80.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42.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83.xml"/><Relationship Id="rId1" Type="http://schemas.openxmlformats.org/officeDocument/2006/relationships/tags" Target="../tags/tag82.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43.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85.xml"/><Relationship Id="rId1" Type="http://schemas.openxmlformats.org/officeDocument/2006/relationships/tags" Target="../tags/tag84.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9.png"/></Relationships>
</file>

<file path=ppt/slideLayouts/_rels/slideLayout44.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87.xml"/><Relationship Id="rId1" Type="http://schemas.openxmlformats.org/officeDocument/2006/relationships/tags" Target="../tags/tag86.xml"/><Relationship Id="rId4" Type="http://schemas.openxmlformats.org/officeDocument/2006/relationships/image" Target="../media/image13.png"/></Relationships>
</file>

<file path=ppt/slideLayouts/_rels/slideLayout45.xml.rels><?xml version="1.0" encoding="UTF-8" standalone="yes"?>
<Relationships xmlns="http://schemas.openxmlformats.org/package/2006/relationships"><Relationship Id="rId3" Type="http://schemas.openxmlformats.org/officeDocument/2006/relationships/slideMaster" Target="../slideMasters/slideMaster6.xml"/><Relationship Id="rId2" Type="http://schemas.openxmlformats.org/officeDocument/2006/relationships/tags" Target="../tags/tag89.xml"/><Relationship Id="rId1" Type="http://schemas.openxmlformats.org/officeDocument/2006/relationships/tags" Target="../tags/tag88.xml"/><Relationship Id="rId5" Type="http://schemas.openxmlformats.org/officeDocument/2006/relationships/image" Target="../media/image2.png"/><Relationship Id="rId4" Type="http://schemas.openxmlformats.org/officeDocument/2006/relationships/image" Target="../media/image6.png"/></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descr="F:/市场部/PPT模板/2024/24-09-02/24-09-09/PPT底图2.pngPPT底图2"/>
          <p:cNvPicPr>
            <a:picLocks noChangeAspect="1"/>
          </p:cNvPicPr>
          <p:nvPr userDrawn="1"/>
        </p:nvPicPr>
        <p:blipFill>
          <a:blip r:embed="rId4"/>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5"/>
          <a:stretch>
            <a:fillRect/>
          </a:stretch>
        </p:blipFill>
        <p:spPr>
          <a:xfrm>
            <a:off x="544195" y="702310"/>
            <a:ext cx="1576705" cy="299720"/>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descr="F:/市场部/PPT模板/2024/24-09-02/24-09-09/PPT底图2.pngPPT底图2"/>
          <p:cNvPicPr>
            <a:picLocks noChangeAspect="1"/>
          </p:cNvPicPr>
          <p:nvPr userDrawn="1"/>
        </p:nvPicPr>
        <p:blipFill>
          <a:blip r:embed="rId4"/>
          <a:srcRect/>
          <a:stretch>
            <a:fillRect/>
          </a:stretch>
        </p:blipFill>
        <p:spPr>
          <a:xfrm>
            <a:off x="0" y="0"/>
            <a:ext cx="12192000" cy="6858000"/>
          </a:xfrm>
          <a:prstGeom prst="rect">
            <a:avLst/>
          </a:prstGeom>
        </p:spPr>
      </p:pic>
      <p:pic>
        <p:nvPicPr>
          <p:cNvPr id="6" name="图片 5" descr="logo"/>
          <p:cNvPicPr>
            <a:picLocks noChangeAspect="1"/>
          </p:cNvPicPr>
          <p:nvPr userDrawn="1"/>
        </p:nvPicPr>
        <p:blipFill>
          <a:blip r:embed="rId5"/>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7" name="图片 6" descr="F:/市场部/PPT模板/2024/24-09-02/底图/PPT底图33.pngPPT底图33"/>
          <p:cNvPicPr>
            <a:picLocks noChangeAspect="1"/>
          </p:cNvPicPr>
          <p:nvPr userDrawn="1"/>
        </p:nvPicPr>
        <p:blipFill>
          <a:blip r:embed="rId4"/>
          <a:srcRect/>
          <a:stretch>
            <a:fillRect/>
          </a:stretch>
        </p:blipFill>
        <p:spPr>
          <a:xfrm>
            <a:off x="0" y="0"/>
            <a:ext cx="12192000" cy="6858000"/>
          </a:xfrm>
          <a:prstGeom prst="rect">
            <a:avLst/>
          </a:prstGeom>
        </p:spPr>
      </p:pic>
      <p:pic>
        <p:nvPicPr>
          <p:cNvPr id="6" name="图片 5" descr="logo"/>
          <p:cNvPicPr>
            <a:picLocks noChangeAspect="1"/>
          </p:cNvPicPr>
          <p:nvPr userDrawn="1"/>
        </p:nvPicPr>
        <p:blipFill>
          <a:blip r:embed="rId5"/>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微软雅黑" panose="020B0503020204020204" charset="-122"/>
            </a:endParaRPr>
          </a:p>
        </p:txBody>
      </p:sp>
      <p:pic>
        <p:nvPicPr>
          <p:cNvPr id="2" name="图片 1" descr="logo"/>
          <p:cNvPicPr>
            <a:picLocks noChangeAspect="1"/>
          </p:cNvPicPr>
          <p:nvPr userDrawn="1"/>
        </p:nvPicPr>
        <p:blipFill>
          <a:blip r:embed="rId4"/>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14"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15" name="矩形 14"/>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6" name="矩形 15"/>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7" name="矩形 16"/>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8" name="矩形 17"/>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9"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20" name="矩形 19"/>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微软雅黑" panose="020B0503020204020204" charset="-122"/>
            </a:endParaRPr>
          </a:p>
        </p:txBody>
      </p:sp>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2"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3" name="矩形 2"/>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4" name="矩形 3"/>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5" name="矩形 4"/>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8" name="矩形 7"/>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F:/市场部/PPT模板/2024/24-09-02/底图/2.png2"/>
          <p:cNvPicPr>
            <a:picLocks noChangeAspect="1"/>
          </p:cNvPicPr>
          <p:nvPr userDrawn="1"/>
        </p:nvPicPr>
        <p:blipFill>
          <a:blip r:embed="rId4"/>
          <a:srcRect/>
          <a:stretch>
            <a:fillRect/>
          </a:stretch>
        </p:blipFill>
        <p:spPr>
          <a:xfrm>
            <a:off x="0" y="0"/>
            <a:ext cx="12192000" cy="6858000"/>
          </a:xfrm>
          <a:prstGeom prst="rect">
            <a:avLst/>
          </a:prstGeom>
        </p:spPr>
      </p:pic>
      <p:pic>
        <p:nvPicPr>
          <p:cNvPr id="2" name="图片 1" descr="F:/市场部/PPT模板/2024/24-07-31/logo2.pnglogo2"/>
          <p:cNvPicPr>
            <a:picLocks noChangeAspect="1"/>
          </p:cNvPicPr>
          <p:nvPr userDrawn="1"/>
        </p:nvPicPr>
        <p:blipFill>
          <a:blip r:embed="rId5"/>
          <a:srcRect t="829" b="829"/>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7_竖排标题与文本">
    <p:spTree>
      <p:nvGrpSpPr>
        <p:cNvPr id="1" name=""/>
        <p:cNvGrpSpPr/>
        <p:nvPr/>
      </p:nvGrpSpPr>
      <p:grpSpPr>
        <a:xfrm>
          <a:off x="0" y="0"/>
          <a:ext cx="0" cy="0"/>
          <a:chOff x="0" y="0"/>
          <a:chExt cx="0" cy="0"/>
        </a:xfrm>
      </p:grpSpPr>
      <p:pic>
        <p:nvPicPr>
          <p:cNvPr id="7" name="图片 6" descr="F:/市场部/PPT模板/2024/24-09-02/底图/3.png3"/>
          <p:cNvPicPr>
            <a:picLocks noChangeAspect="1"/>
          </p:cNvPicPr>
          <p:nvPr userDrawn="1"/>
        </p:nvPicPr>
        <p:blipFill>
          <a:blip r:embed="rId4"/>
          <a:srcRect/>
          <a:stretch>
            <a:fillRect/>
          </a:stretch>
        </p:blipFill>
        <p:spPr>
          <a:xfrm>
            <a:off x="0" y="0"/>
            <a:ext cx="12192000" cy="6858000"/>
          </a:xfrm>
          <a:prstGeom prst="rect">
            <a:avLst/>
          </a:prstGeom>
        </p:spPr>
      </p:pic>
      <p:pic>
        <p:nvPicPr>
          <p:cNvPr id="3" name="图片 2" descr="logo"/>
          <p:cNvPicPr>
            <a:picLocks noChangeAspect="1"/>
          </p:cNvPicPr>
          <p:nvPr userDrawn="1"/>
        </p:nvPicPr>
        <p:blipFill>
          <a:blip r:embed="rId5"/>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矩形 9"/>
          <p:cNvSpPr/>
          <p:nvPr userDrawn="1"/>
        </p:nvSpPr>
        <p:spPr>
          <a:xfrm>
            <a:off x="0" y="0"/>
            <a:ext cx="12192635" cy="6856730"/>
          </a:xfrm>
          <a:prstGeom prst="rect">
            <a:avLst/>
          </a:prstGeom>
          <a:gradFill>
            <a:gsLst>
              <a:gs pos="0">
                <a:srgbClr val="011218"/>
              </a:gs>
              <a:gs pos="100000">
                <a:srgbClr val="002436"/>
              </a:gs>
            </a:gsLst>
            <a:lin ang="54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cs typeface="微软雅黑" panose="020B0503020204020204" charset="-122"/>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17" y="432000"/>
            <a:ext cx="10852802"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微软雅黑" panose="020B0503020204020204" pitchFamily="34" charset="-122"/>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917" y="1296000"/>
            <a:ext cx="10852802"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微软雅黑" panose="020B0503020204020204" pitchFamily="34" charset="-122"/>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9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微软雅黑" panose="020B0503020204020204" pitchFamily="34" charset="-122"/>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微软雅黑" panose="020B0503020204020204" pitchFamily="34" charset="-122"/>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微软雅黑" panose="020B0503020204020204" pitchFamily="34" charset="-122"/>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9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微软雅黑" panose="020B0503020204020204" pitchFamily="34" charset="-122"/>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2025/11/27</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2825626653"/>
      </p:ext>
    </p:extLst>
  </p:cSld>
  <p:clrMapOvr>
    <a:masterClrMapping/>
  </p:clrMapOvr>
  <p:transition/>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4" name="图片 3" descr="F:/市场部/PPT模板/2024/24-09-02/24-09-09/PPT模板（首页）.pngPPT模板（首页）"/>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vinchin logo-04"/>
          <p:cNvPicPr>
            <a:picLocks noChangeAspect="1"/>
          </p:cNvPicPr>
          <p:nvPr userDrawn="1"/>
        </p:nvPicPr>
        <p:blipFill>
          <a:blip r:embed="rId3"/>
          <a:srcRect l="15667" t="31352" r="16128" b="31111"/>
          <a:stretch>
            <a:fillRect/>
          </a:stretch>
        </p:blipFill>
        <p:spPr>
          <a:xfrm>
            <a:off x="935355" y="796925"/>
            <a:ext cx="1781175" cy="588645"/>
          </a:xfrm>
          <a:prstGeom prst="rect">
            <a:avLst/>
          </a:prstGeom>
        </p:spPr>
      </p:pic>
    </p:spTree>
    <p:extLst>
      <p:ext uri="{BB962C8B-B14F-4D97-AF65-F5344CB8AC3E}">
        <p14:creationId xmlns:p14="http://schemas.microsoft.com/office/powerpoint/2010/main" val="2818047780"/>
      </p:ext>
    </p:extLst>
  </p:cSld>
  <p:clrMapOvr>
    <a:masterClrMapping/>
  </p:clrMapOvr>
  <p:transition/>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6" name="矩形 5"/>
          <p:cNvSpPr/>
          <p:nvPr userDrawn="1"/>
        </p:nvSpPr>
        <p:spPr>
          <a:xfrm>
            <a:off x="635" y="6132830"/>
            <a:ext cx="12191365" cy="725170"/>
          </a:xfrm>
          <a:prstGeom prst="rect">
            <a:avLst/>
          </a:prstGeom>
          <a:solidFill>
            <a:srgbClr val="F5F7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Apple LiSung" charset="-120"/>
            </a:endParaRPr>
          </a:p>
        </p:txBody>
      </p:sp>
      <p:pic>
        <p:nvPicPr>
          <p:cNvPr id="7" name="图片 6" descr="vinchin logo 111-01"/>
          <p:cNvPicPr>
            <a:picLocks noChangeAspect="1"/>
          </p:cNvPicPr>
          <p:nvPr userDrawn="1"/>
        </p:nvPicPr>
        <p:blipFill>
          <a:blip r:embed="rId2"/>
          <a:srcRect l="13777" t="31435" r="14255" b="30370"/>
          <a:stretch>
            <a:fillRect/>
          </a:stretch>
        </p:blipFill>
        <p:spPr>
          <a:xfrm>
            <a:off x="10402570" y="6238875"/>
            <a:ext cx="1559560" cy="496570"/>
          </a:xfrm>
          <a:prstGeom prst="rect">
            <a:avLst/>
          </a:prstGeom>
        </p:spPr>
      </p:pic>
      <p:pic>
        <p:nvPicPr>
          <p:cNvPr id="2" name="图片 1" descr="深底"/>
          <p:cNvPicPr>
            <a:picLocks noChangeAspect="1"/>
          </p:cNvPicPr>
          <p:nvPr userDrawn="1"/>
        </p:nvPicPr>
        <p:blipFill>
          <a:blip r:embed="rId3"/>
          <a:stretch>
            <a:fillRect/>
          </a:stretch>
        </p:blipFill>
        <p:spPr>
          <a:xfrm>
            <a:off x="0" y="0"/>
            <a:ext cx="12192000" cy="6858000"/>
          </a:xfrm>
          <a:prstGeom prst="rect">
            <a:avLst/>
          </a:prstGeom>
        </p:spPr>
      </p:pic>
      <p:sp>
        <p:nvSpPr>
          <p:cNvPr id="3" name="矩形 2"/>
          <p:cNvSpPr/>
          <p:nvPr userDrawn="1"/>
        </p:nvSpPr>
        <p:spPr>
          <a:xfrm>
            <a:off x="0" y="0"/>
            <a:ext cx="12191365" cy="6858000"/>
          </a:xfrm>
          <a:prstGeom prst="rect">
            <a:avLst/>
          </a:prstGeom>
          <a:solidFill>
            <a:srgbClr val="044755">
              <a:alpha val="40000"/>
            </a:srgbClr>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dirty="0">
              <a:cs typeface="Apple LiSung" charset="-120"/>
            </a:endParaRPr>
          </a:p>
        </p:txBody>
      </p:sp>
      <p:sp>
        <p:nvSpPr>
          <p:cNvPr id="10" name="矩形 9"/>
          <p:cNvSpPr/>
          <p:nvPr userDrawn="1"/>
        </p:nvSpPr>
        <p:spPr>
          <a:xfrm>
            <a:off x="0" y="0"/>
            <a:ext cx="12192635" cy="6856730"/>
          </a:xfrm>
          <a:prstGeom prst="rect">
            <a:avLst/>
          </a:prstGeom>
          <a:gradFill>
            <a:gsLst>
              <a:gs pos="0">
                <a:srgbClr val="011218"/>
              </a:gs>
              <a:gs pos="100000">
                <a:srgbClr val="002436"/>
              </a:gs>
            </a:gsLst>
            <a:lin ang="54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dirty="0">
              <a:cs typeface="Apple LiSung" charset="-120"/>
            </a:endParaRPr>
          </a:p>
        </p:txBody>
      </p:sp>
      <p:pic>
        <p:nvPicPr>
          <p:cNvPr id="5" name="图片 4" descr="vinchin logo-04"/>
          <p:cNvPicPr>
            <a:picLocks noChangeAspect="1"/>
          </p:cNvPicPr>
          <p:nvPr userDrawn="1"/>
        </p:nvPicPr>
        <p:blipFill>
          <a:blip r:embed="rId4"/>
          <a:srcRect l="15667" t="31352" r="16128" b="31111"/>
          <a:stretch>
            <a:fillRect/>
          </a:stretch>
        </p:blipFill>
        <p:spPr>
          <a:xfrm>
            <a:off x="10020300" y="303530"/>
            <a:ext cx="1568450" cy="518160"/>
          </a:xfrm>
          <a:prstGeom prst="rect">
            <a:avLst/>
          </a:prstGeom>
        </p:spPr>
      </p:pic>
    </p:spTree>
    <p:extLst>
      <p:ext uri="{BB962C8B-B14F-4D97-AF65-F5344CB8AC3E}">
        <p14:creationId xmlns:p14="http://schemas.microsoft.com/office/powerpoint/2010/main" val="1013314947"/>
      </p:ext>
    </p:extLst>
  </p:cSld>
  <p:clrMapOvr>
    <a:masterClrMapping/>
  </p:clrMapOvr>
  <p:transition/>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6" name="矩形 5"/>
          <p:cNvSpPr/>
          <p:nvPr userDrawn="1"/>
        </p:nvSpPr>
        <p:spPr>
          <a:xfrm>
            <a:off x="635" y="6132830"/>
            <a:ext cx="12191365" cy="725170"/>
          </a:xfrm>
          <a:prstGeom prst="rect">
            <a:avLst/>
          </a:prstGeom>
          <a:solidFill>
            <a:srgbClr val="F5F7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Apple LiSung" charset="-120"/>
            </a:endParaRPr>
          </a:p>
        </p:txBody>
      </p:sp>
      <p:pic>
        <p:nvPicPr>
          <p:cNvPr id="7" name="图片 6" descr="vinchin logo 111-01"/>
          <p:cNvPicPr>
            <a:picLocks noChangeAspect="1"/>
          </p:cNvPicPr>
          <p:nvPr userDrawn="1"/>
        </p:nvPicPr>
        <p:blipFill>
          <a:blip r:embed="rId2"/>
          <a:srcRect l="13777" t="31435" r="14255" b="30370"/>
          <a:stretch>
            <a:fillRect/>
          </a:stretch>
        </p:blipFill>
        <p:spPr>
          <a:xfrm>
            <a:off x="10402570" y="6238875"/>
            <a:ext cx="1559560" cy="496570"/>
          </a:xfrm>
          <a:prstGeom prst="rect">
            <a:avLst/>
          </a:prstGeom>
        </p:spPr>
      </p:pic>
      <p:pic>
        <p:nvPicPr>
          <p:cNvPr id="2" name="图片 1" descr="深底"/>
          <p:cNvPicPr>
            <a:picLocks noChangeAspect="1"/>
          </p:cNvPicPr>
          <p:nvPr userDrawn="1"/>
        </p:nvPicPr>
        <p:blipFill>
          <a:blip r:embed="rId3"/>
          <a:stretch>
            <a:fillRect/>
          </a:stretch>
        </p:blipFill>
        <p:spPr>
          <a:xfrm>
            <a:off x="0" y="0"/>
            <a:ext cx="12192000" cy="6858000"/>
          </a:xfrm>
          <a:prstGeom prst="rect">
            <a:avLst/>
          </a:prstGeom>
        </p:spPr>
      </p:pic>
      <p:sp>
        <p:nvSpPr>
          <p:cNvPr id="3" name="矩形 2"/>
          <p:cNvSpPr/>
          <p:nvPr userDrawn="1"/>
        </p:nvSpPr>
        <p:spPr>
          <a:xfrm>
            <a:off x="0" y="0"/>
            <a:ext cx="12191365" cy="6858000"/>
          </a:xfrm>
          <a:prstGeom prst="rect">
            <a:avLst/>
          </a:prstGeom>
          <a:solidFill>
            <a:srgbClr val="044755">
              <a:alpha val="40000"/>
            </a:srgbClr>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dirty="0">
              <a:cs typeface="Apple LiSung" charset="-120"/>
            </a:endParaRPr>
          </a:p>
        </p:txBody>
      </p:sp>
      <p:sp>
        <p:nvSpPr>
          <p:cNvPr id="10" name="矩形 9"/>
          <p:cNvSpPr/>
          <p:nvPr userDrawn="1"/>
        </p:nvSpPr>
        <p:spPr>
          <a:xfrm>
            <a:off x="0" y="0"/>
            <a:ext cx="12192635" cy="6856730"/>
          </a:xfrm>
          <a:prstGeom prst="rect">
            <a:avLst/>
          </a:prstGeom>
          <a:gradFill>
            <a:gsLst>
              <a:gs pos="0">
                <a:srgbClr val="011218"/>
              </a:gs>
              <a:gs pos="100000">
                <a:srgbClr val="002436"/>
              </a:gs>
            </a:gsLst>
            <a:lin ang="54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dirty="0">
              <a:cs typeface="Apple LiSung" charset="-120"/>
            </a:endParaRPr>
          </a:p>
        </p:txBody>
      </p:sp>
    </p:spTree>
    <p:extLst>
      <p:ext uri="{BB962C8B-B14F-4D97-AF65-F5344CB8AC3E}">
        <p14:creationId xmlns:p14="http://schemas.microsoft.com/office/powerpoint/2010/main" val="2579588157"/>
      </p:ext>
    </p:extLst>
  </p:cSld>
  <p:clrMapOvr>
    <a:masterClrMapping/>
  </p:clrMapOvr>
  <p:transition/>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5" name="图片 4" descr="F:/市场部/PPT模板/2024/24-09-02/24-09-09/PPT模板（深色）.pngPPT模板（深色）"/>
          <p:cNvPicPr>
            <a:picLocks noChangeAspect="1"/>
          </p:cNvPicPr>
          <p:nvPr userDrawn="1"/>
        </p:nvPicPr>
        <p:blipFill>
          <a:blip r:embed="rId2"/>
          <a:srcRect t="8" b="8"/>
          <a:stretch>
            <a:fillRect/>
          </a:stretch>
        </p:blipFill>
        <p:spPr>
          <a:xfrm>
            <a:off x="0" y="0"/>
            <a:ext cx="12192635" cy="6857365"/>
          </a:xfrm>
          <a:prstGeom prst="rect">
            <a:avLst/>
          </a:prstGeom>
        </p:spPr>
      </p:pic>
      <p:pic>
        <p:nvPicPr>
          <p:cNvPr id="2" name="图片 1" descr="vinchin logo-04"/>
          <p:cNvPicPr>
            <a:picLocks noChangeAspect="1"/>
          </p:cNvPicPr>
          <p:nvPr userDrawn="1"/>
        </p:nvPicPr>
        <p:blipFill>
          <a:blip r:embed="rId3"/>
          <a:srcRect l="15667" t="31352" r="16128" b="31111"/>
          <a:stretch>
            <a:fillRect/>
          </a:stretch>
        </p:blipFill>
        <p:spPr>
          <a:xfrm>
            <a:off x="10020300" y="303530"/>
            <a:ext cx="1568450" cy="518160"/>
          </a:xfrm>
          <a:prstGeom prst="rect">
            <a:avLst/>
          </a:prstGeom>
        </p:spPr>
      </p:pic>
    </p:spTree>
    <p:extLst>
      <p:ext uri="{BB962C8B-B14F-4D97-AF65-F5344CB8AC3E}">
        <p14:creationId xmlns:p14="http://schemas.microsoft.com/office/powerpoint/2010/main" val="2698381189"/>
      </p:ext>
    </p:extLst>
  </p:cSld>
  <p:clrMapOvr>
    <a:masterClrMapping/>
  </p:clrMapOvr>
  <p:transition/>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7" name="图片 6" descr="F:/市场部/PPT模板/2024/24-09-02/底图/2.png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F:/市场部/PPT模板/2024/24-07-31/logo2.pnglogo2"/>
          <p:cNvPicPr>
            <a:picLocks noChangeAspect="1"/>
          </p:cNvPicPr>
          <p:nvPr userDrawn="1"/>
        </p:nvPicPr>
        <p:blipFill>
          <a:blip r:embed="rId3"/>
          <a:srcRect t="829" b="829"/>
          <a:stretch>
            <a:fillRect/>
          </a:stretch>
        </p:blipFill>
        <p:spPr>
          <a:xfrm>
            <a:off x="10062210" y="415290"/>
            <a:ext cx="1493520" cy="283845"/>
          </a:xfrm>
          <a:prstGeom prst="rect">
            <a:avLst/>
          </a:prstGeom>
        </p:spPr>
      </p:pic>
    </p:spTree>
    <p:extLst>
      <p:ext uri="{BB962C8B-B14F-4D97-AF65-F5344CB8AC3E}">
        <p14:creationId xmlns:p14="http://schemas.microsoft.com/office/powerpoint/2010/main" val="2590275063"/>
      </p:ext>
    </p:extLst>
  </p:cSld>
  <p:clrMapOvr>
    <a:masterClrMapping/>
  </p:clrMapOvr>
  <p:transition/>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F:/市场部/PPT模板/2024/24-09-02/底图/3.png3"/>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062210" y="415290"/>
            <a:ext cx="1493520" cy="283845"/>
          </a:xfrm>
          <a:prstGeom prst="rect">
            <a:avLst/>
          </a:prstGeom>
        </p:spPr>
      </p:pic>
    </p:spTree>
    <p:extLst>
      <p:ext uri="{BB962C8B-B14F-4D97-AF65-F5344CB8AC3E}">
        <p14:creationId xmlns:p14="http://schemas.microsoft.com/office/powerpoint/2010/main" val="1198425155"/>
      </p:ext>
    </p:extLst>
  </p:cSld>
  <p:clrMapOvr>
    <a:masterClrMapping/>
  </p:clrMapOvr>
  <p:transition/>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544195" y="702310"/>
            <a:ext cx="1576705" cy="299720"/>
          </a:xfrm>
          <a:prstGeom prst="rect">
            <a:avLst/>
          </a:prstGeom>
        </p:spPr>
      </p:pic>
    </p:spTree>
    <p:extLst>
      <p:ext uri="{BB962C8B-B14F-4D97-AF65-F5344CB8AC3E}">
        <p14:creationId xmlns:p14="http://schemas.microsoft.com/office/powerpoint/2010/main" val="19623499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243185" y="415290"/>
            <a:ext cx="1493520" cy="283845"/>
          </a:xfrm>
          <a:prstGeom prst="rect">
            <a:avLst/>
          </a:prstGeom>
        </p:spPr>
      </p:pic>
    </p:spTree>
    <p:extLst>
      <p:ext uri="{BB962C8B-B14F-4D97-AF65-F5344CB8AC3E}">
        <p14:creationId xmlns:p14="http://schemas.microsoft.com/office/powerpoint/2010/main" val="7137329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7" name="图片 6" descr="F:/市场部/PPT模板/2024/24-09-02/底图/PPT底图33.pngPPT底图33"/>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062210" y="415290"/>
            <a:ext cx="1493520" cy="283845"/>
          </a:xfrm>
          <a:prstGeom prst="rect">
            <a:avLst/>
          </a:prstGeom>
        </p:spPr>
      </p:pic>
    </p:spTree>
    <p:extLst>
      <p:ext uri="{BB962C8B-B14F-4D97-AF65-F5344CB8AC3E}">
        <p14:creationId xmlns:p14="http://schemas.microsoft.com/office/powerpoint/2010/main" val="37391585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Apple LiSung" charset="-120"/>
            </a:endParaRPr>
          </a:p>
        </p:txBody>
      </p:sp>
      <p:pic>
        <p:nvPicPr>
          <p:cNvPr id="8" name="图片 7" descr="logo"/>
          <p:cNvPicPr>
            <a:picLocks noChangeAspect="1"/>
          </p:cNvPicPr>
          <p:nvPr userDrawn="1"/>
        </p:nvPicPr>
        <p:blipFill>
          <a:blip r:embed="rId2"/>
          <a:stretch>
            <a:fillRect/>
          </a:stretch>
        </p:blipFill>
        <p:spPr>
          <a:xfrm>
            <a:off x="10062210" y="415290"/>
            <a:ext cx="1493520" cy="283845"/>
          </a:xfrm>
          <a:prstGeom prst="rect">
            <a:avLst/>
          </a:prstGeom>
        </p:spPr>
      </p:pic>
    </p:spTree>
    <p:extLst>
      <p:ext uri="{BB962C8B-B14F-4D97-AF65-F5344CB8AC3E}">
        <p14:creationId xmlns:p14="http://schemas.microsoft.com/office/powerpoint/2010/main" val="22255595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Apple LiSung" charset="-120"/>
            </a:endParaRPr>
          </a:p>
        </p:txBody>
      </p:sp>
    </p:spTree>
    <p:extLst>
      <p:ext uri="{BB962C8B-B14F-4D97-AF65-F5344CB8AC3E}">
        <p14:creationId xmlns:p14="http://schemas.microsoft.com/office/powerpoint/2010/main" val="33644981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F:/市场部/PPT模板/2024/24-09-02/底图/2.png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F:/市场部/PPT模板/2024/24-07-31/logo2.pnglogo2"/>
          <p:cNvPicPr>
            <a:picLocks noChangeAspect="1"/>
          </p:cNvPicPr>
          <p:nvPr userDrawn="1"/>
        </p:nvPicPr>
        <p:blipFill>
          <a:blip r:embed="rId3"/>
          <a:srcRect t="829" b="829"/>
          <a:stretch>
            <a:fillRect/>
          </a:stretch>
        </p:blipFill>
        <p:spPr>
          <a:xfrm>
            <a:off x="10062210" y="415290"/>
            <a:ext cx="1493520" cy="283845"/>
          </a:xfrm>
          <a:prstGeom prst="rect">
            <a:avLst/>
          </a:prstGeom>
        </p:spPr>
      </p:pic>
    </p:spTree>
    <p:extLst>
      <p:ext uri="{BB962C8B-B14F-4D97-AF65-F5344CB8AC3E}">
        <p14:creationId xmlns:p14="http://schemas.microsoft.com/office/powerpoint/2010/main" val="239724119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7_竖排标题与文本">
    <p:spTree>
      <p:nvGrpSpPr>
        <p:cNvPr id="1" name=""/>
        <p:cNvGrpSpPr/>
        <p:nvPr/>
      </p:nvGrpSpPr>
      <p:grpSpPr>
        <a:xfrm>
          <a:off x="0" y="0"/>
          <a:ext cx="0" cy="0"/>
          <a:chOff x="0" y="0"/>
          <a:chExt cx="0" cy="0"/>
        </a:xfrm>
      </p:grpSpPr>
      <p:pic>
        <p:nvPicPr>
          <p:cNvPr id="7" name="图片 6" descr="F:/市场部/PPT模板/2024/24-09-02/底图/3.png3"/>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10062210" y="415290"/>
            <a:ext cx="1493520" cy="283845"/>
          </a:xfrm>
          <a:prstGeom prst="rect">
            <a:avLst/>
          </a:prstGeom>
        </p:spPr>
      </p:pic>
    </p:spTree>
    <p:extLst>
      <p:ext uri="{BB962C8B-B14F-4D97-AF65-F5344CB8AC3E}">
        <p14:creationId xmlns:p14="http://schemas.microsoft.com/office/powerpoint/2010/main" val="33489160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descr="F:/市场部/PPT模板/2024/24-09-02/24-09-09/PPT底图2.pngPPT底图2"/>
          <p:cNvPicPr>
            <a:picLocks noChangeAspect="1"/>
          </p:cNvPicPr>
          <p:nvPr userDrawn="1"/>
        </p:nvPicPr>
        <p:blipFill>
          <a:blip r:embed="rId4"/>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5"/>
          <a:stretch>
            <a:fillRect/>
          </a:stretch>
        </p:blipFill>
        <p:spPr>
          <a:xfrm>
            <a:off x="544195" y="702310"/>
            <a:ext cx="1576705" cy="299720"/>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517525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descr="F:/市场部/PPT模板/2024/24-09-02/24-09-09/PPT底图2.pngPPT底图2"/>
          <p:cNvPicPr>
            <a:picLocks noChangeAspect="1"/>
          </p:cNvPicPr>
          <p:nvPr userDrawn="1"/>
        </p:nvPicPr>
        <p:blipFill>
          <a:blip r:embed="rId4"/>
          <a:srcRect/>
          <a:stretch>
            <a:fillRect/>
          </a:stretch>
        </p:blipFill>
        <p:spPr>
          <a:xfrm>
            <a:off x="0" y="0"/>
            <a:ext cx="12192000" cy="6858000"/>
          </a:xfrm>
          <a:prstGeom prst="rect">
            <a:avLst/>
          </a:prstGeom>
        </p:spPr>
      </p:pic>
      <p:pic>
        <p:nvPicPr>
          <p:cNvPr id="6" name="图片 5" descr="logo"/>
          <p:cNvPicPr>
            <a:picLocks noChangeAspect="1"/>
          </p:cNvPicPr>
          <p:nvPr userDrawn="1"/>
        </p:nvPicPr>
        <p:blipFill>
          <a:blip r:embed="rId5"/>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4938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7" name="图片 6" descr="F:/市场部/PPT模板/2024/24-09-02/底图/PPT底图33.pngPPT底图33"/>
          <p:cNvPicPr>
            <a:picLocks noChangeAspect="1"/>
          </p:cNvPicPr>
          <p:nvPr userDrawn="1"/>
        </p:nvPicPr>
        <p:blipFill>
          <a:blip r:embed="rId4"/>
          <a:srcRect/>
          <a:stretch>
            <a:fillRect/>
          </a:stretch>
        </p:blipFill>
        <p:spPr>
          <a:xfrm>
            <a:off x="0" y="0"/>
            <a:ext cx="12192000" cy="6858000"/>
          </a:xfrm>
          <a:prstGeom prst="rect">
            <a:avLst/>
          </a:prstGeom>
        </p:spPr>
      </p:pic>
      <p:pic>
        <p:nvPicPr>
          <p:cNvPr id="6" name="图片 5" descr="logo"/>
          <p:cNvPicPr>
            <a:picLocks noChangeAspect="1"/>
          </p:cNvPicPr>
          <p:nvPr userDrawn="1"/>
        </p:nvPicPr>
        <p:blipFill>
          <a:blip r:embed="rId5"/>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76655133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微软雅黑" panose="020B0503020204020204" charset="-122"/>
            </a:endParaRPr>
          </a:p>
        </p:txBody>
      </p:sp>
      <p:pic>
        <p:nvPicPr>
          <p:cNvPr id="2" name="图片 1" descr="logo"/>
          <p:cNvPicPr>
            <a:picLocks noChangeAspect="1"/>
          </p:cNvPicPr>
          <p:nvPr userDrawn="1"/>
        </p:nvPicPr>
        <p:blipFill>
          <a:blip r:embed="rId4"/>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14"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15" name="矩形 14"/>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6" name="矩形 15"/>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7" name="矩形 16"/>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8" name="矩形 17"/>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9"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20" name="矩形 19"/>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450493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微软雅黑" panose="020B0503020204020204" charset="-122"/>
            </a:endParaRPr>
          </a:p>
        </p:txBody>
      </p:sp>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2"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3" name="矩形 2"/>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4" name="矩形 3"/>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5" name="矩形 4"/>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8" name="矩形 7"/>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53128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F:/市场部/PPT模板/2024/24-09-02/底图/2.png2"/>
          <p:cNvPicPr>
            <a:picLocks noChangeAspect="1"/>
          </p:cNvPicPr>
          <p:nvPr userDrawn="1"/>
        </p:nvPicPr>
        <p:blipFill>
          <a:blip r:embed="rId4"/>
          <a:srcRect/>
          <a:stretch>
            <a:fillRect/>
          </a:stretch>
        </p:blipFill>
        <p:spPr>
          <a:xfrm>
            <a:off x="0" y="0"/>
            <a:ext cx="12192000" cy="6858000"/>
          </a:xfrm>
          <a:prstGeom prst="rect">
            <a:avLst/>
          </a:prstGeom>
        </p:spPr>
      </p:pic>
      <p:pic>
        <p:nvPicPr>
          <p:cNvPr id="2" name="图片 1" descr="F:/市场部/PPT模板/2024/24-07-31/logo2.pnglogo2"/>
          <p:cNvPicPr>
            <a:picLocks noChangeAspect="1"/>
          </p:cNvPicPr>
          <p:nvPr userDrawn="1"/>
        </p:nvPicPr>
        <p:blipFill>
          <a:blip r:embed="rId5"/>
          <a:srcRect t="829" b="829"/>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467448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7_竖排标题与文本">
    <p:spTree>
      <p:nvGrpSpPr>
        <p:cNvPr id="1" name=""/>
        <p:cNvGrpSpPr/>
        <p:nvPr/>
      </p:nvGrpSpPr>
      <p:grpSpPr>
        <a:xfrm>
          <a:off x="0" y="0"/>
          <a:ext cx="0" cy="0"/>
          <a:chOff x="0" y="0"/>
          <a:chExt cx="0" cy="0"/>
        </a:xfrm>
      </p:grpSpPr>
      <p:pic>
        <p:nvPicPr>
          <p:cNvPr id="7" name="图片 6" descr="F:/市场部/PPT模板/2024/24-09-02/底图/3.png3"/>
          <p:cNvPicPr>
            <a:picLocks noChangeAspect="1"/>
          </p:cNvPicPr>
          <p:nvPr userDrawn="1"/>
        </p:nvPicPr>
        <p:blipFill>
          <a:blip r:embed="rId4"/>
          <a:srcRect/>
          <a:stretch>
            <a:fillRect/>
          </a:stretch>
        </p:blipFill>
        <p:spPr>
          <a:xfrm>
            <a:off x="0" y="0"/>
            <a:ext cx="12192000" cy="6858000"/>
          </a:xfrm>
          <a:prstGeom prst="rect">
            <a:avLst/>
          </a:prstGeom>
        </p:spPr>
      </p:pic>
      <p:pic>
        <p:nvPicPr>
          <p:cNvPr id="3" name="图片 2" descr="logo"/>
          <p:cNvPicPr>
            <a:picLocks noChangeAspect="1"/>
          </p:cNvPicPr>
          <p:nvPr userDrawn="1"/>
        </p:nvPicPr>
        <p:blipFill>
          <a:blip r:embed="rId5"/>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6" name="矩形 6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7" name="矩形 66"/>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5975111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矩形 9"/>
          <p:cNvSpPr/>
          <p:nvPr userDrawn="1"/>
        </p:nvSpPr>
        <p:spPr>
          <a:xfrm>
            <a:off x="0" y="0"/>
            <a:ext cx="12192635" cy="6856730"/>
          </a:xfrm>
          <a:prstGeom prst="rect">
            <a:avLst/>
          </a:prstGeom>
          <a:gradFill>
            <a:gsLst>
              <a:gs pos="0">
                <a:srgbClr val="011218"/>
              </a:gs>
              <a:gs pos="100000">
                <a:srgbClr val="002436"/>
              </a:gs>
            </a:gsLst>
            <a:lin ang="54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cs typeface="微软雅黑" panose="020B0503020204020204" charset="-122"/>
            </a:endParaRPr>
          </a:p>
        </p:txBody>
      </p:sp>
    </p:spTree>
    <p:extLst>
      <p:ext uri="{BB962C8B-B14F-4D97-AF65-F5344CB8AC3E}">
        <p14:creationId xmlns:p14="http://schemas.microsoft.com/office/powerpoint/2010/main" val="6610394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5" name="图片 4"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544195" y="702310"/>
            <a:ext cx="1576705" cy="299720"/>
          </a:xfrm>
          <a:prstGeom prst="rect">
            <a:avLst/>
          </a:prstGeom>
        </p:spPr>
      </p:pic>
    </p:spTree>
    <p:extLst>
      <p:ext uri="{BB962C8B-B14F-4D97-AF65-F5344CB8AC3E}">
        <p14:creationId xmlns:p14="http://schemas.microsoft.com/office/powerpoint/2010/main" val="4948224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pic>
        <p:nvPicPr>
          <p:cNvPr id="7" name="图片 6" descr="F:/市场部/PPT模板/2024/24-09-02/24-09-09/PPT底图2.pngPPT底图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243185" y="415290"/>
            <a:ext cx="1493520" cy="283845"/>
          </a:xfrm>
          <a:prstGeom prst="rect">
            <a:avLst/>
          </a:prstGeom>
        </p:spPr>
      </p:pic>
    </p:spTree>
    <p:extLst>
      <p:ext uri="{BB962C8B-B14F-4D97-AF65-F5344CB8AC3E}">
        <p14:creationId xmlns:p14="http://schemas.microsoft.com/office/powerpoint/2010/main" val="422226257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pic>
        <p:nvPicPr>
          <p:cNvPr id="7" name="图片 6" descr="F:/市场部/PPT模板/2024/24-09-02/底图/PPT底图33.pngPPT底图33"/>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logo"/>
          <p:cNvPicPr>
            <a:picLocks noChangeAspect="1"/>
          </p:cNvPicPr>
          <p:nvPr userDrawn="1"/>
        </p:nvPicPr>
        <p:blipFill>
          <a:blip r:embed="rId3"/>
          <a:stretch>
            <a:fillRect/>
          </a:stretch>
        </p:blipFill>
        <p:spPr>
          <a:xfrm>
            <a:off x="10062210" y="415290"/>
            <a:ext cx="1493520" cy="283845"/>
          </a:xfrm>
          <a:prstGeom prst="rect">
            <a:avLst/>
          </a:prstGeom>
        </p:spPr>
      </p:pic>
    </p:spTree>
    <p:extLst>
      <p:ext uri="{BB962C8B-B14F-4D97-AF65-F5344CB8AC3E}">
        <p14:creationId xmlns:p14="http://schemas.microsoft.com/office/powerpoint/2010/main" val="69369668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Apple LiSung" charset="-120"/>
            </a:endParaRPr>
          </a:p>
        </p:txBody>
      </p:sp>
      <p:pic>
        <p:nvPicPr>
          <p:cNvPr id="8" name="图片 7" descr="logo"/>
          <p:cNvPicPr>
            <a:picLocks noChangeAspect="1"/>
          </p:cNvPicPr>
          <p:nvPr userDrawn="1"/>
        </p:nvPicPr>
        <p:blipFill>
          <a:blip r:embed="rId2"/>
          <a:stretch>
            <a:fillRect/>
          </a:stretch>
        </p:blipFill>
        <p:spPr>
          <a:xfrm>
            <a:off x="10062210" y="415290"/>
            <a:ext cx="1493520" cy="283845"/>
          </a:xfrm>
          <a:prstGeom prst="rect">
            <a:avLst/>
          </a:prstGeom>
        </p:spPr>
      </p:pic>
    </p:spTree>
    <p:extLst>
      <p:ext uri="{BB962C8B-B14F-4D97-AF65-F5344CB8AC3E}">
        <p14:creationId xmlns:p14="http://schemas.microsoft.com/office/powerpoint/2010/main" val="31162697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83" name="矩形 82"/>
          <p:cNvSpPr/>
          <p:nvPr userDrawn="1"/>
        </p:nvSpPr>
        <p:spPr>
          <a:xfrm>
            <a:off x="0" y="-1905"/>
            <a:ext cx="12192000" cy="6858000"/>
          </a:xfrm>
          <a:prstGeom prst="rect">
            <a:avLst/>
          </a:prstGeom>
          <a:solidFill>
            <a:srgbClr val="F6FBFF">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cs typeface="Apple LiSung" charset="-120"/>
            </a:endParaRPr>
          </a:p>
        </p:txBody>
      </p:sp>
    </p:spTree>
    <p:extLst>
      <p:ext uri="{BB962C8B-B14F-4D97-AF65-F5344CB8AC3E}">
        <p14:creationId xmlns:p14="http://schemas.microsoft.com/office/powerpoint/2010/main" val="349176408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F:/市场部/PPT模板/2024/24-09-02/底图/2.png2"/>
          <p:cNvPicPr>
            <a:picLocks noChangeAspect="1"/>
          </p:cNvPicPr>
          <p:nvPr userDrawn="1"/>
        </p:nvPicPr>
        <p:blipFill>
          <a:blip r:embed="rId2"/>
          <a:srcRect/>
          <a:stretch>
            <a:fillRect/>
          </a:stretch>
        </p:blipFill>
        <p:spPr>
          <a:xfrm>
            <a:off x="0" y="0"/>
            <a:ext cx="12192000" cy="6858000"/>
          </a:xfrm>
          <a:prstGeom prst="rect">
            <a:avLst/>
          </a:prstGeom>
        </p:spPr>
      </p:pic>
      <p:pic>
        <p:nvPicPr>
          <p:cNvPr id="8" name="图片 7" descr="F:/市场部/PPT模板/2024/24-07-31/logo2.pnglogo2"/>
          <p:cNvPicPr>
            <a:picLocks noChangeAspect="1"/>
          </p:cNvPicPr>
          <p:nvPr userDrawn="1"/>
        </p:nvPicPr>
        <p:blipFill>
          <a:blip r:embed="rId3"/>
          <a:srcRect t="829" b="829"/>
          <a:stretch>
            <a:fillRect/>
          </a:stretch>
        </p:blipFill>
        <p:spPr>
          <a:xfrm>
            <a:off x="10062210" y="415290"/>
            <a:ext cx="1493520" cy="283845"/>
          </a:xfrm>
          <a:prstGeom prst="rect">
            <a:avLst/>
          </a:prstGeom>
        </p:spPr>
      </p:pic>
    </p:spTree>
    <p:extLst>
      <p:ext uri="{BB962C8B-B14F-4D97-AF65-F5344CB8AC3E}">
        <p14:creationId xmlns:p14="http://schemas.microsoft.com/office/powerpoint/2010/main" val="68067228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7_竖排标题与文本">
    <p:spTree>
      <p:nvGrpSpPr>
        <p:cNvPr id="1" name=""/>
        <p:cNvGrpSpPr/>
        <p:nvPr/>
      </p:nvGrpSpPr>
      <p:grpSpPr>
        <a:xfrm>
          <a:off x="0" y="0"/>
          <a:ext cx="0" cy="0"/>
          <a:chOff x="0" y="0"/>
          <a:chExt cx="0" cy="0"/>
        </a:xfrm>
      </p:grpSpPr>
      <p:pic>
        <p:nvPicPr>
          <p:cNvPr id="7" name="图片 6" descr="F:/市场部/PPT模板/2024/24-09-02/底图/3.png3"/>
          <p:cNvPicPr>
            <a:picLocks noChangeAspect="1"/>
          </p:cNvPicPr>
          <p:nvPr userDrawn="1"/>
        </p:nvPicPr>
        <p:blipFill>
          <a:blip r:embed="rId2"/>
          <a:srcRect/>
          <a:stretch>
            <a:fillRect/>
          </a:stretch>
        </p:blipFill>
        <p:spPr>
          <a:xfrm>
            <a:off x="0" y="0"/>
            <a:ext cx="12192000" cy="6858000"/>
          </a:xfrm>
          <a:prstGeom prst="rect">
            <a:avLst/>
          </a:prstGeom>
        </p:spPr>
      </p:pic>
      <p:pic>
        <p:nvPicPr>
          <p:cNvPr id="2" name="图片 1" descr="logo"/>
          <p:cNvPicPr>
            <a:picLocks noChangeAspect="1"/>
          </p:cNvPicPr>
          <p:nvPr userDrawn="1"/>
        </p:nvPicPr>
        <p:blipFill>
          <a:blip r:embed="rId3"/>
          <a:stretch>
            <a:fillRect/>
          </a:stretch>
        </p:blipFill>
        <p:spPr>
          <a:xfrm>
            <a:off x="10062210" y="415290"/>
            <a:ext cx="1493520" cy="283845"/>
          </a:xfrm>
          <a:prstGeom prst="rect">
            <a:avLst/>
          </a:prstGeom>
        </p:spPr>
      </p:pic>
    </p:spTree>
    <p:extLst>
      <p:ext uri="{BB962C8B-B14F-4D97-AF65-F5344CB8AC3E}">
        <p14:creationId xmlns:p14="http://schemas.microsoft.com/office/powerpoint/2010/main" val="34098433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pic>
        <p:nvPicPr>
          <p:cNvPr id="4" name="图片 3" descr="F:/市场部/PPT模板/2024/24-07-11/底图/PPT模板22.pngPPT模板22"/>
          <p:cNvPicPr>
            <a:picLocks noChangeAspect="1"/>
          </p:cNvPicPr>
          <p:nvPr userDrawn="1"/>
        </p:nvPicPr>
        <p:blipFill>
          <a:blip r:embed="rId4"/>
          <a:srcRect/>
          <a:stretch>
            <a:fillRect/>
          </a:stretch>
        </p:blipFill>
        <p:spPr>
          <a:xfrm>
            <a:off x="0" y="0"/>
            <a:ext cx="12192000" cy="6858000"/>
          </a:xfrm>
          <a:prstGeom prst="rect">
            <a:avLst/>
          </a:prstGeom>
        </p:spPr>
      </p:pic>
      <p:pic>
        <p:nvPicPr>
          <p:cNvPr id="2" name="图片 1" descr="vinchin logo-04"/>
          <p:cNvPicPr>
            <a:picLocks noChangeAspect="1"/>
          </p:cNvPicPr>
          <p:nvPr userDrawn="1"/>
        </p:nvPicPr>
        <p:blipFill>
          <a:blip r:embed="rId5"/>
          <a:srcRect l="15667" t="31352" r="16128" b="31111"/>
          <a:stretch>
            <a:fillRect/>
          </a:stretch>
        </p:blipFill>
        <p:spPr>
          <a:xfrm>
            <a:off x="935355" y="796925"/>
            <a:ext cx="1781175" cy="588645"/>
          </a:xfrm>
          <a:prstGeom prst="rect">
            <a:avLst/>
          </a:prstGeom>
        </p:spPr>
      </p:pic>
      <p:sp>
        <p:nvSpPr>
          <p:cNvPr id="127" name="矩形 126"/>
          <p:cNvSpPr/>
          <p:nvPr userDrawn="1"/>
        </p:nvSpPr>
        <p:spPr>
          <a:xfrm>
            <a:off x="-1602740" y="635"/>
            <a:ext cx="1313180" cy="480060"/>
          </a:xfrm>
          <a:prstGeom prst="rect">
            <a:avLst/>
          </a:prstGeom>
          <a:solidFill>
            <a:srgbClr val="10CBB8"/>
          </a:solidFill>
          <a:ln>
            <a:solidFill>
              <a:srgbClr val="F2F2F2"/>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37" name="矩形 36"/>
          <p:cNvSpPr/>
          <p:nvPr userDrawn="1"/>
        </p:nvSpPr>
        <p:spPr>
          <a:xfrm>
            <a:off x="-1602740" y="709295"/>
            <a:ext cx="1313180" cy="480060"/>
          </a:xfrm>
          <a:prstGeom prst="rect">
            <a:avLst/>
          </a:prstGeom>
          <a:solidFill>
            <a:srgbClr val="25BDB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38" name="矩形 37"/>
          <p:cNvSpPr/>
          <p:nvPr userDrawn="1"/>
        </p:nvSpPr>
        <p:spPr>
          <a:xfrm>
            <a:off x="-1602740" y="1417955"/>
            <a:ext cx="1313180" cy="480060"/>
          </a:xfrm>
          <a:prstGeom prst="rect">
            <a:avLst/>
          </a:prstGeom>
          <a:solidFill>
            <a:srgbClr val="01CDE5"/>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39" name="矩形 38"/>
          <p:cNvSpPr/>
          <p:nvPr userDrawn="1"/>
        </p:nvSpPr>
        <p:spPr>
          <a:xfrm>
            <a:off x="-1602740" y="2126615"/>
            <a:ext cx="1313180" cy="480060"/>
          </a:xfrm>
          <a:prstGeom prst="rect">
            <a:avLst/>
          </a:prstGeom>
          <a:solidFill>
            <a:srgbClr val="45A6C1"/>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3" name="矩形 42"/>
          <p:cNvSpPr/>
          <p:nvPr userDrawn="1"/>
        </p:nvSpPr>
        <p:spPr>
          <a:xfrm>
            <a:off x="-1602740" y="2835275"/>
            <a:ext cx="1313180" cy="480060"/>
          </a:xfrm>
          <a:prstGeom prst="rect">
            <a:avLst/>
          </a:prstGeom>
          <a:solidFill>
            <a:srgbClr val="0F4B56"/>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4" name="矩形 43"/>
          <p:cNvSpPr/>
          <p:nvPr userDrawn="1"/>
        </p:nvSpPr>
        <p:spPr>
          <a:xfrm>
            <a:off x="-1602740" y="3543935"/>
            <a:ext cx="1313180" cy="480060"/>
          </a:xfrm>
          <a:prstGeom prst="rect">
            <a:avLst/>
          </a:prstGeom>
          <a:solidFill>
            <a:srgbClr val="206275"/>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gradFill>
            <a:gsLst>
              <a:gs pos="0">
                <a:srgbClr val="36969D"/>
              </a:gs>
              <a:gs pos="100000">
                <a:srgbClr val="0A1B1C"/>
              </a:gs>
            </a:gsLst>
            <a:lin ang="10800000" scaled="0"/>
          </a:gra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gradFill>
            <a:gsLst>
              <a:gs pos="0">
                <a:srgbClr val="47A7C1"/>
              </a:gs>
              <a:gs pos="100000">
                <a:srgbClr val="091A1E"/>
              </a:gs>
            </a:gsLst>
            <a:lin ang="10800000" scaled="0"/>
          </a:gra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solidFill>
            <a:srgbClr val="F5F7F9"/>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chemeClr val="bg1"/>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F2F2F2"/>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23221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2919095"/>
            <a:ext cx="1313180" cy="480060"/>
          </a:xfrm>
          <a:prstGeom prst="rect">
            <a:avLst/>
          </a:prstGeom>
          <a:solidFill>
            <a:srgbClr val="25BDBB"/>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162720216"/>
      </p:ext>
    </p:extLst>
  </p:cSld>
  <p:clrMapOvr>
    <a:masterClrMapping/>
  </p:clrMapOvr>
  <p:transition/>
  <p:hf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17" y="432000"/>
            <a:ext cx="10852802"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微软雅黑" panose="020B0503020204020204" charset="-122"/>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917" y="1296000"/>
            <a:ext cx="10852802"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微软雅黑" panose="020B0503020204020204" charset="-122"/>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微软雅黑" panose="020B0503020204020204" charset="-122"/>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微软雅黑" panose="020B0503020204020204" charset="-122"/>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微软雅黑" panose="020B0503020204020204" charset="-122"/>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微软雅黑" panose="020B0503020204020204" charset="-122"/>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2025/11/28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extLst>
      <p:ext uri="{BB962C8B-B14F-4D97-AF65-F5344CB8AC3E}">
        <p14:creationId xmlns:p14="http://schemas.microsoft.com/office/powerpoint/2010/main" val="3913140659"/>
      </p:ext>
    </p:extLst>
  </p:cSld>
  <p:clrMapOvr>
    <a:masterClrMapping/>
  </p:clrMapOvr>
  <p:transition/>
  <p:hf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1_节标题">
    <p:spTree>
      <p:nvGrpSpPr>
        <p:cNvPr id="1" name=""/>
        <p:cNvGrpSpPr/>
        <p:nvPr/>
      </p:nvGrpSpPr>
      <p:grpSpPr>
        <a:xfrm>
          <a:off x="0" y="0"/>
          <a:ext cx="0" cy="0"/>
          <a:chOff x="0" y="0"/>
          <a:chExt cx="0" cy="0"/>
        </a:xfrm>
      </p:grpSpPr>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2"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3" name="矩形 2"/>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4" name="矩形 3"/>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5" name="矩形 4"/>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7"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8" name="矩形 7"/>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016549468"/>
      </p:ext>
    </p:extLst>
  </p:cSld>
  <p:clrMapOvr>
    <a:masterClrMapping/>
  </p:clrMapOvr>
  <p:transition/>
  <p:hf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pic>
        <p:nvPicPr>
          <p:cNvPr id="7" name="图片 6" descr="F:/市场部/PPT模板/2024/24-09-02/底图/2.png2"/>
          <p:cNvPicPr>
            <a:picLocks noChangeAspect="1"/>
          </p:cNvPicPr>
          <p:nvPr userDrawn="1"/>
        </p:nvPicPr>
        <p:blipFill>
          <a:blip r:embed="rId4"/>
          <a:srcRect/>
          <a:stretch>
            <a:fillRect/>
          </a:stretch>
        </p:blipFill>
        <p:spPr>
          <a:xfrm>
            <a:off x="0" y="0"/>
            <a:ext cx="12192000" cy="6858000"/>
          </a:xfrm>
          <a:prstGeom prst="rect">
            <a:avLst/>
          </a:prstGeom>
        </p:spPr>
      </p:pic>
      <p:pic>
        <p:nvPicPr>
          <p:cNvPr id="8" name="图片 7" descr="F:/市场部/PPT模板/2024/24-07-31/logo2.pnglogo2"/>
          <p:cNvPicPr>
            <a:picLocks noChangeAspect="1"/>
          </p:cNvPicPr>
          <p:nvPr userDrawn="1"/>
        </p:nvPicPr>
        <p:blipFill>
          <a:blip r:embed="rId5"/>
          <a:srcRect t="829" b="829"/>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4" name="矩形 3"/>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5" name="矩形 4"/>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9" name="矩形 8"/>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0"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12" name="矩形 11"/>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10661677"/>
      </p:ext>
    </p:extLst>
  </p:cSld>
  <p:clrMapOvr>
    <a:masterClrMapping/>
  </p:clrMapOvr>
  <p:transition/>
  <p:hf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6" name="矩形 5"/>
          <p:cNvSpPr/>
          <p:nvPr userDrawn="1"/>
        </p:nvSpPr>
        <p:spPr>
          <a:xfrm>
            <a:off x="635" y="6132830"/>
            <a:ext cx="12191365" cy="725170"/>
          </a:xfrm>
          <a:prstGeom prst="rect">
            <a:avLst/>
          </a:prstGeom>
          <a:solidFill>
            <a:srgbClr val="F5F7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微软雅黑" panose="020B0503020204020204" charset="-122"/>
            </a:endParaRPr>
          </a:p>
        </p:txBody>
      </p:sp>
      <p:pic>
        <p:nvPicPr>
          <p:cNvPr id="7" name="图片 6" descr="vinchin logo 111-01"/>
          <p:cNvPicPr>
            <a:picLocks noChangeAspect="1"/>
          </p:cNvPicPr>
          <p:nvPr userDrawn="1"/>
        </p:nvPicPr>
        <p:blipFill>
          <a:blip r:embed="rId4"/>
          <a:srcRect l="13777" t="31435" r="14255" b="30370"/>
          <a:stretch>
            <a:fillRect/>
          </a:stretch>
        </p:blipFill>
        <p:spPr>
          <a:xfrm>
            <a:off x="10402570" y="6238875"/>
            <a:ext cx="1559560" cy="496570"/>
          </a:xfrm>
          <a:prstGeom prst="rect">
            <a:avLst/>
          </a:prstGeom>
        </p:spPr>
      </p:pic>
      <p:pic>
        <p:nvPicPr>
          <p:cNvPr id="2" name="图片 1" descr="深底"/>
          <p:cNvPicPr>
            <a:picLocks noChangeAspect="1"/>
          </p:cNvPicPr>
          <p:nvPr userDrawn="1"/>
        </p:nvPicPr>
        <p:blipFill>
          <a:blip r:embed="rId5"/>
          <a:stretch>
            <a:fillRect/>
          </a:stretch>
        </p:blipFill>
        <p:spPr>
          <a:xfrm>
            <a:off x="0" y="0"/>
            <a:ext cx="12192000" cy="6858000"/>
          </a:xfrm>
          <a:prstGeom prst="rect">
            <a:avLst/>
          </a:prstGeom>
        </p:spPr>
      </p:pic>
      <p:sp>
        <p:nvSpPr>
          <p:cNvPr id="3" name="矩形 2"/>
          <p:cNvSpPr/>
          <p:nvPr userDrawn="1"/>
        </p:nvSpPr>
        <p:spPr>
          <a:xfrm>
            <a:off x="0" y="0"/>
            <a:ext cx="12191365" cy="6858000"/>
          </a:xfrm>
          <a:prstGeom prst="rect">
            <a:avLst/>
          </a:prstGeom>
          <a:solidFill>
            <a:srgbClr val="044755">
              <a:alpha val="40000"/>
            </a:srgbClr>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cs typeface="微软雅黑" panose="020B0503020204020204" charset="-122"/>
            </a:endParaRPr>
          </a:p>
        </p:txBody>
      </p:sp>
      <p:sp>
        <p:nvSpPr>
          <p:cNvPr id="10" name="矩形 9"/>
          <p:cNvSpPr/>
          <p:nvPr userDrawn="1"/>
        </p:nvSpPr>
        <p:spPr>
          <a:xfrm>
            <a:off x="0" y="0"/>
            <a:ext cx="12192635" cy="6856730"/>
          </a:xfrm>
          <a:prstGeom prst="rect">
            <a:avLst/>
          </a:prstGeom>
          <a:gradFill>
            <a:gsLst>
              <a:gs pos="0">
                <a:srgbClr val="011218"/>
              </a:gs>
              <a:gs pos="100000">
                <a:srgbClr val="002436"/>
              </a:gs>
            </a:gsLst>
            <a:lin ang="54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cs typeface="微软雅黑" panose="020B0503020204020204" charset="-122"/>
            </a:endParaRPr>
          </a:p>
        </p:txBody>
      </p:sp>
      <p:sp>
        <p:nvSpPr>
          <p:cNvPr id="127" name="矩形 126"/>
          <p:cNvSpPr/>
          <p:nvPr userDrawn="1"/>
        </p:nvSpPr>
        <p:spPr>
          <a:xfrm>
            <a:off x="-1602740" y="635"/>
            <a:ext cx="1313180" cy="480060"/>
          </a:xfrm>
          <a:prstGeom prst="rect">
            <a:avLst/>
          </a:prstGeom>
          <a:solidFill>
            <a:srgbClr val="10CBB8"/>
          </a:solidFill>
          <a:ln>
            <a:solidFill>
              <a:srgbClr val="F2F2F2"/>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37" name="矩形 36"/>
          <p:cNvSpPr/>
          <p:nvPr userDrawn="1"/>
        </p:nvSpPr>
        <p:spPr>
          <a:xfrm>
            <a:off x="-1602740" y="709295"/>
            <a:ext cx="1313180" cy="480060"/>
          </a:xfrm>
          <a:prstGeom prst="rect">
            <a:avLst/>
          </a:prstGeom>
          <a:solidFill>
            <a:srgbClr val="25BDB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38" name="矩形 37"/>
          <p:cNvSpPr/>
          <p:nvPr userDrawn="1"/>
        </p:nvSpPr>
        <p:spPr>
          <a:xfrm>
            <a:off x="-1602740" y="1417955"/>
            <a:ext cx="1313180" cy="480060"/>
          </a:xfrm>
          <a:prstGeom prst="rect">
            <a:avLst/>
          </a:prstGeom>
          <a:solidFill>
            <a:srgbClr val="01CDE5"/>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39" name="矩形 38"/>
          <p:cNvSpPr/>
          <p:nvPr userDrawn="1"/>
        </p:nvSpPr>
        <p:spPr>
          <a:xfrm>
            <a:off x="-1602740" y="2126615"/>
            <a:ext cx="1313180" cy="480060"/>
          </a:xfrm>
          <a:prstGeom prst="rect">
            <a:avLst/>
          </a:prstGeom>
          <a:solidFill>
            <a:srgbClr val="45A6C1"/>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3" name="矩形 42"/>
          <p:cNvSpPr/>
          <p:nvPr userDrawn="1"/>
        </p:nvSpPr>
        <p:spPr>
          <a:xfrm>
            <a:off x="-1602740" y="2835275"/>
            <a:ext cx="1313180" cy="480060"/>
          </a:xfrm>
          <a:prstGeom prst="rect">
            <a:avLst/>
          </a:prstGeom>
          <a:solidFill>
            <a:srgbClr val="0F4B56"/>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4" name="矩形 43"/>
          <p:cNvSpPr/>
          <p:nvPr userDrawn="1"/>
        </p:nvSpPr>
        <p:spPr>
          <a:xfrm>
            <a:off x="-1602740" y="3543935"/>
            <a:ext cx="1313180" cy="480060"/>
          </a:xfrm>
          <a:prstGeom prst="rect">
            <a:avLst/>
          </a:prstGeom>
          <a:solidFill>
            <a:srgbClr val="206275"/>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gradFill>
            <a:gsLst>
              <a:gs pos="0">
                <a:srgbClr val="36969D"/>
              </a:gs>
              <a:gs pos="100000">
                <a:srgbClr val="0A1B1C"/>
              </a:gs>
            </a:gsLst>
            <a:lin ang="10800000" scaled="0"/>
          </a:gra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gradFill>
            <a:gsLst>
              <a:gs pos="0">
                <a:srgbClr val="47A7C1"/>
              </a:gs>
              <a:gs pos="100000">
                <a:srgbClr val="091A1E"/>
              </a:gs>
            </a:gsLst>
            <a:lin ang="10800000" scaled="0"/>
          </a:gra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solidFill>
            <a:srgbClr val="F5F7F9"/>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chemeClr val="bg1"/>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F2F2F2"/>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23221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2919095"/>
            <a:ext cx="1313180" cy="480060"/>
          </a:xfrm>
          <a:prstGeom prst="rect">
            <a:avLst/>
          </a:prstGeom>
          <a:solidFill>
            <a:srgbClr val="25BDBB"/>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09652416"/>
      </p:ext>
    </p:extLst>
  </p:cSld>
  <p:clrMapOvr>
    <a:masterClrMapping/>
  </p:clrMapOvr>
  <p:transition/>
  <p:hf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6" name="矩形 5"/>
          <p:cNvSpPr/>
          <p:nvPr userDrawn="1"/>
        </p:nvSpPr>
        <p:spPr>
          <a:xfrm>
            <a:off x="635" y="6132830"/>
            <a:ext cx="12191365" cy="725170"/>
          </a:xfrm>
          <a:prstGeom prst="rect">
            <a:avLst/>
          </a:prstGeom>
          <a:solidFill>
            <a:srgbClr val="F5F7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微软雅黑" panose="020B0503020204020204" charset="-122"/>
            </a:endParaRPr>
          </a:p>
        </p:txBody>
      </p:sp>
      <p:pic>
        <p:nvPicPr>
          <p:cNvPr id="7" name="图片 6" descr="vinchin logo 111-01"/>
          <p:cNvPicPr>
            <a:picLocks noChangeAspect="1"/>
          </p:cNvPicPr>
          <p:nvPr userDrawn="1"/>
        </p:nvPicPr>
        <p:blipFill>
          <a:blip r:embed="rId4"/>
          <a:srcRect l="13777" t="31435" r="14255" b="30370"/>
          <a:stretch>
            <a:fillRect/>
          </a:stretch>
        </p:blipFill>
        <p:spPr>
          <a:xfrm>
            <a:off x="10402570" y="6238875"/>
            <a:ext cx="1559560" cy="496570"/>
          </a:xfrm>
          <a:prstGeom prst="rect">
            <a:avLst/>
          </a:prstGeom>
        </p:spPr>
      </p:pic>
      <p:pic>
        <p:nvPicPr>
          <p:cNvPr id="2" name="图片 1" descr="深底"/>
          <p:cNvPicPr>
            <a:picLocks noChangeAspect="1"/>
          </p:cNvPicPr>
          <p:nvPr userDrawn="1"/>
        </p:nvPicPr>
        <p:blipFill>
          <a:blip r:embed="rId5"/>
          <a:stretch>
            <a:fillRect/>
          </a:stretch>
        </p:blipFill>
        <p:spPr>
          <a:xfrm>
            <a:off x="0" y="0"/>
            <a:ext cx="12192000" cy="6858000"/>
          </a:xfrm>
          <a:prstGeom prst="rect">
            <a:avLst/>
          </a:prstGeom>
        </p:spPr>
      </p:pic>
      <p:sp>
        <p:nvSpPr>
          <p:cNvPr id="3" name="矩形 2"/>
          <p:cNvSpPr/>
          <p:nvPr userDrawn="1"/>
        </p:nvSpPr>
        <p:spPr>
          <a:xfrm>
            <a:off x="0" y="0"/>
            <a:ext cx="12191365" cy="6858000"/>
          </a:xfrm>
          <a:prstGeom prst="rect">
            <a:avLst/>
          </a:prstGeom>
          <a:solidFill>
            <a:srgbClr val="044755">
              <a:alpha val="40000"/>
            </a:srgbClr>
          </a:soli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cs typeface="微软雅黑" panose="020B0503020204020204" charset="-122"/>
            </a:endParaRPr>
          </a:p>
        </p:txBody>
      </p:sp>
      <p:sp>
        <p:nvSpPr>
          <p:cNvPr id="10" name="矩形 9"/>
          <p:cNvSpPr/>
          <p:nvPr userDrawn="1"/>
        </p:nvSpPr>
        <p:spPr>
          <a:xfrm>
            <a:off x="0" y="0"/>
            <a:ext cx="12192635" cy="6856730"/>
          </a:xfrm>
          <a:prstGeom prst="rect">
            <a:avLst/>
          </a:prstGeom>
          <a:gradFill>
            <a:gsLst>
              <a:gs pos="0">
                <a:srgbClr val="011218"/>
              </a:gs>
              <a:gs pos="100000">
                <a:srgbClr val="002436"/>
              </a:gs>
            </a:gsLst>
            <a:lin ang="54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cs typeface="微软雅黑" panose="020B0503020204020204" charset="-122"/>
            </a:endParaRPr>
          </a:p>
        </p:txBody>
      </p:sp>
      <p:pic>
        <p:nvPicPr>
          <p:cNvPr id="8" name="图片 7" descr="vinchin logo-04"/>
          <p:cNvPicPr>
            <a:picLocks noChangeAspect="1"/>
          </p:cNvPicPr>
          <p:nvPr userDrawn="1"/>
        </p:nvPicPr>
        <p:blipFill>
          <a:blip r:embed="rId6"/>
          <a:srcRect l="15667" t="31352" r="16128" b="31111"/>
          <a:stretch>
            <a:fillRect/>
          </a:stretch>
        </p:blipFill>
        <p:spPr>
          <a:xfrm>
            <a:off x="10348595" y="215900"/>
            <a:ext cx="1568450" cy="518160"/>
          </a:xfrm>
          <a:prstGeom prst="rect">
            <a:avLst/>
          </a:prstGeom>
        </p:spPr>
      </p:pic>
      <p:sp>
        <p:nvSpPr>
          <p:cNvPr id="127" name="矩形 126"/>
          <p:cNvSpPr/>
          <p:nvPr userDrawn="1"/>
        </p:nvSpPr>
        <p:spPr>
          <a:xfrm>
            <a:off x="-1602740" y="635"/>
            <a:ext cx="1313180" cy="480060"/>
          </a:xfrm>
          <a:prstGeom prst="rect">
            <a:avLst/>
          </a:prstGeom>
          <a:solidFill>
            <a:srgbClr val="10CBB8"/>
          </a:solidFill>
          <a:ln>
            <a:solidFill>
              <a:srgbClr val="F2F2F2"/>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37" name="矩形 36"/>
          <p:cNvSpPr/>
          <p:nvPr userDrawn="1"/>
        </p:nvSpPr>
        <p:spPr>
          <a:xfrm>
            <a:off x="-1602740" y="709295"/>
            <a:ext cx="1313180" cy="480060"/>
          </a:xfrm>
          <a:prstGeom prst="rect">
            <a:avLst/>
          </a:prstGeom>
          <a:solidFill>
            <a:srgbClr val="25BDB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38" name="矩形 37"/>
          <p:cNvSpPr/>
          <p:nvPr userDrawn="1"/>
        </p:nvSpPr>
        <p:spPr>
          <a:xfrm>
            <a:off x="-1602740" y="1417955"/>
            <a:ext cx="1313180" cy="480060"/>
          </a:xfrm>
          <a:prstGeom prst="rect">
            <a:avLst/>
          </a:prstGeom>
          <a:solidFill>
            <a:srgbClr val="01CDE5"/>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39" name="矩形 38"/>
          <p:cNvSpPr/>
          <p:nvPr userDrawn="1"/>
        </p:nvSpPr>
        <p:spPr>
          <a:xfrm>
            <a:off x="-1602740" y="2126615"/>
            <a:ext cx="1313180" cy="480060"/>
          </a:xfrm>
          <a:prstGeom prst="rect">
            <a:avLst/>
          </a:prstGeom>
          <a:solidFill>
            <a:srgbClr val="45A6C1"/>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3" name="矩形 42"/>
          <p:cNvSpPr/>
          <p:nvPr userDrawn="1"/>
        </p:nvSpPr>
        <p:spPr>
          <a:xfrm>
            <a:off x="-1602740" y="2835275"/>
            <a:ext cx="1313180" cy="480060"/>
          </a:xfrm>
          <a:prstGeom prst="rect">
            <a:avLst/>
          </a:prstGeom>
          <a:solidFill>
            <a:srgbClr val="0F4B56"/>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4" name="矩形 43"/>
          <p:cNvSpPr/>
          <p:nvPr userDrawn="1"/>
        </p:nvSpPr>
        <p:spPr>
          <a:xfrm>
            <a:off x="-1602740" y="3543935"/>
            <a:ext cx="1313180" cy="480060"/>
          </a:xfrm>
          <a:prstGeom prst="rect">
            <a:avLst/>
          </a:prstGeom>
          <a:solidFill>
            <a:srgbClr val="206275"/>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gradFill>
            <a:gsLst>
              <a:gs pos="0">
                <a:srgbClr val="36969D"/>
              </a:gs>
              <a:gs pos="100000">
                <a:srgbClr val="0A1B1C"/>
              </a:gs>
            </a:gsLst>
            <a:lin ang="10800000" scaled="0"/>
          </a:gra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gradFill>
            <a:gsLst>
              <a:gs pos="0">
                <a:srgbClr val="47A7C1"/>
              </a:gs>
              <a:gs pos="100000">
                <a:srgbClr val="091A1E"/>
              </a:gs>
            </a:gsLst>
            <a:lin ang="10800000" scaled="0"/>
          </a:gra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solidFill>
            <a:srgbClr val="F5F7F9"/>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chemeClr val="bg1"/>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F2F2F2"/>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23221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2919095"/>
            <a:ext cx="1313180" cy="480060"/>
          </a:xfrm>
          <a:prstGeom prst="rect">
            <a:avLst/>
          </a:prstGeom>
          <a:solidFill>
            <a:srgbClr val="25BDBB"/>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336373849"/>
      </p:ext>
    </p:extLst>
  </p:cSld>
  <p:clrMapOvr>
    <a:masterClrMapping/>
  </p:clrMapOvr>
  <p:transition/>
  <p:hf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5" name="图片 4" descr="F:/市场部/PPT模板/2024/24-09-02/底图/深1.png深1"/>
          <p:cNvPicPr>
            <a:picLocks noChangeAspect="1"/>
          </p:cNvPicPr>
          <p:nvPr userDrawn="1"/>
        </p:nvPicPr>
        <p:blipFill>
          <a:blip r:embed="rId4"/>
          <a:srcRect t="8" b="8"/>
          <a:stretch>
            <a:fillRect/>
          </a:stretch>
        </p:blipFill>
        <p:spPr>
          <a:xfrm>
            <a:off x="0" y="0"/>
            <a:ext cx="12192635" cy="6857365"/>
          </a:xfrm>
          <a:prstGeom prst="rect">
            <a:avLst/>
          </a:prstGeom>
        </p:spPr>
      </p:pic>
      <p:sp>
        <p:nvSpPr>
          <p:cNvPr id="127" name="矩形 126"/>
          <p:cNvSpPr/>
          <p:nvPr userDrawn="1"/>
        </p:nvSpPr>
        <p:spPr>
          <a:xfrm>
            <a:off x="-1602740" y="635"/>
            <a:ext cx="1313180" cy="480060"/>
          </a:xfrm>
          <a:prstGeom prst="rect">
            <a:avLst/>
          </a:prstGeom>
          <a:solidFill>
            <a:srgbClr val="10CBB8"/>
          </a:solidFill>
          <a:ln>
            <a:solidFill>
              <a:srgbClr val="F2F2F2"/>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37" name="矩形 36"/>
          <p:cNvSpPr/>
          <p:nvPr userDrawn="1"/>
        </p:nvSpPr>
        <p:spPr>
          <a:xfrm>
            <a:off x="-1602740" y="709295"/>
            <a:ext cx="1313180" cy="480060"/>
          </a:xfrm>
          <a:prstGeom prst="rect">
            <a:avLst/>
          </a:prstGeom>
          <a:solidFill>
            <a:srgbClr val="25BDBB"/>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38" name="矩形 37"/>
          <p:cNvSpPr/>
          <p:nvPr userDrawn="1"/>
        </p:nvSpPr>
        <p:spPr>
          <a:xfrm>
            <a:off x="-1602740" y="1417955"/>
            <a:ext cx="1313180" cy="480060"/>
          </a:xfrm>
          <a:prstGeom prst="rect">
            <a:avLst/>
          </a:prstGeom>
          <a:solidFill>
            <a:srgbClr val="01CDE5"/>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39" name="矩形 38"/>
          <p:cNvSpPr/>
          <p:nvPr userDrawn="1"/>
        </p:nvSpPr>
        <p:spPr>
          <a:xfrm>
            <a:off x="-1602740" y="2126615"/>
            <a:ext cx="1313180" cy="480060"/>
          </a:xfrm>
          <a:prstGeom prst="rect">
            <a:avLst/>
          </a:prstGeom>
          <a:solidFill>
            <a:srgbClr val="45A6C1"/>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3" name="矩形 42"/>
          <p:cNvSpPr/>
          <p:nvPr userDrawn="1"/>
        </p:nvSpPr>
        <p:spPr>
          <a:xfrm>
            <a:off x="-1602740" y="2835275"/>
            <a:ext cx="1313180" cy="480060"/>
          </a:xfrm>
          <a:prstGeom prst="rect">
            <a:avLst/>
          </a:prstGeom>
          <a:solidFill>
            <a:srgbClr val="0F4B56"/>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4" name="矩形 43"/>
          <p:cNvSpPr/>
          <p:nvPr userDrawn="1"/>
        </p:nvSpPr>
        <p:spPr>
          <a:xfrm>
            <a:off x="-1602740" y="3543935"/>
            <a:ext cx="1313180" cy="480060"/>
          </a:xfrm>
          <a:prstGeom prst="rect">
            <a:avLst/>
          </a:prstGeom>
          <a:solidFill>
            <a:srgbClr val="206275"/>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gradFill>
            <a:gsLst>
              <a:gs pos="0">
                <a:srgbClr val="36969D"/>
              </a:gs>
              <a:gs pos="100000">
                <a:srgbClr val="0A1B1C"/>
              </a:gs>
            </a:gsLst>
            <a:lin ang="10800000" scaled="0"/>
          </a:gra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gradFill>
            <a:gsLst>
              <a:gs pos="0">
                <a:srgbClr val="47A7C1"/>
              </a:gs>
              <a:gs pos="100000">
                <a:srgbClr val="091A1E"/>
              </a:gs>
            </a:gsLst>
            <a:lin ang="10800000" scaled="0"/>
          </a:gra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solidFill>
            <a:srgbClr val="F5F7F9"/>
          </a:solidFill>
          <a:ln>
            <a:solidFill>
              <a:schemeClr val="bg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63"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64" name="矩形 63"/>
          <p:cNvSpPr/>
          <p:nvPr userDrawn="1"/>
        </p:nvSpPr>
        <p:spPr>
          <a:xfrm>
            <a:off x="12482005" y="709295"/>
            <a:ext cx="1313180" cy="480060"/>
          </a:xfrm>
          <a:prstGeom prst="rect">
            <a:avLst/>
          </a:prstGeom>
          <a:solidFill>
            <a:schemeClr val="bg1"/>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5" name="矩形 64"/>
          <p:cNvSpPr/>
          <p:nvPr userDrawn="1"/>
        </p:nvSpPr>
        <p:spPr>
          <a:xfrm>
            <a:off x="12482005" y="1417955"/>
            <a:ext cx="1313180" cy="480060"/>
          </a:xfrm>
          <a:prstGeom prst="rect">
            <a:avLst/>
          </a:prstGeom>
          <a:solidFill>
            <a:srgbClr val="F2F2F2"/>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8" name="文本类型"/>
          <p:cNvSpPr txBox="1"/>
          <p:nvPr userDrawn="1">
            <p:custDataLst>
              <p:tags r:id="rId2"/>
            </p:custDataLst>
          </p:nvPr>
        </p:nvSpPr>
        <p:spPr>
          <a:xfrm>
            <a:off x="12341670" y="23221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69" name="矩形 68"/>
          <p:cNvSpPr/>
          <p:nvPr userDrawn="1"/>
        </p:nvSpPr>
        <p:spPr>
          <a:xfrm>
            <a:off x="12482005" y="2919095"/>
            <a:ext cx="1313180" cy="480060"/>
          </a:xfrm>
          <a:prstGeom prst="rect">
            <a:avLst/>
          </a:prstGeom>
          <a:solidFill>
            <a:srgbClr val="25BDBB"/>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93475250"/>
      </p:ext>
    </p:extLst>
  </p:cSld>
  <p:clrMapOvr>
    <a:masterClrMapping/>
  </p:clrMapOvr>
  <p:transition/>
  <p:hf hdr="0" ftr="0" dt="0"/>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pic>
        <p:nvPicPr>
          <p:cNvPr id="7" name="图片 6" descr="F:/市场部/PPT模板/2024/24-09-02/底图/3.png3"/>
          <p:cNvPicPr>
            <a:picLocks noChangeAspect="1"/>
          </p:cNvPicPr>
          <p:nvPr userDrawn="1"/>
        </p:nvPicPr>
        <p:blipFill>
          <a:blip r:embed="rId4"/>
          <a:srcRect/>
          <a:stretch>
            <a:fillRect/>
          </a:stretch>
        </p:blipFill>
        <p:spPr>
          <a:xfrm>
            <a:off x="0" y="0"/>
            <a:ext cx="12192000" cy="6858000"/>
          </a:xfrm>
          <a:prstGeom prst="rect">
            <a:avLst/>
          </a:prstGeom>
        </p:spPr>
      </p:pic>
      <p:pic>
        <p:nvPicPr>
          <p:cNvPr id="3" name="图片 2" descr="logo"/>
          <p:cNvPicPr>
            <a:picLocks noChangeAspect="1"/>
          </p:cNvPicPr>
          <p:nvPr userDrawn="1"/>
        </p:nvPicPr>
        <p:blipFill>
          <a:blip r:embed="rId5"/>
          <a:stretch>
            <a:fillRect/>
          </a:stretch>
        </p:blipFill>
        <p:spPr>
          <a:xfrm>
            <a:off x="10386060" y="332740"/>
            <a:ext cx="1493520" cy="283845"/>
          </a:xfrm>
          <a:prstGeom prst="rect">
            <a:avLst/>
          </a:prstGeom>
        </p:spPr>
      </p:pic>
      <p:sp>
        <p:nvSpPr>
          <p:cNvPr id="127" name="矩形 126"/>
          <p:cNvSpPr/>
          <p:nvPr userDrawn="1"/>
        </p:nvSpPr>
        <p:spPr>
          <a:xfrm>
            <a:off x="-1602740" y="635"/>
            <a:ext cx="1313180" cy="480060"/>
          </a:xfrm>
          <a:prstGeom prst="rect">
            <a:avLst/>
          </a:prstGeom>
          <a:solidFill>
            <a:srgbClr val="2D7689"/>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1" name="矩形 10"/>
          <p:cNvSpPr/>
          <p:nvPr userDrawn="1"/>
        </p:nvSpPr>
        <p:spPr>
          <a:xfrm>
            <a:off x="-1602740" y="709295"/>
            <a:ext cx="1313180" cy="480060"/>
          </a:xfrm>
          <a:prstGeom prst="rect">
            <a:avLst/>
          </a:prstGeom>
          <a:solidFill>
            <a:srgbClr val="18BCC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26" name="矩形 25"/>
          <p:cNvSpPr/>
          <p:nvPr userDrawn="1"/>
        </p:nvSpPr>
        <p:spPr>
          <a:xfrm>
            <a:off x="-1602740" y="1417955"/>
            <a:ext cx="1313180" cy="480060"/>
          </a:xfrm>
          <a:prstGeom prst="rect">
            <a:avLst/>
          </a:prstGeom>
          <a:solidFill>
            <a:srgbClr val="37C1E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38" name="矩形 37"/>
          <p:cNvSpPr/>
          <p:nvPr userDrawn="1"/>
        </p:nvSpPr>
        <p:spPr>
          <a:xfrm>
            <a:off x="-1602740" y="2126615"/>
            <a:ext cx="1313180" cy="480060"/>
          </a:xfrm>
          <a:prstGeom prst="rect">
            <a:avLst/>
          </a:prstGeom>
          <a:solidFill>
            <a:srgbClr val="47BFF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3" name="矩形 42"/>
          <p:cNvSpPr/>
          <p:nvPr userDrawn="1"/>
        </p:nvSpPr>
        <p:spPr>
          <a:xfrm>
            <a:off x="-1602740" y="2835275"/>
            <a:ext cx="1313180" cy="480060"/>
          </a:xfrm>
          <a:prstGeom prst="rect">
            <a:avLst/>
          </a:prstGeom>
          <a:solidFill>
            <a:srgbClr val="FFE09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sym typeface="+mn-ea"/>
            </a:endParaRPr>
          </a:p>
        </p:txBody>
      </p:sp>
      <p:sp>
        <p:nvSpPr>
          <p:cNvPr id="44" name="矩形 43"/>
          <p:cNvSpPr/>
          <p:nvPr userDrawn="1"/>
        </p:nvSpPr>
        <p:spPr>
          <a:xfrm>
            <a:off x="-1602740" y="3543935"/>
            <a:ext cx="1313180" cy="480060"/>
          </a:xfrm>
          <a:prstGeom prst="rect">
            <a:avLst/>
          </a:prstGeom>
          <a:solidFill>
            <a:srgbClr val="D4EEF3"/>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5" name="矩形 44"/>
          <p:cNvSpPr/>
          <p:nvPr userDrawn="1"/>
        </p:nvSpPr>
        <p:spPr>
          <a:xfrm>
            <a:off x="-1602740" y="4252595"/>
            <a:ext cx="1313180" cy="480060"/>
          </a:xfrm>
          <a:prstGeom prst="rect">
            <a:avLst/>
          </a:prstGeom>
          <a:solidFill>
            <a:srgbClr val="EAF1F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a:cs typeface="微软雅黑" panose="020B0503020204020204" charset="-122"/>
              <a:sym typeface="+mn-ea"/>
            </a:endParaRPr>
          </a:p>
        </p:txBody>
      </p:sp>
      <p:sp>
        <p:nvSpPr>
          <p:cNvPr id="46" name="矩形 45"/>
          <p:cNvSpPr/>
          <p:nvPr userDrawn="1"/>
        </p:nvSpPr>
        <p:spPr>
          <a:xfrm>
            <a:off x="-1602740" y="4961255"/>
            <a:ext cx="1313180" cy="480060"/>
          </a:xfrm>
          <a:prstGeom prst="rect">
            <a:avLst/>
          </a:prstGeom>
          <a:solidFill>
            <a:srgbClr val="F7FDFF"/>
          </a:solidFill>
          <a:ln>
            <a:solidFill>
              <a:srgbClr val="D4EEF3"/>
            </a:solid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sz="900" b="1">
              <a:cs typeface="微软雅黑" panose="020B0503020204020204" charset="-122"/>
              <a:sym typeface="+mn-ea"/>
            </a:endParaRPr>
          </a:p>
        </p:txBody>
      </p:sp>
      <p:sp>
        <p:nvSpPr>
          <p:cNvPr id="49" name="矩形 48"/>
          <p:cNvSpPr/>
          <p:nvPr userDrawn="1"/>
        </p:nvSpPr>
        <p:spPr>
          <a:xfrm>
            <a:off x="-1602740" y="5669915"/>
            <a:ext cx="1313180" cy="480060"/>
          </a:xfrm>
          <a:prstGeom prst="rect">
            <a:avLst/>
          </a:prstGeom>
          <a:gradFill>
            <a:gsLst>
              <a:gs pos="0">
                <a:srgbClr val="14C6EC"/>
              </a:gs>
              <a:gs pos="100000">
                <a:srgbClr val="1BD7D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a:gradFill>
                <a:gsLst>
                  <a:gs pos="0">
                    <a:srgbClr val="1AC5D7"/>
                  </a:gs>
                  <a:gs pos="100000">
                    <a:srgbClr val="2CAFF1"/>
                  </a:gs>
                </a:gsLst>
                <a:lin ang="0" scaled="0"/>
              </a:gradFill>
              <a:cs typeface="微软雅黑" panose="020B0503020204020204" charset="-122"/>
              <a:sym typeface="+mn-ea"/>
            </a:endParaRPr>
          </a:p>
        </p:txBody>
      </p:sp>
      <p:sp>
        <p:nvSpPr>
          <p:cNvPr id="50" name="矩形 49"/>
          <p:cNvSpPr/>
          <p:nvPr userDrawn="1"/>
        </p:nvSpPr>
        <p:spPr>
          <a:xfrm>
            <a:off x="-1602740" y="6378575"/>
            <a:ext cx="1313180" cy="480060"/>
          </a:xfrm>
          <a:prstGeom prst="rect">
            <a:avLst/>
          </a:prstGeom>
          <a:gradFill>
            <a:gsLst>
              <a:gs pos="0">
                <a:srgbClr val="47BFFD"/>
              </a:gs>
              <a:gs pos="100000">
                <a:srgbClr val="1AD6D7"/>
              </a:gs>
            </a:gsLst>
            <a:lin ang="21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mn-ea"/>
            </a:endParaRPr>
          </a:p>
        </p:txBody>
      </p:sp>
      <p:sp>
        <p:nvSpPr>
          <p:cNvPr id="4" name="文本类型"/>
          <p:cNvSpPr txBox="1"/>
          <p:nvPr userDrawn="1">
            <p:custDataLst>
              <p:tags r:id="rId1"/>
            </p:custDataLst>
          </p:nvPr>
        </p:nvSpPr>
        <p:spPr>
          <a:xfrm>
            <a:off x="12341670" y="1123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b="1">
                <a:solidFill>
                  <a:srgbClr val="18BCC6"/>
                </a:solidFill>
                <a:latin typeface="微软雅黑" panose="020B0503020204020204" charset="-122"/>
                <a:ea typeface="微软雅黑" panose="020B0503020204020204" charset="-122"/>
                <a:cs typeface="微软雅黑" panose="020B0503020204020204" charset="-122"/>
                <a:sym typeface="+mn-ea"/>
              </a:rPr>
              <a:t>常规字体颜色</a:t>
            </a:r>
          </a:p>
        </p:txBody>
      </p:sp>
      <p:sp>
        <p:nvSpPr>
          <p:cNvPr id="5" name="矩形 4"/>
          <p:cNvSpPr/>
          <p:nvPr userDrawn="1"/>
        </p:nvSpPr>
        <p:spPr>
          <a:xfrm>
            <a:off x="12482005" y="709295"/>
            <a:ext cx="1313180" cy="480060"/>
          </a:xfrm>
          <a:prstGeom prst="rect">
            <a:avLst/>
          </a:prstGeom>
          <a:solidFill>
            <a:srgbClr val="1E415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6" name="矩形 5"/>
          <p:cNvSpPr/>
          <p:nvPr userDrawn="1"/>
        </p:nvSpPr>
        <p:spPr>
          <a:xfrm>
            <a:off x="12482005" y="1417955"/>
            <a:ext cx="1313180" cy="480060"/>
          </a:xfrm>
          <a:prstGeom prst="rect">
            <a:avLst/>
          </a:prstGeom>
          <a:solidFill>
            <a:srgbClr val="0D0D0D"/>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9" name="矩形 8"/>
          <p:cNvSpPr/>
          <p:nvPr userDrawn="1"/>
        </p:nvSpPr>
        <p:spPr>
          <a:xfrm>
            <a:off x="12482005" y="2126615"/>
            <a:ext cx="1313180" cy="480060"/>
          </a:xfrm>
          <a:prstGeom prst="rect">
            <a:avLst/>
          </a:prstGeom>
          <a:solidFill>
            <a:srgbClr val="333F5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0" name="矩形 9"/>
          <p:cNvSpPr/>
          <p:nvPr userDrawn="1"/>
        </p:nvSpPr>
        <p:spPr>
          <a:xfrm>
            <a:off x="12482005" y="2835275"/>
            <a:ext cx="1313180" cy="480060"/>
          </a:xfrm>
          <a:prstGeom prst="rect">
            <a:avLst/>
          </a:prstGeom>
          <a:solidFill>
            <a:srgbClr val="404040"/>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
        <p:nvSpPr>
          <p:cNvPr id="12" name="文本类型"/>
          <p:cNvSpPr txBox="1"/>
          <p:nvPr userDrawn="1">
            <p:custDataLst>
              <p:tags r:id="rId2"/>
            </p:custDataLst>
          </p:nvPr>
        </p:nvSpPr>
        <p:spPr>
          <a:xfrm>
            <a:off x="12341670" y="3655695"/>
            <a:ext cx="1593850" cy="368300"/>
          </a:xfrm>
          <a:prstGeom prst="rect">
            <a:avLst/>
          </a:prstGeom>
          <a:noFill/>
        </p:spPr>
        <p:txBody>
          <a:bodyPr wrap="square" lIns="91440" tIns="45720" rIns="91440" bIns="45720" numCol="1" rtlCol="0" anchor="t">
            <a:spAutoFit/>
          </a:bodyPr>
          <a:lstStyle>
            <a:lvl1pPr>
              <a:defRPr b="0">
                <a:solidFill>
                  <a:srgbClr val="04101B"/>
                </a:solidFill>
                <a:latin typeface="PingFang SC Semibold" panose="020B0400000000000000" charset="-122"/>
                <a:ea typeface="PingFang SC Semibold" panose="020B0400000000000000" charset="-122"/>
                <a:cs typeface="PingFang SC Semibold" panose="020B0400000000000000" charset="-122"/>
                <a:sym typeface="PingFang SC Semibold" panose="020B0400000000000000" charset="-122"/>
              </a:defRPr>
            </a:lvl1pPr>
          </a:lstStyle>
          <a:p>
            <a:pPr lvl="0" algn="l">
              <a:buClrTx/>
              <a:buSzTx/>
              <a:buFontTx/>
            </a:pPr>
            <a:r>
              <a:rPr lang="zh-CN" b="1">
                <a:solidFill>
                  <a:srgbClr val="18BCC6"/>
                </a:solidFill>
                <a:latin typeface="微软雅黑" panose="020B0503020204020204" charset="-122"/>
                <a:ea typeface="微软雅黑" panose="020B0503020204020204" charset="-122"/>
                <a:cs typeface="微软雅黑" panose="020B0503020204020204" charset="-122"/>
                <a:sym typeface="+mn-ea"/>
              </a:rPr>
              <a:t>高亮</a:t>
            </a:r>
            <a:r>
              <a:rPr b="1">
                <a:solidFill>
                  <a:srgbClr val="18BCC6"/>
                </a:solidFill>
                <a:latin typeface="微软雅黑" panose="020B0503020204020204" charset="-122"/>
                <a:ea typeface="微软雅黑" panose="020B0503020204020204" charset="-122"/>
                <a:cs typeface="微软雅黑" panose="020B0503020204020204" charset="-122"/>
                <a:sym typeface="+mn-ea"/>
              </a:rPr>
              <a:t>字体颜色</a:t>
            </a:r>
          </a:p>
        </p:txBody>
      </p:sp>
      <p:sp>
        <p:nvSpPr>
          <p:cNvPr id="13" name="矩形 12"/>
          <p:cNvSpPr/>
          <p:nvPr userDrawn="1"/>
        </p:nvSpPr>
        <p:spPr>
          <a:xfrm>
            <a:off x="12482005" y="4252595"/>
            <a:ext cx="1313180" cy="480060"/>
          </a:xfrm>
          <a:prstGeom prst="rect">
            <a:avLst/>
          </a:prstGeom>
          <a:solidFill>
            <a:srgbClr val="18BCC6"/>
          </a:solidFill>
          <a:ln>
            <a:solidFill>
              <a:schemeClr val="bg1"/>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95417686"/>
      </p:ext>
    </p:extLst>
  </p:cSld>
  <p:clrMapOvr>
    <a:masterClrMapping/>
  </p:clrMapOvr>
  <p:transition/>
  <p:hf hdr="0" ftr="0" dt="0"/>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0" name="矩形 9"/>
          <p:cNvSpPr/>
          <p:nvPr userDrawn="1"/>
        </p:nvSpPr>
        <p:spPr>
          <a:xfrm>
            <a:off x="0" y="0"/>
            <a:ext cx="12192635" cy="6856730"/>
          </a:xfrm>
          <a:prstGeom prst="rect">
            <a:avLst/>
          </a:prstGeom>
          <a:gradFill>
            <a:gsLst>
              <a:gs pos="0">
                <a:srgbClr val="011218"/>
              </a:gs>
              <a:gs pos="100000">
                <a:srgbClr val="002436"/>
              </a:gs>
            </a:gsLst>
            <a:lin ang="54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cs typeface="微软雅黑" panose="020B0503020204020204" charset="-122"/>
            </a:endParaRPr>
          </a:p>
        </p:txBody>
      </p:sp>
    </p:spTree>
    <p:extLst>
      <p:ext uri="{BB962C8B-B14F-4D97-AF65-F5344CB8AC3E}">
        <p14:creationId xmlns:p14="http://schemas.microsoft.com/office/powerpoint/2010/main" val="9523677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5.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4.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ags" Target="../tags/tag3.xml"/><Relationship Id="rId5" Type="http://schemas.openxmlformats.org/officeDocument/2006/relationships/slideLayout" Target="../slideLayouts/slideLayout5.xml"/><Relationship Id="rId15" Type="http://schemas.openxmlformats.org/officeDocument/2006/relationships/tags" Target="../tags/tag7.xml"/><Relationship Id="rId10" Type="http://schemas.openxmlformats.org/officeDocument/2006/relationships/tags" Target="../tags/tag2.xml"/><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tags" Target="../tags/tag6.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13" Type="http://schemas.openxmlformats.org/officeDocument/2006/relationships/tags" Target="../tags/tag2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ags" Target="../tags/tag2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tags" Target="../tags/tag24.xml"/><Relationship Id="rId5" Type="http://schemas.openxmlformats.org/officeDocument/2006/relationships/slideLayout" Target="../slideLayouts/slideLayout13.xml"/><Relationship Id="rId10" Type="http://schemas.openxmlformats.org/officeDocument/2006/relationships/tags" Target="../tags/tag23.xml"/><Relationship Id="rId4" Type="http://schemas.openxmlformats.org/officeDocument/2006/relationships/slideLayout" Target="../slideLayouts/slideLayout12.xml"/><Relationship Id="rId9" Type="http://schemas.openxmlformats.org/officeDocument/2006/relationships/tags" Target="../tags/tag22.xml"/><Relationship Id="rId14" Type="http://schemas.openxmlformats.org/officeDocument/2006/relationships/tags" Target="../tags/tag27.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13" Type="http://schemas.openxmlformats.org/officeDocument/2006/relationships/tags" Target="../tags/tag37.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ags" Target="../tags/tag36.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tags" Target="../tags/tag35.xml"/><Relationship Id="rId5" Type="http://schemas.openxmlformats.org/officeDocument/2006/relationships/slideLayout" Target="../slideLayouts/slideLayout20.xml"/><Relationship Id="rId10" Type="http://schemas.openxmlformats.org/officeDocument/2006/relationships/tags" Target="../tags/tag34.xml"/><Relationship Id="rId4" Type="http://schemas.openxmlformats.org/officeDocument/2006/relationships/slideLayout" Target="../slideLayouts/slideLayout19.xml"/><Relationship Id="rId9" Type="http://schemas.openxmlformats.org/officeDocument/2006/relationships/tags" Target="../tags/tag33.xml"/><Relationship Id="rId14" Type="http://schemas.openxmlformats.org/officeDocument/2006/relationships/tags" Target="../tags/tag3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ags" Target="../tags/tag42.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ags" Target="../tags/tag41.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tags" Target="../tags/tag40.xml"/><Relationship Id="rId5" Type="http://schemas.openxmlformats.org/officeDocument/2006/relationships/slideLayout" Target="../slideLayouts/slideLayout27.xml"/><Relationship Id="rId15" Type="http://schemas.openxmlformats.org/officeDocument/2006/relationships/tags" Target="../tags/tag44.xml"/><Relationship Id="rId10" Type="http://schemas.openxmlformats.org/officeDocument/2006/relationships/tags" Target="../tags/tag39.xml"/><Relationship Id="rId4" Type="http://schemas.openxmlformats.org/officeDocument/2006/relationships/slideLayout" Target="../slideLayouts/slideLayout26.xml"/><Relationship Id="rId9" Type="http://schemas.openxmlformats.org/officeDocument/2006/relationships/theme" Target="../theme/theme4.xml"/><Relationship Id="rId14" Type="http://schemas.openxmlformats.org/officeDocument/2006/relationships/tags" Target="../tags/tag43.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13" Type="http://schemas.openxmlformats.org/officeDocument/2006/relationships/tags" Target="../tags/tag6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tags" Target="../tags/tag62.xml"/><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tags" Target="../tags/tag61.xml"/><Relationship Id="rId5" Type="http://schemas.openxmlformats.org/officeDocument/2006/relationships/slideLayout" Target="../slideLayouts/slideLayout35.xml"/><Relationship Id="rId10" Type="http://schemas.openxmlformats.org/officeDocument/2006/relationships/tags" Target="../tags/tag60.xml"/><Relationship Id="rId4" Type="http://schemas.openxmlformats.org/officeDocument/2006/relationships/slideLayout" Target="../slideLayouts/slideLayout34.xml"/><Relationship Id="rId9" Type="http://schemas.openxmlformats.org/officeDocument/2006/relationships/tags" Target="../tags/tag59.xml"/><Relationship Id="rId14" Type="http://schemas.openxmlformats.org/officeDocument/2006/relationships/tags" Target="../tags/tag6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tags" Target="../tags/tag67.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tags" Target="../tags/tag66.xml"/><Relationship Id="rId2" Type="http://schemas.openxmlformats.org/officeDocument/2006/relationships/slideLayout" Target="../slideLayouts/slideLayout39.xml"/><Relationship Id="rId16" Type="http://schemas.openxmlformats.org/officeDocument/2006/relationships/tags" Target="../tags/tag70.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tags" Target="../tags/tag65.xml"/><Relationship Id="rId5" Type="http://schemas.openxmlformats.org/officeDocument/2006/relationships/slideLayout" Target="../slideLayouts/slideLayout42.xml"/><Relationship Id="rId15" Type="http://schemas.openxmlformats.org/officeDocument/2006/relationships/tags" Target="../tags/tag69.xml"/><Relationship Id="rId10" Type="http://schemas.openxmlformats.org/officeDocument/2006/relationships/theme" Target="../theme/theme6.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tags" Target="../tags/tag6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1"/>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2"/>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3"/>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微软雅黑" panose="020B0503020204020204" charset="-122"/>
                <a:ea typeface="微软雅黑" panose="020B0503020204020204" charset="-122"/>
                <a:cs typeface="微软雅黑" panose="020B0503020204020204" charset="-122"/>
              </a:defRPr>
            </a:lvl1pPr>
          </a:lstStyle>
          <a:p>
            <a:fld id="{760FBDFE-C587-4B4C-A407-44438C67B59E}" type="datetimeFigureOut">
              <a:rPr lang="zh-CN" altLang="en-US" smtClean="0"/>
              <a:t>2025/11/27</a:t>
            </a:fld>
            <a:endParaRPr lang="zh-CN" altLang="en-US"/>
          </a:p>
        </p:txBody>
      </p:sp>
      <p:sp>
        <p:nvSpPr>
          <p:cNvPr id="5" name="页脚占位符 4"/>
          <p:cNvSpPr>
            <a:spLocks noGrp="1"/>
          </p:cNvSpPr>
          <p:nvPr>
            <p:ph type="ftr" sz="quarter" idx="3"/>
            <p:custDataLst>
              <p:tags r:id="rId14"/>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微软雅黑" panose="020B0503020204020204" charset="-122"/>
                <a:ea typeface="微软雅黑" panose="020B0503020204020204" charset="-122"/>
                <a:cs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15"/>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微软雅黑" panose="020B0503020204020204" charset="-122"/>
                <a:ea typeface="微软雅黑" panose="020B0503020204020204" charset="-122"/>
                <a:cs typeface="微软雅黑" panose="020B0503020204020204" charset="-122"/>
              </a:defRPr>
            </a:lvl1pPr>
          </a:lstStyle>
          <a:p>
            <a:fld id="{49AE70B2-8BF9-45C0-BB95-33D1B9D3A854}" type="slidenum">
              <a:rPr lang="zh-CN" altLang="en-US" smtClean="0"/>
              <a:t>‹#›</a:t>
            </a:fld>
            <a:endParaRPr lang="zh-CN" altLang="en-US" dirty="0"/>
          </a:p>
        </p:txBody>
      </p:sp>
    </p:spTree>
    <p:custDataLst>
      <p:tags r:id="rId10"/>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微软雅黑" panose="020B0503020204020204" charset="-122"/>
          <a:ea typeface="微软雅黑" panose="020B0503020204020204" charset="-122"/>
          <a:cs typeface="微软雅黑" panose="020B0503020204020204" charset="-122"/>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微软雅黑" panose="020B0503020204020204" charset="-122"/>
          <a:ea typeface="微软雅黑" panose="020B0503020204020204" charset="-122"/>
          <a:cs typeface="微软雅黑" panose="020B0503020204020204" charset="-122"/>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微软雅黑" panose="020B0503020204020204" charset="-122"/>
          <a:ea typeface="微软雅黑" panose="020B0503020204020204" charset="-122"/>
          <a:cs typeface="微软雅黑" panose="020B0503020204020204" charset="-122"/>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微软雅黑" panose="020B0503020204020204" charset="-122"/>
          <a:ea typeface="微软雅黑" panose="020B0503020204020204" charset="-122"/>
          <a:cs typeface="微软雅黑" panose="020B0503020204020204" charset="-122"/>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微软雅黑" panose="020B0503020204020204" charset="-122"/>
          <a:ea typeface="微软雅黑" panose="020B0503020204020204" charset="-122"/>
          <a:cs typeface="微软雅黑" panose="020B0503020204020204"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416" userDrawn="1">
          <p15:clr>
            <a:srgbClr val="F26B43"/>
          </p15:clr>
        </p15:guide>
        <p15:guide id="2" pos="7256" userDrawn="1">
          <p15:clr>
            <a:srgbClr val="F26B43"/>
          </p15:clr>
        </p15:guide>
        <p15:guide id="3" orient="horz" pos="648" userDrawn="1">
          <p15:clr>
            <a:srgbClr val="F26B43"/>
          </p15:clr>
        </p15:guide>
        <p15:guide id="4" orient="horz" pos="712" userDrawn="1">
          <p15:clr>
            <a:srgbClr val="F26B43"/>
          </p15:clr>
        </p15:guide>
        <p15:guide id="5" orient="horz" pos="3928" userDrawn="1">
          <p15:clr>
            <a:srgbClr val="F26B43"/>
          </p15:clr>
        </p15:guide>
        <p15:guide id="6" orient="horz" pos="3864"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9"/>
            </p:custDataLst>
          </p:nvPr>
        </p:nvSpPr>
        <p:spPr>
          <a:xfrm>
            <a:off x="669917" y="432000"/>
            <a:ext cx="10852802" cy="648000"/>
          </a:xfrm>
          <a:prstGeom prst="rect">
            <a:avLst/>
          </a:prstGeom>
        </p:spPr>
        <p:txBody>
          <a:bodyPr vert="horz" lIns="101600" tIns="38100" rIns="76200" bIns="38100" rtlCol="0" anchor="ctr" anchorCtr="0">
            <a:noAutofit/>
          </a:bodyPr>
          <a:lstStyle/>
          <a:p>
            <a:r>
              <a:rPr lang="zh-CN" altLang="en-US" dirty="0"/>
              <a:t>单击此处编辑母版标题样式</a:t>
            </a:r>
          </a:p>
        </p:txBody>
      </p:sp>
      <p:sp>
        <p:nvSpPr>
          <p:cNvPr id="3" name="文本占位符 2"/>
          <p:cNvSpPr>
            <a:spLocks noGrp="1"/>
          </p:cNvSpPr>
          <p:nvPr>
            <p:ph type="body" idx="1"/>
            <p:custDataLst>
              <p:tags r:id="rId10"/>
            </p:custDataLst>
          </p:nvPr>
        </p:nvSpPr>
        <p:spPr>
          <a:xfrm>
            <a:off x="669917" y="1296000"/>
            <a:ext cx="10852802" cy="5040000"/>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1"/>
            </p:custDataLst>
          </p:nvPr>
        </p:nvSpPr>
        <p:spPr>
          <a:xfrm>
            <a:off x="879788" y="6349833"/>
            <a:ext cx="2700141" cy="316800"/>
          </a:xfrm>
          <a:prstGeom prst="rect">
            <a:avLst/>
          </a:prstGeom>
        </p:spPr>
        <p:txBody>
          <a:bodyPr vert="horz" lIns="91440" tIns="45720" rIns="91440" bIns="45720" rtlCol="0" anchor="ctr">
            <a:normAutofit/>
          </a:bodyPr>
          <a:lstStyle>
            <a:lvl1pPr algn="l">
              <a:defRPr sz="1200">
                <a:solidFill>
                  <a:schemeClr val="tx1">
                    <a:tint val="75000"/>
                  </a:schemeClr>
                </a:solidFill>
                <a:latin typeface="微软雅黑" panose="020B0503020204020204" pitchFamily="34" charset="-122"/>
                <a:ea typeface="微软雅黑" panose="020B0503020204020204" pitchFamily="34" charset="-122"/>
                <a:cs typeface="微软雅黑" panose="020B0503020204020204" pitchFamily="34" charset="-122"/>
              </a:defRPr>
            </a:lvl1pPr>
          </a:lstStyle>
          <a:p>
            <a:fld id="{760FBDFE-C587-4B4C-A407-44438C67B59E}" type="datetimeFigureOut">
              <a:rPr lang="zh-CN" altLang="en-US" smtClean="0"/>
              <a:pPr/>
              <a:t>2025/11/27</a:t>
            </a:fld>
            <a:endParaRPr lang="zh-CN" altLang="en-US" dirty="0"/>
          </a:p>
        </p:txBody>
      </p:sp>
      <p:sp>
        <p:nvSpPr>
          <p:cNvPr id="5" name="页脚占位符 4"/>
          <p:cNvSpPr>
            <a:spLocks noGrp="1"/>
          </p:cNvSpPr>
          <p:nvPr>
            <p:ph type="ftr" sz="quarter" idx="3"/>
            <p:custDataLst>
              <p:tags r:id="rId12"/>
            </p:custDataLst>
          </p:nvPr>
        </p:nvSpPr>
        <p:spPr>
          <a:xfrm>
            <a:off x="4116214" y="6349833"/>
            <a:ext cx="3960206" cy="316800"/>
          </a:xfrm>
          <a:prstGeom prst="rect">
            <a:avLst/>
          </a:prstGeom>
        </p:spPr>
        <p:txBody>
          <a:bodyPr vert="horz" lIns="91440" tIns="45720" rIns="91440" bIns="45720" rtlCol="0" anchor="ctr">
            <a:normAutofit/>
          </a:bodyPr>
          <a:lstStyle>
            <a:lvl1pPr algn="ctr">
              <a:defRPr sz="1200">
                <a:solidFill>
                  <a:schemeClr val="tx1">
                    <a:tint val="75000"/>
                  </a:schemeClr>
                </a:solidFill>
                <a:latin typeface="微软雅黑" panose="020B0503020204020204" pitchFamily="34" charset="-122"/>
                <a:ea typeface="微软雅黑" panose="020B0503020204020204" pitchFamily="34" charset="-122"/>
                <a:cs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3"/>
            </p:custDataLst>
          </p:nvPr>
        </p:nvSpPr>
        <p:spPr>
          <a:xfrm>
            <a:off x="8611048" y="6349833"/>
            <a:ext cx="2700141" cy="316800"/>
          </a:xfrm>
          <a:prstGeom prst="rect">
            <a:avLst/>
          </a:prstGeom>
        </p:spPr>
        <p:txBody>
          <a:bodyPr vert="horz" lIns="91440" tIns="45720" rIns="91440" bIns="45720" rtlCol="0" anchor="ctr">
            <a:normAutofit/>
          </a:bodyPr>
          <a:lstStyle>
            <a:lvl1pPr algn="r">
              <a:defRPr sz="1200">
                <a:solidFill>
                  <a:schemeClr val="tx1">
                    <a:tint val="75000"/>
                  </a:schemeClr>
                </a:solidFill>
                <a:latin typeface="微软雅黑" panose="020B0503020204020204" pitchFamily="34" charset="-122"/>
                <a:ea typeface="微软雅黑" panose="020B0503020204020204" pitchFamily="34" charset="-122"/>
                <a:cs typeface="微软雅黑" panose="020B0503020204020204" pitchFamily="34" charset="-122"/>
              </a:defRPr>
            </a:lvl1pPr>
          </a:lstStyle>
          <a:p>
            <a:fld id="{49AE70B2-8BF9-45C0-BB95-33D1B9D3A854}" type="slidenum">
              <a:rPr lang="zh-CN" altLang="en-US" smtClean="0"/>
              <a:pPr/>
              <a:t>‹#›</a:t>
            </a:fld>
            <a:endParaRPr lang="zh-CN" altLang="en-US" dirty="0"/>
          </a:p>
        </p:txBody>
      </p:sp>
      <p:sp>
        <p:nvSpPr>
          <p:cNvPr id="7" name="KSO_TEMPLATE" hidden="1"/>
          <p:cNvSpPr/>
          <p:nvPr>
            <p:custDataLst>
              <p:tags r:id="rId14"/>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cs typeface="Apple LiSung" charset="-120"/>
            </a:endParaRPr>
          </a:p>
        </p:txBody>
      </p:sp>
    </p:spTree>
    <p:extLst>
      <p:ext uri="{BB962C8B-B14F-4D97-AF65-F5344CB8AC3E}">
        <p14:creationId xmlns:p14="http://schemas.microsoft.com/office/powerpoint/2010/main" val="936126518"/>
      </p:ext>
    </p:extLst>
  </p:cSld>
  <p:clrMap bg1="lt1" tx1="dk1" bg2="lt2" tx2="dk2" accent1="accent1" accent2="accent2" accent3="accent3" accent4="accent4" accent5="accent5" accent6="accent6" hlink="hlink" folHlink="folHlink"/>
  <p:sldLayoutIdLst>
    <p:sldLayoutId id="2147483658" r:id="rId1"/>
    <p:sldLayoutId id="2147483659" r:id="rId2"/>
    <p:sldLayoutId id="2147483660" r:id="rId3"/>
    <p:sldLayoutId id="2147483661" r:id="rId4"/>
    <p:sldLayoutId id="2147483662" r:id="rId5"/>
    <p:sldLayoutId id="2147483663" r:id="rId6"/>
    <p:sldLayoutId id="2147483664" r:id="rId7"/>
  </p:sldLayoutIdLst>
  <p:transition/>
  <p:hf hdr="0" ftr="0" dt="0"/>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90204" pitchFamily="34" charset="0"/>
        <a:buChar char="•"/>
        <a:defRPr sz="1600" u="none" strike="noStrike" kern="1200" cap="none" spc="150" normalizeH="0" baseline="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defRPr>
      </a:lvl1pPr>
      <a:lvl2pPr marL="685800" indent="-228600" algn="l" defTabSz="914400" rtl="0" eaLnBrk="1" fontAlgn="auto" latinLnBrk="0" hangingPunct="1">
        <a:lnSpc>
          <a:spcPct val="130000"/>
        </a:lnSpc>
        <a:spcBef>
          <a:spcPts val="0"/>
        </a:spcBef>
        <a:spcAft>
          <a:spcPts val="1000"/>
        </a:spcAft>
        <a:buFont typeface="Arial" panose="020B0604020202090204" pitchFamily="34" charset="0"/>
        <a:buChar char="•"/>
        <a:tabLst>
          <a:tab pos="1609725" algn="l"/>
        </a:tabLst>
        <a:defRPr sz="1600" u="none" strike="noStrike" kern="1200" cap="none" spc="150" normalizeH="0" baseline="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defRPr>
      </a:lvl2pPr>
      <a:lvl3pPr marL="1143000" indent="-228600" algn="l" defTabSz="914400" rtl="0" eaLnBrk="1" fontAlgn="auto" latinLnBrk="0" hangingPunct="1">
        <a:lnSpc>
          <a:spcPct val="130000"/>
        </a:lnSpc>
        <a:spcBef>
          <a:spcPts val="0"/>
        </a:spcBef>
        <a:spcAft>
          <a:spcPts val="1000"/>
        </a:spcAft>
        <a:buFont typeface="Arial" panose="020B0604020202090204" pitchFamily="34" charset="0"/>
        <a:buChar char="•"/>
        <a:defRPr sz="1600" u="none" strike="noStrike" kern="1200" cap="none" spc="150" normalizeH="0" baseline="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defRPr>
      </a:lvl3pPr>
      <a:lvl4pPr marL="1600200" indent="-228600" algn="l" defTabSz="914400" rtl="0" eaLnBrk="1" fontAlgn="auto" latinLnBrk="0" hangingPunct="1">
        <a:lnSpc>
          <a:spcPct val="130000"/>
        </a:lnSpc>
        <a:spcBef>
          <a:spcPts val="0"/>
        </a:spcBef>
        <a:spcAft>
          <a:spcPts val="1000"/>
        </a:spcAft>
        <a:buFont typeface="Arial" panose="020B0604020202090204" pitchFamily="34" charset="0"/>
        <a:buChar char="•"/>
        <a:defRPr sz="1600" u="none" strike="noStrike" kern="1200" cap="none" spc="150" normalizeH="0" baseline="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defRPr>
      </a:lvl4pPr>
      <a:lvl5pPr marL="2057400" indent="-228600" algn="l" defTabSz="914400" rtl="0" eaLnBrk="1" fontAlgn="auto" latinLnBrk="0" hangingPunct="1">
        <a:lnSpc>
          <a:spcPct val="130000"/>
        </a:lnSpc>
        <a:spcBef>
          <a:spcPts val="0"/>
        </a:spcBef>
        <a:spcAft>
          <a:spcPts val="1000"/>
        </a:spcAft>
        <a:buFont typeface="Arial" panose="020B0604020202090204" pitchFamily="34" charset="0"/>
        <a:buChar char="•"/>
        <a:defRPr sz="1600" u="none" strike="noStrike" kern="1200" cap="none" spc="150" normalizeH="0" baseline="0">
          <a:solidFill>
            <a:schemeClr val="tx1"/>
          </a:solidFill>
          <a:uFillTx/>
          <a:latin typeface="微软雅黑" panose="020B0503020204020204" pitchFamily="34" charset="-122"/>
          <a:ea typeface="微软雅黑" panose="020B0503020204020204" pitchFamily="34" charset="-122"/>
          <a:cs typeface="微软雅黑" panose="020B0503020204020204" pitchFamily="34" charset="-122"/>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0"/>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1"/>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2"/>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微软雅黑" panose="020B0503020204020204" pitchFamily="34" charset="-122"/>
                <a:ea typeface="微软雅黑" panose="020B0503020204020204" pitchFamily="34" charset="-122"/>
                <a:cs typeface="微软雅黑" panose="020B0503020204020204" pitchFamily="34" charset="-122"/>
              </a:defRPr>
            </a:lvl1pPr>
          </a:lstStyle>
          <a:p>
            <a:fld id="{760FBDFE-C587-4B4C-A407-44438C67B59E}" type="datetimeFigureOut">
              <a:rPr lang="zh-CN" altLang="en-US" smtClean="0"/>
              <a:pPr/>
              <a:t>2025/11/27</a:t>
            </a:fld>
            <a:endParaRPr lang="zh-CN" altLang="en-US" dirty="0"/>
          </a:p>
        </p:txBody>
      </p:sp>
      <p:sp>
        <p:nvSpPr>
          <p:cNvPr id="5" name="页脚占位符 4"/>
          <p:cNvSpPr>
            <a:spLocks noGrp="1"/>
          </p:cNvSpPr>
          <p:nvPr>
            <p:ph type="ftr" sz="quarter" idx="3"/>
            <p:custDataLst>
              <p:tags r:id="rId13"/>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微软雅黑" panose="020B0503020204020204" pitchFamily="34" charset="-122"/>
                <a:ea typeface="微软雅黑" panose="020B0503020204020204" pitchFamily="34" charset="-122"/>
                <a:cs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14"/>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微软雅黑" panose="020B0503020204020204" pitchFamily="34" charset="-122"/>
                <a:ea typeface="微软雅黑" panose="020B0503020204020204" pitchFamily="34" charset="-122"/>
                <a:cs typeface="微软雅黑" panose="020B0503020204020204" pitchFamily="34" charset="-122"/>
              </a:defRPr>
            </a:lvl1pPr>
          </a:lstStyle>
          <a:p>
            <a:fld id="{49AE70B2-8BF9-45C0-BB95-33D1B9D3A854}" type="slidenum">
              <a:rPr lang="zh-CN" altLang="en-US" smtClean="0"/>
              <a:pPr/>
              <a:t>‹#›</a:t>
            </a:fld>
            <a:endParaRPr lang="zh-CN" altLang="en-US" dirty="0"/>
          </a:p>
        </p:txBody>
      </p:sp>
    </p:spTree>
    <p:custDataLst>
      <p:tags r:id="rId9"/>
    </p:custDataLst>
    <p:extLst>
      <p:ext uri="{BB962C8B-B14F-4D97-AF65-F5344CB8AC3E}">
        <p14:creationId xmlns:p14="http://schemas.microsoft.com/office/powerpoint/2010/main" val="437345217"/>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微软雅黑" panose="020B0503020204020204" pitchFamily="34" charset="-122"/>
          <a:ea typeface="微软雅黑" panose="020B0503020204020204" pitchFamily="34" charset="-122"/>
          <a:cs typeface="微软雅黑" panose="020B0503020204020204" pitchFamily="34" charset="-122"/>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90204" pitchFamily="34" charset="0"/>
        <a:buChar char="●"/>
        <a:defRPr sz="1800" u="none" strike="noStrike" kern="1200" cap="none" spc="150" normalizeH="0" baseline="0">
          <a:solidFill>
            <a:schemeClr val="tx1">
              <a:lumMod val="65000"/>
              <a:lumOff val="35000"/>
            </a:schemeClr>
          </a:solidFill>
          <a:uFillTx/>
          <a:latin typeface="微软雅黑" panose="020B0503020204020204" pitchFamily="34" charset="-122"/>
          <a:ea typeface="微软雅黑" panose="020B0503020204020204" pitchFamily="34" charset="-122"/>
          <a:cs typeface="微软雅黑" panose="020B0503020204020204" pitchFamily="34" charset="-122"/>
        </a:defRPr>
      </a:lvl1pPr>
      <a:lvl2pPr marL="685800" indent="-228600" algn="l" defTabSz="914400" rtl="0" eaLnBrk="1" fontAlgn="auto" latinLnBrk="0" hangingPunct="1">
        <a:lnSpc>
          <a:spcPct val="120000"/>
        </a:lnSpc>
        <a:spcBef>
          <a:spcPts val="0"/>
        </a:spcBef>
        <a:spcAft>
          <a:spcPts val="600"/>
        </a:spcAft>
        <a:buFont typeface="Arial" panose="020B060402020209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微软雅黑" panose="020B0503020204020204" pitchFamily="34" charset="-122"/>
          <a:ea typeface="微软雅黑" panose="020B0503020204020204" pitchFamily="34" charset="-122"/>
          <a:cs typeface="微软雅黑" panose="020B0503020204020204" pitchFamily="34" charset="-122"/>
        </a:defRPr>
      </a:lvl2pPr>
      <a:lvl3pPr marL="1143000" indent="-228600" algn="l" defTabSz="914400" rtl="0" eaLnBrk="1" fontAlgn="auto" latinLnBrk="0" hangingPunct="1">
        <a:lnSpc>
          <a:spcPct val="120000"/>
        </a:lnSpc>
        <a:spcBef>
          <a:spcPts val="0"/>
        </a:spcBef>
        <a:spcAft>
          <a:spcPts val="600"/>
        </a:spcAft>
        <a:buFont typeface="Arial" panose="020B0604020202090204" pitchFamily="34" charset="0"/>
        <a:buChar char="●"/>
        <a:defRPr sz="1600" u="none" strike="noStrike" kern="1200" cap="none" spc="150" normalizeH="0" baseline="0">
          <a:solidFill>
            <a:schemeClr val="tx1">
              <a:lumMod val="65000"/>
              <a:lumOff val="35000"/>
            </a:schemeClr>
          </a:solidFill>
          <a:uFillTx/>
          <a:latin typeface="微软雅黑" panose="020B0503020204020204" pitchFamily="34" charset="-122"/>
          <a:ea typeface="微软雅黑" panose="020B0503020204020204" pitchFamily="34" charset="-122"/>
          <a:cs typeface="微软雅黑" panose="020B0503020204020204" pitchFamily="34" charset="-122"/>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微软雅黑" panose="020B0503020204020204" pitchFamily="34" charset="-122"/>
          <a:ea typeface="微软雅黑" panose="020B0503020204020204" pitchFamily="34" charset="-122"/>
          <a:cs typeface="微软雅黑" panose="020B0503020204020204" pitchFamily="34" charset="-122"/>
        </a:defRPr>
      </a:lvl4pPr>
      <a:lvl5pPr marL="2057400" indent="-228600" algn="l" defTabSz="914400" rtl="0" eaLnBrk="1" fontAlgn="auto" latinLnBrk="0" hangingPunct="1">
        <a:lnSpc>
          <a:spcPct val="120000"/>
        </a:lnSpc>
        <a:spcBef>
          <a:spcPts val="0"/>
        </a:spcBef>
        <a:spcAft>
          <a:spcPts val="300"/>
        </a:spcAft>
        <a:buFont typeface="Arial" panose="020B0604020202090204" pitchFamily="34" charset="0"/>
        <a:buChar char="•"/>
        <a:defRPr sz="1400" u="none" strike="noStrike" kern="1200" cap="none" spc="150" normalizeH="0" baseline="0">
          <a:solidFill>
            <a:schemeClr val="tx1">
              <a:lumMod val="65000"/>
              <a:lumOff val="35000"/>
            </a:schemeClr>
          </a:solidFill>
          <a:uFillTx/>
          <a:latin typeface="微软雅黑" panose="020B0503020204020204" pitchFamily="34" charset="-122"/>
          <a:ea typeface="微软雅黑" panose="020B0503020204020204" pitchFamily="34" charset="-122"/>
          <a:cs typeface="微软雅黑" panose="020B0503020204020204" pitchFamily="34" charset="-122"/>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1"/>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2"/>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3"/>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微软雅黑" panose="020B0503020204020204" charset="-122"/>
                <a:ea typeface="微软雅黑" panose="020B0503020204020204" charset="-122"/>
                <a:cs typeface="微软雅黑" panose="020B0503020204020204" charset="-122"/>
              </a:defRPr>
            </a:lvl1pPr>
          </a:lstStyle>
          <a:p>
            <a:fld id="{760FBDFE-C587-4B4C-A407-44438C67B59E}" type="datetimeFigureOut">
              <a:rPr lang="zh-CN" altLang="en-US" smtClean="0"/>
              <a:t>2025/11/27</a:t>
            </a:fld>
            <a:endParaRPr lang="zh-CN" altLang="en-US"/>
          </a:p>
        </p:txBody>
      </p:sp>
      <p:sp>
        <p:nvSpPr>
          <p:cNvPr id="5" name="页脚占位符 4"/>
          <p:cNvSpPr>
            <a:spLocks noGrp="1"/>
          </p:cNvSpPr>
          <p:nvPr>
            <p:ph type="ftr" sz="quarter" idx="3"/>
            <p:custDataLst>
              <p:tags r:id="rId14"/>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微软雅黑" panose="020B0503020204020204" charset="-122"/>
                <a:ea typeface="微软雅黑" panose="020B0503020204020204" charset="-122"/>
                <a:cs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15"/>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微软雅黑" panose="020B0503020204020204" charset="-122"/>
                <a:ea typeface="微软雅黑" panose="020B0503020204020204" charset="-122"/>
                <a:cs typeface="微软雅黑" panose="020B0503020204020204" charset="-122"/>
              </a:defRPr>
            </a:lvl1pPr>
          </a:lstStyle>
          <a:p>
            <a:fld id="{49AE70B2-8BF9-45C0-BB95-33D1B9D3A854}" type="slidenum">
              <a:rPr lang="zh-CN" altLang="en-US" smtClean="0"/>
              <a:t>‹#›</a:t>
            </a:fld>
            <a:endParaRPr lang="zh-CN" altLang="en-US" dirty="0"/>
          </a:p>
        </p:txBody>
      </p:sp>
    </p:spTree>
    <p:custDataLst>
      <p:tags r:id="rId10"/>
    </p:custDataLst>
    <p:extLst>
      <p:ext uri="{BB962C8B-B14F-4D97-AF65-F5344CB8AC3E}">
        <p14:creationId xmlns:p14="http://schemas.microsoft.com/office/powerpoint/2010/main" val="5834912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微软雅黑" panose="020B0503020204020204" charset="-122"/>
          <a:ea typeface="微软雅黑" panose="020B0503020204020204" charset="-122"/>
          <a:cs typeface="微软雅黑" panose="020B0503020204020204" charset="-122"/>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微软雅黑" panose="020B0503020204020204" charset="-122"/>
          <a:ea typeface="微软雅黑" panose="020B0503020204020204" charset="-122"/>
          <a:cs typeface="微软雅黑" panose="020B0503020204020204" charset="-122"/>
        </a:defRPr>
      </a:lvl1pPr>
      <a:lvl2pPr marL="685800" indent="-228600" algn="l" defTabSz="914400" rtl="0" eaLnBrk="1" fontAlgn="auto" latinLnBrk="0" hangingPunct="1">
        <a:lnSpc>
          <a:spcPct val="120000"/>
        </a:lnSpc>
        <a:spcBef>
          <a:spcPts val="0"/>
        </a:spcBef>
        <a:spcAft>
          <a:spcPts val="600"/>
        </a:spcAft>
        <a:buFont typeface="Arial" panose="020B060402020202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微软雅黑" panose="020B0503020204020204" charset="-122"/>
          <a:ea typeface="微软雅黑" panose="020B0503020204020204" charset="-122"/>
          <a:cs typeface="微软雅黑" panose="020B0503020204020204" charset="-122"/>
        </a:defRPr>
      </a:lvl2pPr>
      <a:lvl3pPr marL="1143000" indent="-228600" algn="l" defTabSz="914400" rtl="0" eaLnBrk="1" fontAlgn="auto" latinLnBrk="0" hangingPunct="1">
        <a:lnSpc>
          <a:spcPct val="120000"/>
        </a:lnSpc>
        <a:spcBef>
          <a:spcPts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微软雅黑" panose="020B0503020204020204" charset="-122"/>
          <a:ea typeface="微软雅黑" panose="020B0503020204020204" charset="-122"/>
          <a:cs typeface="微软雅黑" panose="020B0503020204020204" charset="-122"/>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微软雅黑" panose="020B0503020204020204" charset="-122"/>
          <a:ea typeface="微软雅黑" panose="020B0503020204020204" charset="-122"/>
          <a:cs typeface="微软雅黑" panose="020B0503020204020204" charset="-122"/>
        </a:defRPr>
      </a:lvl4pPr>
      <a:lvl5pPr marL="2057400" indent="-228600" algn="l" defTabSz="914400" rtl="0" eaLnBrk="1" fontAlgn="auto" latinLnBrk="0" hangingPunct="1">
        <a:lnSpc>
          <a:spcPct val="120000"/>
        </a:lnSpc>
        <a:spcBef>
          <a:spcPts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微软雅黑" panose="020B0503020204020204" charset="-122"/>
          <a:ea typeface="微软雅黑" panose="020B0503020204020204" charset="-122"/>
          <a:cs typeface="微软雅黑" panose="020B0503020204020204"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custDataLst>
              <p:tags r:id="rId10"/>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11"/>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2"/>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pple LiSung" charset="-120"/>
                <a:ea typeface="Apple LiSung" charset="-120"/>
                <a:cs typeface="Apple LiSung" charset="-120"/>
              </a:defRPr>
            </a:lvl1pPr>
          </a:lstStyle>
          <a:p>
            <a:fld id="{760FBDFE-C587-4B4C-A407-44438C67B59E}" type="datetimeFigureOut">
              <a:rPr lang="zh-CN" altLang="en-US" smtClean="0"/>
              <a:t>2025/11/27</a:t>
            </a:fld>
            <a:endParaRPr lang="zh-CN" altLang="en-US"/>
          </a:p>
        </p:txBody>
      </p:sp>
      <p:sp>
        <p:nvSpPr>
          <p:cNvPr id="5" name="页脚占位符 4"/>
          <p:cNvSpPr>
            <a:spLocks noGrp="1"/>
          </p:cNvSpPr>
          <p:nvPr>
            <p:ph type="ftr" sz="quarter" idx="3"/>
            <p:custDataLst>
              <p:tags r:id="rId13"/>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pple LiSung" charset="-120"/>
                <a:ea typeface="Apple LiSung" charset="-120"/>
                <a:cs typeface="Apple LiSung" charset="-120"/>
              </a:defRPr>
            </a:lvl1pPr>
          </a:lstStyle>
          <a:p>
            <a:endParaRPr lang="zh-CN" altLang="en-US" dirty="0"/>
          </a:p>
        </p:txBody>
      </p:sp>
      <p:sp>
        <p:nvSpPr>
          <p:cNvPr id="6" name="灯片编号占位符 5"/>
          <p:cNvSpPr>
            <a:spLocks noGrp="1"/>
          </p:cNvSpPr>
          <p:nvPr>
            <p:ph type="sldNum" sz="quarter" idx="4"/>
            <p:custDataLst>
              <p:tags r:id="rId14"/>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pple LiSung" charset="-120"/>
                <a:ea typeface="Apple LiSung" charset="-120"/>
                <a:cs typeface="Apple LiSung" charset="-120"/>
              </a:defRPr>
            </a:lvl1pPr>
          </a:lstStyle>
          <a:p>
            <a:fld id="{49AE70B2-8BF9-45C0-BB95-33D1B9D3A854}" type="slidenum">
              <a:rPr lang="zh-CN" altLang="en-US" smtClean="0"/>
              <a:t>‹#›</a:t>
            </a:fld>
            <a:endParaRPr lang="zh-CN" altLang="en-US" dirty="0"/>
          </a:p>
        </p:txBody>
      </p:sp>
    </p:spTree>
    <p:custDataLst>
      <p:tags r:id="rId9"/>
    </p:custDataLst>
    <p:extLst>
      <p:ext uri="{BB962C8B-B14F-4D97-AF65-F5344CB8AC3E}">
        <p14:creationId xmlns:p14="http://schemas.microsoft.com/office/powerpoint/2010/main" val="688741334"/>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Lst>
  <p:txStyles>
    <p:titleStyle>
      <a:lvl1pPr algn="l" defTabSz="914400" rtl="0" eaLnBrk="1" fontAlgn="auto" latinLnBrk="0" hangingPunct="1">
        <a:lnSpc>
          <a:spcPct val="100000"/>
        </a:lnSpc>
        <a:spcBef>
          <a:spcPct val="0"/>
        </a:spcBef>
        <a:buNone/>
        <a:defRPr sz="3600" b="0" u="none" strike="noStrike" kern="1200" cap="none" spc="300" normalizeH="0" baseline="0">
          <a:solidFill>
            <a:schemeClr val="tx1">
              <a:lumMod val="85000"/>
              <a:lumOff val="15000"/>
            </a:schemeClr>
          </a:solidFill>
          <a:uFillTx/>
          <a:latin typeface="Apple LiSung" charset="-120"/>
          <a:ea typeface="Apple LiSung" charset="-120"/>
          <a:cs typeface="Apple LiSung" charset="-120"/>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90204" pitchFamily="34" charset="0"/>
        <a:buChar char="●"/>
        <a:defRPr sz="1800" u="none" strike="noStrike" kern="1200" cap="none" spc="150" normalizeH="0" baseline="0">
          <a:solidFill>
            <a:schemeClr val="tx1">
              <a:lumMod val="65000"/>
              <a:lumOff val="35000"/>
            </a:schemeClr>
          </a:solidFill>
          <a:uFillTx/>
          <a:latin typeface="Apple LiSung" charset="-120"/>
          <a:ea typeface="Apple LiSung" charset="-120"/>
          <a:cs typeface="Apple LiSung" charset="-120"/>
        </a:defRPr>
      </a:lvl1pPr>
      <a:lvl2pPr marL="685800" indent="-228600" algn="l" defTabSz="914400" rtl="0" eaLnBrk="1" fontAlgn="auto" latinLnBrk="0" hangingPunct="1">
        <a:lnSpc>
          <a:spcPct val="120000"/>
        </a:lnSpc>
        <a:spcBef>
          <a:spcPts val="0"/>
        </a:spcBef>
        <a:spcAft>
          <a:spcPts val="600"/>
        </a:spcAft>
        <a:buFont typeface="Arial" panose="020B0604020202090204" pitchFamily="34" charset="0"/>
        <a:buChar char="●"/>
        <a:tabLst>
          <a:tab pos="1609725" algn="l"/>
          <a:tab pos="1609725" algn="l"/>
          <a:tab pos="1609725" algn="l"/>
          <a:tab pos="1609725" algn="l"/>
        </a:tabLst>
        <a:defRPr sz="1600" u="none" strike="noStrike" kern="1200" cap="none" spc="150" normalizeH="0" baseline="0">
          <a:solidFill>
            <a:schemeClr val="tx1">
              <a:lumMod val="65000"/>
              <a:lumOff val="35000"/>
            </a:schemeClr>
          </a:solidFill>
          <a:uFillTx/>
          <a:latin typeface="Apple LiSung" charset="-120"/>
          <a:ea typeface="Apple LiSung" charset="-120"/>
          <a:cs typeface="Apple LiSung" charset="-120"/>
        </a:defRPr>
      </a:lvl2pPr>
      <a:lvl3pPr marL="1143000" indent="-228600" algn="l" defTabSz="914400" rtl="0" eaLnBrk="1" fontAlgn="auto" latinLnBrk="0" hangingPunct="1">
        <a:lnSpc>
          <a:spcPct val="120000"/>
        </a:lnSpc>
        <a:spcBef>
          <a:spcPts val="0"/>
        </a:spcBef>
        <a:spcAft>
          <a:spcPts val="600"/>
        </a:spcAft>
        <a:buFont typeface="Arial" panose="020B0604020202090204" pitchFamily="34" charset="0"/>
        <a:buChar char="●"/>
        <a:defRPr sz="1600" u="none" strike="noStrike" kern="1200" cap="none" spc="150" normalizeH="0" baseline="0">
          <a:solidFill>
            <a:schemeClr val="tx1">
              <a:lumMod val="65000"/>
              <a:lumOff val="35000"/>
            </a:schemeClr>
          </a:solidFill>
          <a:uFillTx/>
          <a:latin typeface="Apple LiSung" charset="-120"/>
          <a:ea typeface="Apple LiSung" charset="-120"/>
          <a:cs typeface="Apple LiSung" charset="-120"/>
        </a:defRPr>
      </a:lvl3pPr>
      <a:lvl4pPr marL="1600200" indent="-228600" algn="l" defTabSz="914400" rtl="0" eaLnBrk="1" fontAlgn="auto" latinLnBrk="0" hangingPunct="1">
        <a:lnSpc>
          <a:spcPct val="120000"/>
        </a:lnSpc>
        <a:spcBef>
          <a:spcPts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pple LiSung" charset="-120"/>
          <a:ea typeface="Apple LiSung" charset="-120"/>
          <a:cs typeface="Apple LiSung" charset="-120"/>
        </a:defRPr>
      </a:lvl4pPr>
      <a:lvl5pPr marL="2057400" indent="-228600" algn="l" defTabSz="914400" rtl="0" eaLnBrk="1" fontAlgn="auto" latinLnBrk="0" hangingPunct="1">
        <a:lnSpc>
          <a:spcPct val="120000"/>
        </a:lnSpc>
        <a:spcBef>
          <a:spcPts val="0"/>
        </a:spcBef>
        <a:spcAft>
          <a:spcPts val="300"/>
        </a:spcAft>
        <a:buFont typeface="Arial" panose="020B0604020202090204" pitchFamily="34" charset="0"/>
        <a:buChar char="•"/>
        <a:defRPr sz="1400" u="none" strike="noStrike" kern="1200" cap="none" spc="150" normalizeH="0" baseline="0">
          <a:solidFill>
            <a:schemeClr val="tx1">
              <a:lumMod val="65000"/>
              <a:lumOff val="35000"/>
            </a:schemeClr>
          </a:solidFill>
          <a:uFillTx/>
          <a:latin typeface="Apple LiSung" charset="-120"/>
          <a:ea typeface="Apple LiSung" charset="-120"/>
          <a:cs typeface="Apple LiSung" charset="-120"/>
        </a:defRPr>
      </a:lvl5pPr>
      <a:lvl6pPr marL="25146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9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1"/>
            </p:custDataLst>
          </p:nvPr>
        </p:nvSpPr>
        <p:spPr>
          <a:xfrm>
            <a:off x="669917" y="432000"/>
            <a:ext cx="10852802" cy="648000"/>
          </a:xfrm>
          <a:prstGeom prst="rect">
            <a:avLst/>
          </a:prstGeom>
        </p:spPr>
        <p:txBody>
          <a:bodyPr vert="horz" lIns="101600" tIns="38100" rIns="76200" bIns="38100" rtlCol="0" anchor="ctr" anchorCtr="0">
            <a:noAutofit/>
          </a:bodyPr>
          <a:lstStyle/>
          <a:p>
            <a:r>
              <a:rPr lang="zh-CN" altLang="en-US" dirty="0"/>
              <a:t>单击此处编辑母版标题样式</a:t>
            </a:r>
          </a:p>
        </p:txBody>
      </p:sp>
      <p:sp>
        <p:nvSpPr>
          <p:cNvPr id="3" name="文本占位符 2"/>
          <p:cNvSpPr>
            <a:spLocks noGrp="1"/>
          </p:cNvSpPr>
          <p:nvPr>
            <p:ph type="body" idx="1"/>
            <p:custDataLst>
              <p:tags r:id="rId12"/>
            </p:custDataLst>
          </p:nvPr>
        </p:nvSpPr>
        <p:spPr>
          <a:xfrm>
            <a:off x="669917" y="1296000"/>
            <a:ext cx="10852802" cy="5040000"/>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3"/>
            </p:custDataLst>
          </p:nvPr>
        </p:nvSpPr>
        <p:spPr>
          <a:xfrm>
            <a:off x="879788" y="6349833"/>
            <a:ext cx="2700141" cy="316800"/>
          </a:xfrm>
          <a:prstGeom prst="rect">
            <a:avLst/>
          </a:prstGeom>
        </p:spPr>
        <p:txBody>
          <a:bodyPr vert="horz" lIns="91440" tIns="45720" rIns="91440" bIns="45720" rtlCol="0" anchor="ctr">
            <a:normAutofit/>
          </a:bodyPr>
          <a:lstStyle>
            <a:lvl1pPr algn="l">
              <a:defRPr sz="1200">
                <a:solidFill>
                  <a:schemeClr val="tx1">
                    <a:tint val="75000"/>
                  </a:schemeClr>
                </a:solidFill>
                <a:latin typeface="微软雅黑" panose="020B0503020204020204" charset="-122"/>
                <a:ea typeface="微软雅黑" panose="020B0503020204020204" charset="-122"/>
                <a:cs typeface="微软雅黑" panose="020B0503020204020204" charset="-122"/>
              </a:defRPr>
            </a:lvl1pPr>
          </a:lstStyle>
          <a:p>
            <a:fld id="{760FBDFE-C587-4B4C-A407-44438C67B59E}" type="datetimeFigureOut">
              <a:rPr lang="zh-CN" altLang="en-US" smtClean="0"/>
              <a:t>2025/11/28</a:t>
            </a:fld>
            <a:endParaRPr lang="zh-CN" altLang="en-US"/>
          </a:p>
        </p:txBody>
      </p:sp>
      <p:sp>
        <p:nvSpPr>
          <p:cNvPr id="5" name="页脚占位符 4"/>
          <p:cNvSpPr>
            <a:spLocks noGrp="1"/>
          </p:cNvSpPr>
          <p:nvPr>
            <p:ph type="ftr" sz="quarter" idx="3"/>
            <p:custDataLst>
              <p:tags r:id="rId14"/>
            </p:custDataLst>
          </p:nvPr>
        </p:nvSpPr>
        <p:spPr>
          <a:xfrm>
            <a:off x="4116214" y="6349833"/>
            <a:ext cx="3960206" cy="316800"/>
          </a:xfrm>
          <a:prstGeom prst="rect">
            <a:avLst/>
          </a:prstGeom>
        </p:spPr>
        <p:txBody>
          <a:bodyPr vert="horz" lIns="91440" tIns="45720" rIns="91440" bIns="45720" rtlCol="0" anchor="ctr">
            <a:normAutofit/>
          </a:bodyPr>
          <a:lstStyle>
            <a:lvl1pPr algn="ctr">
              <a:defRPr sz="1200">
                <a:solidFill>
                  <a:schemeClr val="tx1">
                    <a:tint val="75000"/>
                  </a:schemeClr>
                </a:solidFill>
                <a:latin typeface="微软雅黑" panose="020B0503020204020204" charset="-122"/>
                <a:ea typeface="微软雅黑" panose="020B0503020204020204" charset="-122"/>
                <a:cs typeface="微软雅黑" panose="020B0503020204020204" charset="-122"/>
              </a:defRPr>
            </a:lvl1pPr>
          </a:lstStyle>
          <a:p>
            <a:endParaRPr lang="zh-CN" altLang="en-US" dirty="0"/>
          </a:p>
        </p:txBody>
      </p:sp>
      <p:sp>
        <p:nvSpPr>
          <p:cNvPr id="6" name="灯片编号占位符 5"/>
          <p:cNvSpPr>
            <a:spLocks noGrp="1"/>
          </p:cNvSpPr>
          <p:nvPr>
            <p:ph type="sldNum" sz="quarter" idx="4"/>
            <p:custDataLst>
              <p:tags r:id="rId15"/>
            </p:custDataLst>
          </p:nvPr>
        </p:nvSpPr>
        <p:spPr>
          <a:xfrm>
            <a:off x="8611048" y="6349833"/>
            <a:ext cx="2700141" cy="316800"/>
          </a:xfrm>
          <a:prstGeom prst="rect">
            <a:avLst/>
          </a:prstGeom>
        </p:spPr>
        <p:txBody>
          <a:bodyPr vert="horz" lIns="91440" tIns="45720" rIns="91440" bIns="45720" rtlCol="0" anchor="ctr">
            <a:normAutofit/>
          </a:bodyPr>
          <a:lstStyle>
            <a:lvl1pPr algn="r">
              <a:defRPr sz="1200">
                <a:solidFill>
                  <a:schemeClr val="tx1">
                    <a:tint val="75000"/>
                  </a:schemeClr>
                </a:solidFill>
                <a:latin typeface="微软雅黑" panose="020B0503020204020204" charset="-122"/>
                <a:ea typeface="微软雅黑" panose="020B0503020204020204" charset="-122"/>
                <a:cs typeface="微软雅黑" panose="020B0503020204020204" charset="-122"/>
              </a:defRPr>
            </a:lvl1pPr>
          </a:lstStyle>
          <a:p>
            <a:fld id="{49AE70B2-8BF9-45C0-BB95-33D1B9D3A854}" type="slidenum">
              <a:rPr lang="zh-CN" altLang="en-US" smtClean="0"/>
              <a:t>‹#›</a:t>
            </a:fld>
            <a:endParaRPr lang="zh-CN" altLang="en-US" dirty="0"/>
          </a:p>
        </p:txBody>
      </p:sp>
      <p:sp>
        <p:nvSpPr>
          <p:cNvPr id="7" name="KSO_TEMPLATE" hidden="1"/>
          <p:cNvSpPr/>
          <p:nvPr>
            <p:custDataLst>
              <p:tags r:id="rId16"/>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charset="-122"/>
              <a:ea typeface="微软雅黑" panose="020B0503020204020204" charset="-122"/>
              <a:cs typeface="微软雅黑" panose="020B0503020204020204" charset="-122"/>
            </a:endParaRPr>
          </a:p>
        </p:txBody>
      </p:sp>
    </p:spTree>
    <p:extLst>
      <p:ext uri="{BB962C8B-B14F-4D97-AF65-F5344CB8AC3E}">
        <p14:creationId xmlns:p14="http://schemas.microsoft.com/office/powerpoint/2010/main" val="3187596613"/>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Lst>
  <p:transition/>
  <p:hf hdr="0" ftr="0" dt="0"/>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微软雅黑" panose="020B0503020204020204" charset="-122"/>
          <a:ea typeface="微软雅黑" panose="020B0503020204020204" charset="-122"/>
          <a:cs typeface="微软雅黑" panose="020B0503020204020204" charset="-122"/>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微软雅黑" panose="020B0503020204020204" charset="-122"/>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微软雅黑" panose="020B0503020204020204" charset="-122"/>
          <a:ea typeface="微软雅黑" panose="020B0503020204020204" charset="-122"/>
          <a:cs typeface="微软雅黑" panose="020B0503020204020204" charset="-122"/>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微软雅黑" panose="020B0503020204020204" charset="-122"/>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微软雅黑" panose="020B0503020204020204" charset="-122"/>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微软雅黑" panose="020B0503020204020204" charset="-122"/>
          <a:ea typeface="微软雅黑" panose="020B0503020204020204" charset="-122"/>
          <a:cs typeface="微软雅黑" panose="020B0503020204020204" charset="-12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91.xml"/><Relationship Id="rId1" Type="http://schemas.openxmlformats.org/officeDocument/2006/relationships/tags" Target="../tags/tag90.xml"/><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9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93.xml"/></Relationships>
</file>

<file path=ppt/slides/_rels/slide4.xml.rels><?xml version="1.0" encoding="UTF-8" standalone="yes"?>
<Relationships xmlns="http://schemas.openxmlformats.org/package/2006/relationships"><Relationship Id="rId13" Type="http://schemas.openxmlformats.org/officeDocument/2006/relationships/tags" Target="../tags/tag106.xml"/><Relationship Id="rId18" Type="http://schemas.openxmlformats.org/officeDocument/2006/relationships/tags" Target="../tags/tag111.xml"/><Relationship Id="rId26" Type="http://schemas.openxmlformats.org/officeDocument/2006/relationships/tags" Target="../tags/tag119.xml"/><Relationship Id="rId39" Type="http://schemas.openxmlformats.org/officeDocument/2006/relationships/image" Target="../media/image17.svg"/><Relationship Id="rId21" Type="http://schemas.openxmlformats.org/officeDocument/2006/relationships/tags" Target="../tags/tag114.xml"/><Relationship Id="rId34" Type="http://schemas.openxmlformats.org/officeDocument/2006/relationships/slideLayout" Target="../slideLayouts/slideLayout30.xml"/><Relationship Id="rId42" Type="http://schemas.openxmlformats.org/officeDocument/2006/relationships/image" Target="../media/image20.png"/><Relationship Id="rId7" Type="http://schemas.openxmlformats.org/officeDocument/2006/relationships/tags" Target="../tags/tag100.xml"/><Relationship Id="rId2" Type="http://schemas.openxmlformats.org/officeDocument/2006/relationships/tags" Target="../tags/tag95.xml"/><Relationship Id="rId16" Type="http://schemas.openxmlformats.org/officeDocument/2006/relationships/tags" Target="../tags/tag109.xml"/><Relationship Id="rId20" Type="http://schemas.openxmlformats.org/officeDocument/2006/relationships/tags" Target="../tags/tag113.xml"/><Relationship Id="rId29" Type="http://schemas.openxmlformats.org/officeDocument/2006/relationships/tags" Target="../tags/tag122.xml"/><Relationship Id="rId41" Type="http://schemas.openxmlformats.org/officeDocument/2006/relationships/image" Target="../media/image19.svg"/><Relationship Id="rId1" Type="http://schemas.openxmlformats.org/officeDocument/2006/relationships/tags" Target="../tags/tag94.xml"/><Relationship Id="rId6" Type="http://schemas.openxmlformats.org/officeDocument/2006/relationships/tags" Target="../tags/tag99.xml"/><Relationship Id="rId11" Type="http://schemas.openxmlformats.org/officeDocument/2006/relationships/tags" Target="../tags/tag104.xml"/><Relationship Id="rId24" Type="http://schemas.openxmlformats.org/officeDocument/2006/relationships/tags" Target="../tags/tag117.xml"/><Relationship Id="rId32" Type="http://schemas.openxmlformats.org/officeDocument/2006/relationships/tags" Target="../tags/tag125.xml"/><Relationship Id="rId37" Type="http://schemas.openxmlformats.org/officeDocument/2006/relationships/image" Target="../media/image15.svg"/><Relationship Id="rId40" Type="http://schemas.openxmlformats.org/officeDocument/2006/relationships/image" Target="../media/image18.png"/><Relationship Id="rId5" Type="http://schemas.openxmlformats.org/officeDocument/2006/relationships/tags" Target="../tags/tag98.xml"/><Relationship Id="rId15" Type="http://schemas.openxmlformats.org/officeDocument/2006/relationships/tags" Target="../tags/tag108.xml"/><Relationship Id="rId23" Type="http://schemas.openxmlformats.org/officeDocument/2006/relationships/tags" Target="../tags/tag116.xml"/><Relationship Id="rId28" Type="http://schemas.openxmlformats.org/officeDocument/2006/relationships/tags" Target="../tags/tag121.xml"/><Relationship Id="rId36" Type="http://schemas.openxmlformats.org/officeDocument/2006/relationships/image" Target="../media/image14.png"/><Relationship Id="rId10" Type="http://schemas.openxmlformats.org/officeDocument/2006/relationships/tags" Target="../tags/tag103.xml"/><Relationship Id="rId19" Type="http://schemas.openxmlformats.org/officeDocument/2006/relationships/tags" Target="../tags/tag112.xml"/><Relationship Id="rId31" Type="http://schemas.openxmlformats.org/officeDocument/2006/relationships/tags" Target="../tags/tag124.xml"/><Relationship Id="rId4" Type="http://schemas.openxmlformats.org/officeDocument/2006/relationships/tags" Target="../tags/tag97.xml"/><Relationship Id="rId9" Type="http://schemas.openxmlformats.org/officeDocument/2006/relationships/tags" Target="../tags/tag102.xml"/><Relationship Id="rId14" Type="http://schemas.openxmlformats.org/officeDocument/2006/relationships/tags" Target="../tags/tag107.xml"/><Relationship Id="rId22" Type="http://schemas.openxmlformats.org/officeDocument/2006/relationships/tags" Target="../tags/tag115.xml"/><Relationship Id="rId27" Type="http://schemas.openxmlformats.org/officeDocument/2006/relationships/tags" Target="../tags/tag120.xml"/><Relationship Id="rId30" Type="http://schemas.openxmlformats.org/officeDocument/2006/relationships/tags" Target="../tags/tag123.xml"/><Relationship Id="rId35" Type="http://schemas.openxmlformats.org/officeDocument/2006/relationships/notesSlide" Target="../notesSlides/notesSlide3.xml"/><Relationship Id="rId8" Type="http://schemas.openxmlformats.org/officeDocument/2006/relationships/tags" Target="../tags/tag101.xml"/><Relationship Id="rId3" Type="http://schemas.openxmlformats.org/officeDocument/2006/relationships/tags" Target="../tags/tag96.xml"/><Relationship Id="rId12" Type="http://schemas.openxmlformats.org/officeDocument/2006/relationships/tags" Target="../tags/tag105.xml"/><Relationship Id="rId17" Type="http://schemas.openxmlformats.org/officeDocument/2006/relationships/tags" Target="../tags/tag110.xml"/><Relationship Id="rId25" Type="http://schemas.openxmlformats.org/officeDocument/2006/relationships/tags" Target="../tags/tag118.xml"/><Relationship Id="rId33" Type="http://schemas.openxmlformats.org/officeDocument/2006/relationships/tags" Target="../tags/tag126.xml"/><Relationship Id="rId38"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9.xml"/><Relationship Id="rId1" Type="http://schemas.openxmlformats.org/officeDocument/2006/relationships/tags" Target="../tags/tag127.xml"/></Relationships>
</file>

<file path=ppt/slides/_rels/slide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notesSlide" Target="../notesSlides/notesSlide5.xml"/><Relationship Id="rId7" Type="http://schemas.openxmlformats.org/officeDocument/2006/relationships/image" Target="../media/image22.svg"/><Relationship Id="rId2" Type="http://schemas.openxmlformats.org/officeDocument/2006/relationships/slideLayout" Target="../slideLayouts/slideLayout4.xml"/><Relationship Id="rId1" Type="http://schemas.openxmlformats.org/officeDocument/2006/relationships/tags" Target="../tags/tag128.xml"/><Relationship Id="rId6" Type="http://schemas.openxmlformats.org/officeDocument/2006/relationships/image" Target="../media/image21.png"/><Relationship Id="rId5" Type="http://schemas.openxmlformats.org/officeDocument/2006/relationships/chart" Target="../charts/chart2.xml"/><Relationship Id="rId4" Type="http://schemas.openxmlformats.org/officeDocument/2006/relationships/chart" Target="../charts/chart1.xml"/><Relationship Id="rId9" Type="http://schemas.openxmlformats.org/officeDocument/2006/relationships/image" Target="../media/image24.svg"/></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6.xml"/><Relationship Id="rId3" Type="http://schemas.openxmlformats.org/officeDocument/2006/relationships/tags" Target="../tags/tag131.xml"/><Relationship Id="rId7" Type="http://schemas.openxmlformats.org/officeDocument/2006/relationships/slideLayout" Target="../slideLayouts/slideLayout19.xml"/><Relationship Id="rId12" Type="http://schemas.openxmlformats.org/officeDocument/2006/relationships/chart" Target="../charts/chart6.xml"/><Relationship Id="rId2" Type="http://schemas.openxmlformats.org/officeDocument/2006/relationships/tags" Target="../tags/tag130.xml"/><Relationship Id="rId1" Type="http://schemas.openxmlformats.org/officeDocument/2006/relationships/tags" Target="../tags/tag129.xml"/><Relationship Id="rId6" Type="http://schemas.openxmlformats.org/officeDocument/2006/relationships/tags" Target="../tags/tag134.xml"/><Relationship Id="rId11" Type="http://schemas.openxmlformats.org/officeDocument/2006/relationships/chart" Target="../charts/chart5.xml"/><Relationship Id="rId5" Type="http://schemas.openxmlformats.org/officeDocument/2006/relationships/tags" Target="../tags/tag133.xml"/><Relationship Id="rId10" Type="http://schemas.openxmlformats.org/officeDocument/2006/relationships/chart" Target="../charts/chart4.xml"/><Relationship Id="rId4" Type="http://schemas.openxmlformats.org/officeDocument/2006/relationships/tags" Target="../tags/tag132.xml"/><Relationship Id="rId9" Type="http://schemas.openxmlformats.org/officeDocument/2006/relationships/chart" Target="../charts/chart3.xml"/></Relationships>
</file>

<file path=ppt/slides/_rels/slide8.xml.rels><?xml version="1.0" encoding="UTF-8" standalone="yes"?>
<Relationships xmlns="http://schemas.openxmlformats.org/package/2006/relationships"><Relationship Id="rId13" Type="http://schemas.openxmlformats.org/officeDocument/2006/relationships/notesSlide" Target="../notesSlides/notesSlide7.xml"/><Relationship Id="rId18" Type="http://schemas.openxmlformats.org/officeDocument/2006/relationships/image" Target="../media/image29.png"/><Relationship Id="rId26" Type="http://schemas.openxmlformats.org/officeDocument/2006/relationships/image" Target="../media/image37.png"/><Relationship Id="rId39" Type="http://schemas.openxmlformats.org/officeDocument/2006/relationships/image" Target="../media/image50.svg"/><Relationship Id="rId21" Type="http://schemas.openxmlformats.org/officeDocument/2006/relationships/image" Target="../media/image32.svg"/><Relationship Id="rId34" Type="http://schemas.openxmlformats.org/officeDocument/2006/relationships/image" Target="../media/image45.png"/><Relationship Id="rId42" Type="http://schemas.openxmlformats.org/officeDocument/2006/relationships/image" Target="../media/image53.png"/><Relationship Id="rId7" Type="http://schemas.openxmlformats.org/officeDocument/2006/relationships/tags" Target="../tags/tag141.xml"/><Relationship Id="rId2" Type="http://schemas.openxmlformats.org/officeDocument/2006/relationships/tags" Target="../tags/tag136.xml"/><Relationship Id="rId16" Type="http://schemas.openxmlformats.org/officeDocument/2006/relationships/image" Target="../media/image27.png"/><Relationship Id="rId29" Type="http://schemas.openxmlformats.org/officeDocument/2006/relationships/image" Target="../media/image40.svg"/><Relationship Id="rId1" Type="http://schemas.openxmlformats.org/officeDocument/2006/relationships/tags" Target="../tags/tag135.xml"/><Relationship Id="rId6" Type="http://schemas.openxmlformats.org/officeDocument/2006/relationships/tags" Target="../tags/tag140.xml"/><Relationship Id="rId11" Type="http://schemas.openxmlformats.org/officeDocument/2006/relationships/tags" Target="../tags/tag145.xml"/><Relationship Id="rId24" Type="http://schemas.openxmlformats.org/officeDocument/2006/relationships/image" Target="../media/image35.png"/><Relationship Id="rId32" Type="http://schemas.openxmlformats.org/officeDocument/2006/relationships/image" Target="../media/image43.png"/><Relationship Id="rId37" Type="http://schemas.openxmlformats.org/officeDocument/2006/relationships/image" Target="../media/image48.svg"/><Relationship Id="rId40" Type="http://schemas.openxmlformats.org/officeDocument/2006/relationships/image" Target="../media/image51.png"/><Relationship Id="rId45" Type="http://schemas.openxmlformats.org/officeDocument/2006/relationships/image" Target="../media/image56.svg"/><Relationship Id="rId5" Type="http://schemas.openxmlformats.org/officeDocument/2006/relationships/tags" Target="../tags/tag139.xml"/><Relationship Id="rId15" Type="http://schemas.openxmlformats.org/officeDocument/2006/relationships/image" Target="../media/image26.svg"/><Relationship Id="rId23" Type="http://schemas.openxmlformats.org/officeDocument/2006/relationships/image" Target="../media/image34.svg"/><Relationship Id="rId28" Type="http://schemas.openxmlformats.org/officeDocument/2006/relationships/image" Target="../media/image39.png"/><Relationship Id="rId36" Type="http://schemas.openxmlformats.org/officeDocument/2006/relationships/image" Target="../media/image47.png"/><Relationship Id="rId10" Type="http://schemas.openxmlformats.org/officeDocument/2006/relationships/tags" Target="../tags/tag144.xml"/><Relationship Id="rId19" Type="http://schemas.openxmlformats.org/officeDocument/2006/relationships/image" Target="../media/image30.svg"/><Relationship Id="rId31" Type="http://schemas.openxmlformats.org/officeDocument/2006/relationships/image" Target="../media/image42.svg"/><Relationship Id="rId44" Type="http://schemas.openxmlformats.org/officeDocument/2006/relationships/image" Target="../media/image55.png"/><Relationship Id="rId4" Type="http://schemas.openxmlformats.org/officeDocument/2006/relationships/tags" Target="../tags/tag138.xml"/><Relationship Id="rId9" Type="http://schemas.openxmlformats.org/officeDocument/2006/relationships/tags" Target="../tags/tag143.xml"/><Relationship Id="rId14" Type="http://schemas.openxmlformats.org/officeDocument/2006/relationships/image" Target="../media/image25.png"/><Relationship Id="rId22" Type="http://schemas.openxmlformats.org/officeDocument/2006/relationships/image" Target="../media/image33.png"/><Relationship Id="rId27" Type="http://schemas.openxmlformats.org/officeDocument/2006/relationships/image" Target="../media/image38.svg"/><Relationship Id="rId30" Type="http://schemas.openxmlformats.org/officeDocument/2006/relationships/image" Target="../media/image41.png"/><Relationship Id="rId35" Type="http://schemas.openxmlformats.org/officeDocument/2006/relationships/image" Target="../media/image46.svg"/><Relationship Id="rId43" Type="http://schemas.openxmlformats.org/officeDocument/2006/relationships/image" Target="../media/image54.svg"/><Relationship Id="rId8" Type="http://schemas.openxmlformats.org/officeDocument/2006/relationships/tags" Target="../tags/tag142.xml"/><Relationship Id="rId3" Type="http://schemas.openxmlformats.org/officeDocument/2006/relationships/tags" Target="../tags/tag137.xml"/><Relationship Id="rId12" Type="http://schemas.openxmlformats.org/officeDocument/2006/relationships/slideLayout" Target="../slideLayouts/slideLayout19.xml"/><Relationship Id="rId17" Type="http://schemas.openxmlformats.org/officeDocument/2006/relationships/image" Target="../media/image28.svg"/><Relationship Id="rId25" Type="http://schemas.openxmlformats.org/officeDocument/2006/relationships/image" Target="../media/image36.svg"/><Relationship Id="rId33" Type="http://schemas.openxmlformats.org/officeDocument/2006/relationships/image" Target="../media/image44.svg"/><Relationship Id="rId38" Type="http://schemas.openxmlformats.org/officeDocument/2006/relationships/image" Target="../media/image49.png"/><Relationship Id="rId20" Type="http://schemas.openxmlformats.org/officeDocument/2006/relationships/image" Target="../media/image31.png"/><Relationship Id="rId41" Type="http://schemas.openxmlformats.org/officeDocument/2006/relationships/image" Target="../media/image52.svg"/></Relationships>
</file>

<file path=ppt/slides/_rels/slide9.xml.rels><?xml version="1.0" encoding="UTF-8" standalone="yes"?>
<Relationships xmlns="http://schemas.openxmlformats.org/package/2006/relationships"><Relationship Id="rId8" Type="http://schemas.openxmlformats.org/officeDocument/2006/relationships/tags" Target="../tags/tag153.xml"/><Relationship Id="rId3" Type="http://schemas.openxmlformats.org/officeDocument/2006/relationships/tags" Target="../tags/tag148.xml"/><Relationship Id="rId7" Type="http://schemas.openxmlformats.org/officeDocument/2006/relationships/tags" Target="../tags/tag152.xml"/><Relationship Id="rId2" Type="http://schemas.openxmlformats.org/officeDocument/2006/relationships/tags" Target="../tags/tag147.xml"/><Relationship Id="rId1" Type="http://schemas.openxmlformats.org/officeDocument/2006/relationships/tags" Target="../tags/tag146.xml"/><Relationship Id="rId6" Type="http://schemas.openxmlformats.org/officeDocument/2006/relationships/tags" Target="../tags/tag151.xml"/><Relationship Id="rId5" Type="http://schemas.openxmlformats.org/officeDocument/2006/relationships/tags" Target="../tags/tag150.xml"/><Relationship Id="rId10" Type="http://schemas.openxmlformats.org/officeDocument/2006/relationships/notesSlide" Target="../notesSlides/notesSlide8.xml"/><Relationship Id="rId4" Type="http://schemas.openxmlformats.org/officeDocument/2006/relationships/tags" Target="../tags/tag149.xml"/><Relationship Id="rId9"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9.xml"/><Relationship Id="rId1" Type="http://schemas.openxmlformats.org/officeDocument/2006/relationships/tags" Target="../tags/tag154.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55.xml"/></Relationships>
</file>

<file path=ppt/slides/_rels/slide12.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2.svg"/><Relationship Id="rId3" Type="http://schemas.openxmlformats.org/officeDocument/2006/relationships/notesSlide" Target="../notesSlides/notesSlide10.xml"/><Relationship Id="rId7" Type="http://schemas.openxmlformats.org/officeDocument/2006/relationships/image" Target="../media/image32.svg"/><Relationship Id="rId12" Type="http://schemas.openxmlformats.org/officeDocument/2006/relationships/image" Target="../media/image61.png"/><Relationship Id="rId17" Type="http://schemas.openxmlformats.org/officeDocument/2006/relationships/image" Target="../media/image65.jpeg"/><Relationship Id="rId2" Type="http://schemas.openxmlformats.org/officeDocument/2006/relationships/slideLayout" Target="../slideLayouts/slideLayout34.xml"/><Relationship Id="rId16" Type="http://schemas.microsoft.com/office/2007/relationships/hdphoto" Target="../media/hdphoto1.wdp"/><Relationship Id="rId1" Type="http://schemas.openxmlformats.org/officeDocument/2006/relationships/tags" Target="../tags/tag156.xml"/><Relationship Id="rId6" Type="http://schemas.openxmlformats.org/officeDocument/2006/relationships/image" Target="../media/image31.png"/><Relationship Id="rId11" Type="http://schemas.openxmlformats.org/officeDocument/2006/relationships/image" Target="../media/image60.svg"/><Relationship Id="rId5" Type="http://schemas.openxmlformats.org/officeDocument/2006/relationships/image" Target="../media/image34.svg"/><Relationship Id="rId15" Type="http://schemas.openxmlformats.org/officeDocument/2006/relationships/image" Target="../media/image64.png"/><Relationship Id="rId10" Type="http://schemas.openxmlformats.org/officeDocument/2006/relationships/image" Target="../media/image59.png"/><Relationship Id="rId4" Type="http://schemas.openxmlformats.org/officeDocument/2006/relationships/image" Target="../media/image33.png"/><Relationship Id="rId9" Type="http://schemas.openxmlformats.org/officeDocument/2006/relationships/image" Target="../media/image58.emf"/><Relationship Id="rId14" Type="http://schemas.openxmlformats.org/officeDocument/2006/relationships/image" Target="../media/image63.png"/></Relationships>
</file>

<file path=ppt/slides/_rels/slide13.xml.rels><?xml version="1.0" encoding="UTF-8" standalone="yes"?>
<Relationships xmlns="http://schemas.openxmlformats.org/package/2006/relationships"><Relationship Id="rId8" Type="http://schemas.openxmlformats.org/officeDocument/2006/relationships/image" Target="../media/image67.svg"/><Relationship Id="rId13" Type="http://schemas.openxmlformats.org/officeDocument/2006/relationships/image" Target="../media/image72.png"/><Relationship Id="rId3" Type="http://schemas.openxmlformats.org/officeDocument/2006/relationships/tags" Target="../tags/tag159.xml"/><Relationship Id="rId7" Type="http://schemas.openxmlformats.org/officeDocument/2006/relationships/image" Target="../media/image66.png"/><Relationship Id="rId12" Type="http://schemas.openxmlformats.org/officeDocument/2006/relationships/image" Target="../media/image71.svg"/><Relationship Id="rId2" Type="http://schemas.openxmlformats.org/officeDocument/2006/relationships/tags" Target="../tags/tag158.xml"/><Relationship Id="rId16" Type="http://schemas.openxmlformats.org/officeDocument/2006/relationships/image" Target="../media/image75.svg"/><Relationship Id="rId1" Type="http://schemas.openxmlformats.org/officeDocument/2006/relationships/tags" Target="../tags/tag157.xml"/><Relationship Id="rId6" Type="http://schemas.openxmlformats.org/officeDocument/2006/relationships/notesSlide" Target="../notesSlides/notesSlide11.xml"/><Relationship Id="rId11" Type="http://schemas.openxmlformats.org/officeDocument/2006/relationships/image" Target="../media/image70.png"/><Relationship Id="rId5" Type="http://schemas.openxmlformats.org/officeDocument/2006/relationships/slideLayout" Target="../slideLayouts/slideLayout34.xml"/><Relationship Id="rId15" Type="http://schemas.openxmlformats.org/officeDocument/2006/relationships/image" Target="../media/image74.png"/><Relationship Id="rId10" Type="http://schemas.openxmlformats.org/officeDocument/2006/relationships/image" Target="../media/image69.svg"/><Relationship Id="rId4" Type="http://schemas.openxmlformats.org/officeDocument/2006/relationships/tags" Target="../tags/tag160.xml"/><Relationship Id="rId9" Type="http://schemas.openxmlformats.org/officeDocument/2006/relationships/image" Target="../media/image68.png"/><Relationship Id="rId14" Type="http://schemas.openxmlformats.org/officeDocument/2006/relationships/image" Target="../media/image73.svg"/></Relationships>
</file>

<file path=ppt/slides/_rels/slide14.xml.rels><?xml version="1.0" encoding="UTF-8" standalone="yes"?>
<Relationships xmlns="http://schemas.openxmlformats.org/package/2006/relationships"><Relationship Id="rId8" Type="http://schemas.openxmlformats.org/officeDocument/2006/relationships/image" Target="../media/image77.svg"/><Relationship Id="rId13" Type="http://schemas.openxmlformats.org/officeDocument/2006/relationships/image" Target="../media/image58.emf"/><Relationship Id="rId18" Type="http://schemas.openxmlformats.org/officeDocument/2006/relationships/image" Target="../media/image82.jpeg"/><Relationship Id="rId3" Type="http://schemas.openxmlformats.org/officeDocument/2006/relationships/tags" Target="../tags/tag163.xml"/><Relationship Id="rId7" Type="http://schemas.openxmlformats.org/officeDocument/2006/relationships/image" Target="../media/image76.png"/><Relationship Id="rId12" Type="http://schemas.openxmlformats.org/officeDocument/2006/relationships/image" Target="../media/image67.svg"/><Relationship Id="rId17" Type="http://schemas.openxmlformats.org/officeDocument/2006/relationships/image" Target="../media/image81.jpeg"/><Relationship Id="rId2" Type="http://schemas.openxmlformats.org/officeDocument/2006/relationships/tags" Target="../tags/tag162.xml"/><Relationship Id="rId16" Type="http://schemas.openxmlformats.org/officeDocument/2006/relationships/image" Target="../media/image80.png"/><Relationship Id="rId20" Type="http://schemas.openxmlformats.org/officeDocument/2006/relationships/image" Target="../media/image84.svg"/><Relationship Id="rId1" Type="http://schemas.openxmlformats.org/officeDocument/2006/relationships/tags" Target="../tags/tag161.xml"/><Relationship Id="rId6" Type="http://schemas.openxmlformats.org/officeDocument/2006/relationships/notesSlide" Target="../notesSlides/notesSlide12.xml"/><Relationship Id="rId11" Type="http://schemas.openxmlformats.org/officeDocument/2006/relationships/image" Target="../media/image66.png"/><Relationship Id="rId5" Type="http://schemas.openxmlformats.org/officeDocument/2006/relationships/slideLayout" Target="../slideLayouts/slideLayout34.xml"/><Relationship Id="rId15" Type="http://schemas.openxmlformats.org/officeDocument/2006/relationships/image" Target="../media/image79.png"/><Relationship Id="rId10" Type="http://schemas.openxmlformats.org/officeDocument/2006/relationships/image" Target="../media/image62.svg"/><Relationship Id="rId19" Type="http://schemas.openxmlformats.org/officeDocument/2006/relationships/image" Target="../media/image83.png"/><Relationship Id="rId4" Type="http://schemas.openxmlformats.org/officeDocument/2006/relationships/tags" Target="../tags/tag164.xml"/><Relationship Id="rId9" Type="http://schemas.openxmlformats.org/officeDocument/2006/relationships/image" Target="../media/image61.png"/><Relationship Id="rId14" Type="http://schemas.openxmlformats.org/officeDocument/2006/relationships/image" Target="../media/image78.emf"/></Relationships>
</file>

<file path=ppt/slides/_rels/slide15.xml.rels><?xml version="1.0" encoding="UTF-8" standalone="yes"?>
<Relationships xmlns="http://schemas.openxmlformats.org/package/2006/relationships"><Relationship Id="rId8" Type="http://schemas.openxmlformats.org/officeDocument/2006/relationships/image" Target="../media/image86.svg"/><Relationship Id="rId13" Type="http://schemas.openxmlformats.org/officeDocument/2006/relationships/image" Target="../media/image31.png"/><Relationship Id="rId18" Type="http://schemas.openxmlformats.org/officeDocument/2006/relationships/image" Target="../media/image92.svg"/><Relationship Id="rId3" Type="http://schemas.openxmlformats.org/officeDocument/2006/relationships/slideLayout" Target="../slideLayouts/slideLayout34.xml"/><Relationship Id="rId21" Type="http://schemas.openxmlformats.org/officeDocument/2006/relationships/image" Target="../media/image93.png"/><Relationship Id="rId7" Type="http://schemas.openxmlformats.org/officeDocument/2006/relationships/image" Target="../media/image85.png"/><Relationship Id="rId12" Type="http://schemas.openxmlformats.org/officeDocument/2006/relationships/image" Target="../media/image62.svg"/><Relationship Id="rId17" Type="http://schemas.openxmlformats.org/officeDocument/2006/relationships/image" Target="../media/image91.png"/><Relationship Id="rId2" Type="http://schemas.openxmlformats.org/officeDocument/2006/relationships/tags" Target="../tags/tag166.xml"/><Relationship Id="rId16" Type="http://schemas.openxmlformats.org/officeDocument/2006/relationships/image" Target="../media/image90.svg"/><Relationship Id="rId20" Type="http://schemas.openxmlformats.org/officeDocument/2006/relationships/image" Target="../media/image48.svg"/><Relationship Id="rId1" Type="http://schemas.openxmlformats.org/officeDocument/2006/relationships/tags" Target="../tags/tag165.xml"/><Relationship Id="rId6" Type="http://schemas.openxmlformats.org/officeDocument/2006/relationships/image" Target="../media/image75.svg"/><Relationship Id="rId11" Type="http://schemas.openxmlformats.org/officeDocument/2006/relationships/image" Target="../media/image61.png"/><Relationship Id="rId24" Type="http://schemas.openxmlformats.org/officeDocument/2006/relationships/image" Target="../media/image60.svg"/><Relationship Id="rId5" Type="http://schemas.openxmlformats.org/officeDocument/2006/relationships/image" Target="../media/image74.png"/><Relationship Id="rId15" Type="http://schemas.openxmlformats.org/officeDocument/2006/relationships/image" Target="../media/image89.png"/><Relationship Id="rId23" Type="http://schemas.openxmlformats.org/officeDocument/2006/relationships/image" Target="../media/image59.png"/><Relationship Id="rId10" Type="http://schemas.openxmlformats.org/officeDocument/2006/relationships/image" Target="../media/image88.svg"/><Relationship Id="rId19" Type="http://schemas.openxmlformats.org/officeDocument/2006/relationships/image" Target="../media/image47.png"/><Relationship Id="rId4" Type="http://schemas.openxmlformats.org/officeDocument/2006/relationships/notesSlide" Target="../notesSlides/notesSlide13.xml"/><Relationship Id="rId9" Type="http://schemas.openxmlformats.org/officeDocument/2006/relationships/image" Target="../media/image87.png"/><Relationship Id="rId14" Type="http://schemas.openxmlformats.org/officeDocument/2006/relationships/image" Target="../media/image32.svg"/><Relationship Id="rId22" Type="http://schemas.openxmlformats.org/officeDocument/2006/relationships/image" Target="../media/image94.svg"/></Relationships>
</file>

<file path=ppt/slides/_rels/slide16.xml.rels><?xml version="1.0" encoding="UTF-8" standalone="yes"?>
<Relationships xmlns="http://schemas.openxmlformats.org/package/2006/relationships"><Relationship Id="rId8" Type="http://schemas.openxmlformats.org/officeDocument/2006/relationships/tags" Target="../tags/tag174.xml"/><Relationship Id="rId13" Type="http://schemas.openxmlformats.org/officeDocument/2006/relationships/image" Target="../media/image49.png"/><Relationship Id="rId18" Type="http://schemas.openxmlformats.org/officeDocument/2006/relationships/image" Target="../media/image100.svg"/><Relationship Id="rId26" Type="http://schemas.microsoft.com/office/2007/relationships/hdphoto" Target="../media/hdphoto2.wdp"/><Relationship Id="rId3" Type="http://schemas.openxmlformats.org/officeDocument/2006/relationships/tags" Target="../tags/tag169.xml"/><Relationship Id="rId21" Type="http://schemas.openxmlformats.org/officeDocument/2006/relationships/image" Target="../media/image103.png"/><Relationship Id="rId7" Type="http://schemas.openxmlformats.org/officeDocument/2006/relationships/tags" Target="../tags/tag173.xml"/><Relationship Id="rId12" Type="http://schemas.openxmlformats.org/officeDocument/2006/relationships/image" Target="../media/image96.svg"/><Relationship Id="rId17" Type="http://schemas.openxmlformats.org/officeDocument/2006/relationships/image" Target="../media/image99.png"/><Relationship Id="rId25" Type="http://schemas.openxmlformats.org/officeDocument/2006/relationships/image" Target="../media/image105.png"/><Relationship Id="rId2" Type="http://schemas.openxmlformats.org/officeDocument/2006/relationships/tags" Target="../tags/tag168.xml"/><Relationship Id="rId16" Type="http://schemas.openxmlformats.org/officeDocument/2006/relationships/image" Target="../media/image98.svg"/><Relationship Id="rId20" Type="http://schemas.openxmlformats.org/officeDocument/2006/relationships/image" Target="../media/image102.svg"/><Relationship Id="rId1" Type="http://schemas.openxmlformats.org/officeDocument/2006/relationships/tags" Target="../tags/tag167.xml"/><Relationship Id="rId6" Type="http://schemas.openxmlformats.org/officeDocument/2006/relationships/tags" Target="../tags/tag172.xml"/><Relationship Id="rId11" Type="http://schemas.openxmlformats.org/officeDocument/2006/relationships/image" Target="../media/image95.png"/><Relationship Id="rId24" Type="http://schemas.openxmlformats.org/officeDocument/2006/relationships/image" Target="../media/image54.svg"/><Relationship Id="rId5" Type="http://schemas.openxmlformats.org/officeDocument/2006/relationships/tags" Target="../tags/tag171.xml"/><Relationship Id="rId15" Type="http://schemas.openxmlformats.org/officeDocument/2006/relationships/image" Target="../media/image97.png"/><Relationship Id="rId23" Type="http://schemas.openxmlformats.org/officeDocument/2006/relationships/image" Target="../media/image53.png"/><Relationship Id="rId10" Type="http://schemas.openxmlformats.org/officeDocument/2006/relationships/notesSlide" Target="../notesSlides/notesSlide14.xml"/><Relationship Id="rId19" Type="http://schemas.openxmlformats.org/officeDocument/2006/relationships/image" Target="../media/image101.png"/><Relationship Id="rId4" Type="http://schemas.openxmlformats.org/officeDocument/2006/relationships/tags" Target="../tags/tag170.xml"/><Relationship Id="rId9" Type="http://schemas.openxmlformats.org/officeDocument/2006/relationships/slideLayout" Target="../slideLayouts/slideLayout4.xml"/><Relationship Id="rId14" Type="http://schemas.openxmlformats.org/officeDocument/2006/relationships/image" Target="../media/image50.svg"/><Relationship Id="rId22" Type="http://schemas.openxmlformats.org/officeDocument/2006/relationships/image" Target="../media/image104.svg"/></Relationships>
</file>

<file path=ppt/slides/_rels/slide17.xml.rels><?xml version="1.0" encoding="UTF-8" standalone="yes"?>
<Relationships xmlns="http://schemas.openxmlformats.org/package/2006/relationships"><Relationship Id="rId13" Type="http://schemas.openxmlformats.org/officeDocument/2006/relationships/image" Target="../media/image31.png"/><Relationship Id="rId18" Type="http://schemas.openxmlformats.org/officeDocument/2006/relationships/image" Target="../media/image73.svg"/><Relationship Id="rId26" Type="http://schemas.openxmlformats.org/officeDocument/2006/relationships/image" Target="../media/image90.svg"/><Relationship Id="rId3" Type="http://schemas.openxmlformats.org/officeDocument/2006/relationships/tags" Target="../tags/tag177.xml"/><Relationship Id="rId21" Type="http://schemas.openxmlformats.org/officeDocument/2006/relationships/image" Target="../media/image33.png"/><Relationship Id="rId34" Type="http://schemas.openxmlformats.org/officeDocument/2006/relationships/image" Target="../media/image113.png"/><Relationship Id="rId7" Type="http://schemas.openxmlformats.org/officeDocument/2006/relationships/tags" Target="../tags/tag181.xml"/><Relationship Id="rId12" Type="http://schemas.openxmlformats.org/officeDocument/2006/relationships/notesSlide" Target="../notesSlides/notesSlide15.xml"/><Relationship Id="rId17" Type="http://schemas.openxmlformats.org/officeDocument/2006/relationships/image" Target="../media/image72.png"/><Relationship Id="rId25" Type="http://schemas.openxmlformats.org/officeDocument/2006/relationships/image" Target="../media/image89.png"/><Relationship Id="rId33" Type="http://schemas.openxmlformats.org/officeDocument/2006/relationships/image" Target="../media/image112.svg"/><Relationship Id="rId2" Type="http://schemas.openxmlformats.org/officeDocument/2006/relationships/tags" Target="../tags/tag176.xml"/><Relationship Id="rId16" Type="http://schemas.openxmlformats.org/officeDocument/2006/relationships/image" Target="../media/image60.svg"/><Relationship Id="rId20" Type="http://schemas.openxmlformats.org/officeDocument/2006/relationships/image" Target="../media/image107.svg"/><Relationship Id="rId29" Type="http://schemas.openxmlformats.org/officeDocument/2006/relationships/image" Target="../media/image108.emf"/><Relationship Id="rId1" Type="http://schemas.openxmlformats.org/officeDocument/2006/relationships/tags" Target="../tags/tag175.xml"/><Relationship Id="rId6" Type="http://schemas.openxmlformats.org/officeDocument/2006/relationships/tags" Target="../tags/tag180.xml"/><Relationship Id="rId11" Type="http://schemas.openxmlformats.org/officeDocument/2006/relationships/slideLayout" Target="../slideLayouts/slideLayout34.xml"/><Relationship Id="rId24" Type="http://schemas.openxmlformats.org/officeDocument/2006/relationships/image" Target="../media/image62.svg"/><Relationship Id="rId32" Type="http://schemas.openxmlformats.org/officeDocument/2006/relationships/image" Target="../media/image111.png"/><Relationship Id="rId5" Type="http://schemas.openxmlformats.org/officeDocument/2006/relationships/tags" Target="../tags/tag179.xml"/><Relationship Id="rId15" Type="http://schemas.openxmlformats.org/officeDocument/2006/relationships/image" Target="../media/image59.png"/><Relationship Id="rId23" Type="http://schemas.openxmlformats.org/officeDocument/2006/relationships/image" Target="../media/image61.png"/><Relationship Id="rId28" Type="http://schemas.openxmlformats.org/officeDocument/2006/relationships/image" Target="../media/image92.svg"/><Relationship Id="rId10" Type="http://schemas.openxmlformats.org/officeDocument/2006/relationships/tags" Target="../tags/tag184.xml"/><Relationship Id="rId19" Type="http://schemas.openxmlformats.org/officeDocument/2006/relationships/image" Target="../media/image106.png"/><Relationship Id="rId31" Type="http://schemas.openxmlformats.org/officeDocument/2006/relationships/image" Target="../media/image110.svg"/><Relationship Id="rId4" Type="http://schemas.openxmlformats.org/officeDocument/2006/relationships/tags" Target="../tags/tag178.xml"/><Relationship Id="rId9" Type="http://schemas.openxmlformats.org/officeDocument/2006/relationships/tags" Target="../tags/tag183.xml"/><Relationship Id="rId14" Type="http://schemas.openxmlformats.org/officeDocument/2006/relationships/image" Target="../media/image32.svg"/><Relationship Id="rId22" Type="http://schemas.openxmlformats.org/officeDocument/2006/relationships/image" Target="../media/image34.svg"/><Relationship Id="rId27" Type="http://schemas.openxmlformats.org/officeDocument/2006/relationships/image" Target="../media/image91.png"/><Relationship Id="rId30" Type="http://schemas.openxmlformats.org/officeDocument/2006/relationships/image" Target="../media/image109.png"/><Relationship Id="rId35" Type="http://schemas.openxmlformats.org/officeDocument/2006/relationships/image" Target="../media/image114.svg"/><Relationship Id="rId8" Type="http://schemas.openxmlformats.org/officeDocument/2006/relationships/tags" Target="../tags/tag182.xml"/></Relationships>
</file>

<file path=ppt/slides/_rels/slide18.xml.rels><?xml version="1.0" encoding="UTF-8" standalone="yes"?>
<Relationships xmlns="http://schemas.openxmlformats.org/package/2006/relationships"><Relationship Id="rId3" Type="http://schemas.openxmlformats.org/officeDocument/2006/relationships/tags" Target="../tags/tag187.xml"/><Relationship Id="rId2" Type="http://schemas.openxmlformats.org/officeDocument/2006/relationships/tags" Target="../tags/tag186.xml"/><Relationship Id="rId1" Type="http://schemas.openxmlformats.org/officeDocument/2006/relationships/tags" Target="../tags/tag185.xml"/><Relationship Id="rId5" Type="http://schemas.openxmlformats.org/officeDocument/2006/relationships/slideLayout" Target="../slideLayouts/slideLayout11.xml"/><Relationship Id="rId4" Type="http://schemas.openxmlformats.org/officeDocument/2006/relationships/tags" Target="../tags/tag18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189.xml"/></Relationships>
</file>

<file path=ppt/slides/_rels/slide20.xml.rels><?xml version="1.0" encoding="UTF-8" standalone="yes"?>
<Relationships xmlns="http://schemas.openxmlformats.org/package/2006/relationships"><Relationship Id="rId3" Type="http://schemas.openxmlformats.org/officeDocument/2006/relationships/tags" Target="../tags/tag192.xml"/><Relationship Id="rId2" Type="http://schemas.openxmlformats.org/officeDocument/2006/relationships/tags" Target="../tags/tag191.xml"/><Relationship Id="rId1" Type="http://schemas.openxmlformats.org/officeDocument/2006/relationships/tags" Target="../tags/tag190.xml"/><Relationship Id="rId5" Type="http://schemas.openxmlformats.org/officeDocument/2006/relationships/notesSlide" Target="../notesSlides/notesSlide16.xml"/><Relationship Id="rId4" Type="http://schemas.openxmlformats.org/officeDocument/2006/relationships/slideLayout" Target="../slideLayouts/slideLayout34.xml"/></Relationships>
</file>

<file path=ppt/slides/_rels/slide21.xml.rels><?xml version="1.0" encoding="UTF-8" standalone="yes"?>
<Relationships xmlns="http://schemas.openxmlformats.org/package/2006/relationships"><Relationship Id="rId8" Type="http://schemas.openxmlformats.org/officeDocument/2006/relationships/image" Target="../media/image34.svg"/><Relationship Id="rId13" Type="http://schemas.openxmlformats.org/officeDocument/2006/relationships/image" Target="../media/image57.png"/><Relationship Id="rId18" Type="http://schemas.microsoft.com/office/2007/relationships/hdphoto" Target="../media/hdphoto3.wdp"/><Relationship Id="rId3" Type="http://schemas.openxmlformats.org/officeDocument/2006/relationships/notesSlide" Target="../notesSlides/notesSlide17.xml"/><Relationship Id="rId21" Type="http://schemas.openxmlformats.org/officeDocument/2006/relationships/image" Target="../media/image117.emf"/><Relationship Id="rId7" Type="http://schemas.openxmlformats.org/officeDocument/2006/relationships/image" Target="../media/image33.png"/><Relationship Id="rId12" Type="http://schemas.openxmlformats.org/officeDocument/2006/relationships/image" Target="../media/image69.svg"/><Relationship Id="rId17" Type="http://schemas.openxmlformats.org/officeDocument/2006/relationships/image" Target="../media/image115.png"/><Relationship Id="rId2" Type="http://schemas.openxmlformats.org/officeDocument/2006/relationships/slideLayout" Target="../slideLayouts/slideLayout34.xml"/><Relationship Id="rId16" Type="http://schemas.microsoft.com/office/2007/relationships/hdphoto" Target="../media/hdphoto1.wdp"/><Relationship Id="rId20" Type="http://schemas.microsoft.com/office/2007/relationships/hdphoto" Target="../media/hdphoto4.wdp"/><Relationship Id="rId1" Type="http://schemas.openxmlformats.org/officeDocument/2006/relationships/tags" Target="../tags/tag193.xml"/><Relationship Id="rId6" Type="http://schemas.openxmlformats.org/officeDocument/2006/relationships/image" Target="../media/image58.emf"/><Relationship Id="rId11" Type="http://schemas.openxmlformats.org/officeDocument/2006/relationships/image" Target="../media/image68.png"/><Relationship Id="rId5" Type="http://schemas.openxmlformats.org/officeDocument/2006/relationships/image" Target="../media/image60.svg"/><Relationship Id="rId15" Type="http://schemas.openxmlformats.org/officeDocument/2006/relationships/image" Target="../media/image64.png"/><Relationship Id="rId10" Type="http://schemas.openxmlformats.org/officeDocument/2006/relationships/image" Target="../media/image32.svg"/><Relationship Id="rId19" Type="http://schemas.openxmlformats.org/officeDocument/2006/relationships/image" Target="../media/image116.png"/><Relationship Id="rId4" Type="http://schemas.openxmlformats.org/officeDocument/2006/relationships/image" Target="../media/image59.png"/><Relationship Id="rId9" Type="http://schemas.openxmlformats.org/officeDocument/2006/relationships/image" Target="../media/image31.png"/><Relationship Id="rId14" Type="http://schemas.openxmlformats.org/officeDocument/2006/relationships/image" Target="../media/image63.png"/><Relationship Id="rId22" Type="http://schemas.openxmlformats.org/officeDocument/2006/relationships/image" Target="../media/image118.emf"/></Relationships>
</file>

<file path=ppt/slides/_rels/slide22.xml.rels><?xml version="1.0" encoding="UTF-8" standalone="yes"?>
<Relationships xmlns="http://schemas.openxmlformats.org/package/2006/relationships"><Relationship Id="rId3" Type="http://schemas.openxmlformats.org/officeDocument/2006/relationships/tags" Target="../tags/tag196.xml"/><Relationship Id="rId2" Type="http://schemas.openxmlformats.org/officeDocument/2006/relationships/tags" Target="../tags/tag195.xml"/><Relationship Id="rId1" Type="http://schemas.openxmlformats.org/officeDocument/2006/relationships/tags" Target="../tags/tag194.xml"/><Relationship Id="rId6" Type="http://schemas.openxmlformats.org/officeDocument/2006/relationships/notesSlide" Target="../notesSlides/notesSlide18.xml"/><Relationship Id="rId5" Type="http://schemas.openxmlformats.org/officeDocument/2006/relationships/slideLayout" Target="../slideLayouts/slideLayout34.xml"/><Relationship Id="rId4" Type="http://schemas.openxmlformats.org/officeDocument/2006/relationships/tags" Target="../tags/tag197.xml"/></Relationships>
</file>

<file path=ppt/slides/_rels/slide23.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120.emf"/><Relationship Id="rId3" Type="http://schemas.openxmlformats.org/officeDocument/2006/relationships/notesSlide" Target="../notesSlides/notesSlide19.xml"/><Relationship Id="rId7" Type="http://schemas.openxmlformats.org/officeDocument/2006/relationships/image" Target="../media/image58.emf"/><Relationship Id="rId12" Type="http://schemas.openxmlformats.org/officeDocument/2006/relationships/image" Target="../media/image119.emf"/><Relationship Id="rId17" Type="http://schemas.microsoft.com/office/2007/relationships/hdphoto" Target="../media/hdphoto1.wdp"/><Relationship Id="rId2" Type="http://schemas.openxmlformats.org/officeDocument/2006/relationships/slideLayout" Target="../slideLayouts/slideLayout34.xml"/><Relationship Id="rId16" Type="http://schemas.openxmlformats.org/officeDocument/2006/relationships/image" Target="../media/image64.png"/><Relationship Id="rId1" Type="http://schemas.openxmlformats.org/officeDocument/2006/relationships/tags" Target="../tags/tag198.xml"/><Relationship Id="rId6" Type="http://schemas.openxmlformats.org/officeDocument/2006/relationships/image" Target="../media/image57.png"/><Relationship Id="rId11" Type="http://schemas.openxmlformats.org/officeDocument/2006/relationships/image" Target="../media/image32.svg"/><Relationship Id="rId5" Type="http://schemas.openxmlformats.org/officeDocument/2006/relationships/image" Target="../media/image60.svg"/><Relationship Id="rId15" Type="http://schemas.openxmlformats.org/officeDocument/2006/relationships/image" Target="../media/image63.png"/><Relationship Id="rId10" Type="http://schemas.openxmlformats.org/officeDocument/2006/relationships/image" Target="../media/image31.png"/><Relationship Id="rId4" Type="http://schemas.openxmlformats.org/officeDocument/2006/relationships/image" Target="../media/image59.png"/><Relationship Id="rId9" Type="http://schemas.openxmlformats.org/officeDocument/2006/relationships/image" Target="../media/image34.svg"/><Relationship Id="rId14" Type="http://schemas.openxmlformats.org/officeDocument/2006/relationships/image" Target="../media/image121.png"/></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0.xml"/><Relationship Id="rId3" Type="http://schemas.openxmlformats.org/officeDocument/2006/relationships/tags" Target="../tags/tag201.xml"/><Relationship Id="rId7" Type="http://schemas.openxmlformats.org/officeDocument/2006/relationships/slideLayout" Target="../slideLayouts/slideLayout34.xml"/><Relationship Id="rId2" Type="http://schemas.openxmlformats.org/officeDocument/2006/relationships/tags" Target="../tags/tag200.xml"/><Relationship Id="rId1" Type="http://schemas.openxmlformats.org/officeDocument/2006/relationships/tags" Target="../tags/tag199.xml"/><Relationship Id="rId6" Type="http://schemas.openxmlformats.org/officeDocument/2006/relationships/tags" Target="../tags/tag204.xml"/><Relationship Id="rId5" Type="http://schemas.openxmlformats.org/officeDocument/2006/relationships/tags" Target="../tags/tag203.xml"/><Relationship Id="rId4" Type="http://schemas.openxmlformats.org/officeDocument/2006/relationships/tags" Target="../tags/tag202.xml"/></Relationships>
</file>

<file path=ppt/slides/_rels/slide25.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4.png"/><Relationship Id="rId3" Type="http://schemas.openxmlformats.org/officeDocument/2006/relationships/notesSlide" Target="../notesSlides/notesSlide21.xml"/><Relationship Id="rId7" Type="http://schemas.openxmlformats.org/officeDocument/2006/relationships/image" Target="../media/image32.svg"/><Relationship Id="rId12" Type="http://schemas.openxmlformats.org/officeDocument/2006/relationships/image" Target="../media/image63.png"/><Relationship Id="rId2" Type="http://schemas.openxmlformats.org/officeDocument/2006/relationships/slideLayout" Target="../slideLayouts/slideLayout34.xml"/><Relationship Id="rId1" Type="http://schemas.openxmlformats.org/officeDocument/2006/relationships/tags" Target="../tags/tag205.xml"/><Relationship Id="rId6" Type="http://schemas.openxmlformats.org/officeDocument/2006/relationships/image" Target="../media/image31.png"/><Relationship Id="rId11" Type="http://schemas.openxmlformats.org/officeDocument/2006/relationships/image" Target="../media/image57.png"/><Relationship Id="rId5" Type="http://schemas.openxmlformats.org/officeDocument/2006/relationships/image" Target="../media/image34.svg"/><Relationship Id="rId15" Type="http://schemas.openxmlformats.org/officeDocument/2006/relationships/image" Target="../media/image65.jpeg"/><Relationship Id="rId10" Type="http://schemas.openxmlformats.org/officeDocument/2006/relationships/image" Target="../media/image58.emf"/><Relationship Id="rId4" Type="http://schemas.openxmlformats.org/officeDocument/2006/relationships/image" Target="../media/image33.png"/><Relationship Id="rId9" Type="http://schemas.openxmlformats.org/officeDocument/2006/relationships/image" Target="../media/image60.svg"/><Relationship Id="rId1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tags" Target="../tags/tag208.xml"/><Relationship Id="rId2" Type="http://schemas.openxmlformats.org/officeDocument/2006/relationships/tags" Target="../tags/tag207.xml"/><Relationship Id="rId1" Type="http://schemas.openxmlformats.org/officeDocument/2006/relationships/tags" Target="../tags/tag206.xml"/><Relationship Id="rId5" Type="http://schemas.openxmlformats.org/officeDocument/2006/relationships/notesSlide" Target="../notesSlides/notesSlide22.xml"/><Relationship Id="rId4" Type="http://schemas.openxmlformats.org/officeDocument/2006/relationships/slideLayout" Target="../slideLayouts/slideLayout34.xml"/></Relationships>
</file>

<file path=ppt/slides/_rels/slide27.xml.rels><?xml version="1.0" encoding="UTF-8" standalone="yes"?>
<Relationships xmlns="http://schemas.openxmlformats.org/package/2006/relationships"><Relationship Id="rId8" Type="http://schemas.openxmlformats.org/officeDocument/2006/relationships/image" Target="../media/image58.emf"/><Relationship Id="rId13" Type="http://schemas.openxmlformats.org/officeDocument/2006/relationships/image" Target="../media/image63.png"/><Relationship Id="rId3" Type="http://schemas.openxmlformats.org/officeDocument/2006/relationships/notesSlide" Target="../notesSlides/notesSlide23.xml"/><Relationship Id="rId7" Type="http://schemas.openxmlformats.org/officeDocument/2006/relationships/image" Target="../media/image60.svg"/><Relationship Id="rId12" Type="http://schemas.openxmlformats.org/officeDocument/2006/relationships/image" Target="../media/image62.svg"/><Relationship Id="rId2" Type="http://schemas.openxmlformats.org/officeDocument/2006/relationships/slideLayout" Target="../slideLayouts/slideLayout34.xml"/><Relationship Id="rId16" Type="http://schemas.openxmlformats.org/officeDocument/2006/relationships/image" Target="../media/image57.png"/><Relationship Id="rId1" Type="http://schemas.openxmlformats.org/officeDocument/2006/relationships/tags" Target="../tags/tag209.xml"/><Relationship Id="rId6" Type="http://schemas.openxmlformats.org/officeDocument/2006/relationships/image" Target="../media/image59.png"/><Relationship Id="rId11" Type="http://schemas.openxmlformats.org/officeDocument/2006/relationships/image" Target="../media/image61.png"/><Relationship Id="rId5" Type="http://schemas.openxmlformats.org/officeDocument/2006/relationships/image" Target="../media/image32.svg"/><Relationship Id="rId15" Type="http://schemas.microsoft.com/office/2007/relationships/hdphoto" Target="../media/hdphoto1.wdp"/><Relationship Id="rId10" Type="http://schemas.openxmlformats.org/officeDocument/2006/relationships/image" Target="../media/image34.svg"/><Relationship Id="rId4" Type="http://schemas.openxmlformats.org/officeDocument/2006/relationships/image" Target="../media/image31.png"/><Relationship Id="rId9" Type="http://schemas.openxmlformats.org/officeDocument/2006/relationships/image" Target="../media/image33.png"/><Relationship Id="rId14" Type="http://schemas.openxmlformats.org/officeDocument/2006/relationships/image" Target="../media/image64.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ags" Target="../tags/tag210.xml"/></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213.xml"/><Relationship Id="rId7" Type="http://schemas.openxmlformats.org/officeDocument/2006/relationships/image" Target="../media/image123.jpeg"/><Relationship Id="rId2" Type="http://schemas.openxmlformats.org/officeDocument/2006/relationships/tags" Target="../tags/tag212.xml"/><Relationship Id="rId1" Type="http://schemas.openxmlformats.org/officeDocument/2006/relationships/tags" Target="../tags/tag211.xml"/><Relationship Id="rId6" Type="http://schemas.openxmlformats.org/officeDocument/2006/relationships/image" Target="../media/image122.jpeg"/><Relationship Id="rId5" Type="http://schemas.openxmlformats.org/officeDocument/2006/relationships/slideLayout" Target="../slideLayouts/slideLayout44.xml"/><Relationship Id="rId4" Type="http://schemas.openxmlformats.org/officeDocument/2006/relationships/tags" Target="../tags/tag2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314000" y="2264400"/>
            <a:ext cx="6358255"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Apple LiSung" charset="-120"/>
              </a:rPr>
              <a:t>备份≠安全</a:t>
            </a:r>
          </a:p>
        </p:txBody>
      </p:sp>
      <p:sp>
        <p:nvSpPr>
          <p:cNvPr id="2" name="文本框 1">
            <a:extLst>
              <a:ext uri="{FF2B5EF4-FFF2-40B4-BE49-F238E27FC236}">
                <a16:creationId xmlns:a16="http://schemas.microsoft.com/office/drawing/2014/main" id="{59496611-E577-A8B2-96C8-16E772C5B5D2}"/>
              </a:ext>
            </a:extLst>
          </p:cNvPr>
          <p:cNvSpPr txBox="1"/>
          <p:nvPr/>
        </p:nvSpPr>
        <p:spPr>
          <a:xfrm>
            <a:off x="1314000" y="3225600"/>
            <a:ext cx="8098155" cy="861774"/>
          </a:xfrm>
          <a:prstGeom prst="rect">
            <a:avLst/>
          </a:prstGeom>
          <a:noFill/>
        </p:spPr>
        <p:txBody>
          <a:bodyPr wrap="square" rtlCol="0">
            <a:spAutoFit/>
          </a:bodyPr>
          <a:lstStyle/>
          <a:p>
            <a:r>
              <a:rPr lang="zh-CN" altLang="en-US" sz="5000" b="1" spc="-100" dirty="0">
                <a:solidFill>
                  <a:schemeClr val="bg1"/>
                </a:solidFill>
                <a:latin typeface="微软雅黑" panose="020B0503020204020204" charset="-122"/>
                <a:ea typeface="微软雅黑" panose="020B0503020204020204" charset="-122"/>
                <a:cs typeface="微软雅黑" panose="020B0503020204020204" charset="-122"/>
              </a:rPr>
              <a:t>用验证构筑真正的数据防线</a:t>
            </a:r>
          </a:p>
        </p:txBody>
      </p:sp>
      <p:sp>
        <p:nvSpPr>
          <p:cNvPr id="3" name="封面标题">
            <a:extLst>
              <a:ext uri="{FF2B5EF4-FFF2-40B4-BE49-F238E27FC236}">
                <a16:creationId xmlns:a16="http://schemas.microsoft.com/office/drawing/2014/main" id="{4CDE31A1-FAFD-045C-3DF1-FE17071794D0}"/>
              </a:ext>
            </a:extLst>
          </p:cNvPr>
          <p:cNvSpPr txBox="1"/>
          <p:nvPr>
            <p:custDataLst>
              <p:tags r:id="rId2"/>
            </p:custDataLst>
          </p:nvPr>
        </p:nvSpPr>
        <p:spPr>
          <a:xfrm>
            <a:off x="1430655" y="4809491"/>
            <a:ext cx="2459006" cy="328295"/>
          </a:xfrm>
          <a:prstGeom prst="rect">
            <a:avLst/>
          </a:prstGeom>
          <a:noFill/>
          <a:ln w="12700" cap="flat">
            <a:noFill/>
            <a:miter lim="400000"/>
          </a:ln>
          <a:effectLst/>
        </p:spPr>
        <p:txBody>
          <a:bodyPr wrap="non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defTabSz="457200">
              <a:defRPr/>
            </a:pPr>
            <a:r>
              <a:rPr lang="zh-CN" altLang="en-US" sz="1800" dirty="0">
                <a:solidFill>
                  <a:schemeClr val="bg1">
                    <a:lumMod val="9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主讲人：产品经理</a:t>
            </a:r>
            <a:r>
              <a:rPr lang="en-US" altLang="zh-CN" sz="1800" dirty="0">
                <a:solidFill>
                  <a:schemeClr val="bg1">
                    <a:lumMod val="9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a:t>
            </a:r>
            <a:r>
              <a:rPr lang="zh-CN" altLang="en-US" sz="1800" dirty="0">
                <a:solidFill>
                  <a:schemeClr val="bg1">
                    <a:lumMod val="9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rPr>
              <a:t>张咪</a:t>
            </a:r>
            <a:endParaRPr lang="en-US" altLang="zh-CN" sz="1800" dirty="0">
              <a:solidFill>
                <a:schemeClr val="bg1">
                  <a:lumMod val="95000"/>
                </a:schemeClr>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Tree>
    <p:custDataLst>
      <p:tags r:id="rId1"/>
    </p:custData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1313180" y="872490"/>
            <a:ext cx="1779905" cy="70675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000" b="1" i="0" u="none" strike="noStrike" kern="120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Heiti SC Light" panose="02000000000000000000" charset="-122"/>
              </a:rPr>
              <a:t>目</a:t>
            </a:r>
            <a:r>
              <a:rPr kumimoji="0" lang="en-US" altLang="zh-CN" sz="4000" b="1" i="0" u="none" strike="noStrike" kern="120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Heiti SC Light" panose="02000000000000000000" charset="-122"/>
              </a:rPr>
              <a:t>  </a:t>
            </a:r>
            <a:r>
              <a:rPr kumimoji="0" lang="zh-CN" altLang="en-US" sz="4000" b="1" i="0" u="none" strike="noStrike" kern="1200" cap="none" spc="0" normalizeH="0" baseline="0" noProof="0" dirty="0">
                <a:ln>
                  <a:noFill/>
                </a:ln>
                <a:solidFill>
                  <a:srgbClr val="FFFFFF"/>
                </a:solidFill>
                <a:effectLst/>
                <a:uLnTx/>
                <a:uFillTx/>
                <a:latin typeface="Arial" panose="020B0604020202020204" pitchFamily="34" charset="0"/>
                <a:ea typeface="微软雅黑" panose="020B0503020204020204" pitchFamily="34" charset="-122"/>
                <a:cs typeface="Heiti SC Light" panose="02000000000000000000" charset="-122"/>
              </a:rPr>
              <a:t>录</a:t>
            </a:r>
          </a:p>
        </p:txBody>
      </p:sp>
      <p:sp>
        <p:nvSpPr>
          <p:cNvPr id="27" name="矩形 26"/>
          <p:cNvSpPr/>
          <p:nvPr/>
        </p:nvSpPr>
        <p:spPr>
          <a:xfrm>
            <a:off x="1409065" y="1629410"/>
            <a:ext cx="1728000" cy="75565"/>
          </a:xfrm>
          <a:prstGeom prst="rect">
            <a:avLst/>
          </a:prstGeom>
          <a:gradFill>
            <a:gsLst>
              <a:gs pos="0">
                <a:srgbClr val="3DA9B1">
                  <a:alpha val="0"/>
                </a:srgbClr>
              </a:gs>
              <a:gs pos="100000">
                <a:srgbClr val="36959C"/>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pple LiSung" charset="-120"/>
            </a:endParaRPr>
          </a:p>
        </p:txBody>
      </p:sp>
      <p:sp>
        <p:nvSpPr>
          <p:cNvPr id="25" name="文本框 24"/>
          <p:cNvSpPr txBox="1"/>
          <p:nvPr/>
        </p:nvSpPr>
        <p:spPr>
          <a:xfrm>
            <a:off x="1407160" y="2150745"/>
            <a:ext cx="1638935"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PART</a:t>
            </a:r>
            <a:r>
              <a:rPr kumimoji="0" lang="en-US" sz="2400" b="1" i="0" u="none" strike="noStrike" kern="1200" cap="none" spc="0" normalizeH="0" baseline="0" noProof="0" dirty="0">
                <a:ln>
                  <a:noFill/>
                </a:ln>
                <a:solidFill>
                  <a:srgbClr val="3DA9B1"/>
                </a:solidFill>
                <a:effectLst/>
                <a:uLnTx/>
                <a:uFillTx/>
                <a:latin typeface="Arial" panose="020B0604020202020204" pitchFamily="34" charset="0"/>
                <a:ea typeface="微软雅黑" panose="020B0503020204020204" pitchFamily="34" charset="-122"/>
                <a:cs typeface="Apple LiSung" charset="-120"/>
              </a:rPr>
              <a:t> </a:t>
            </a:r>
            <a:r>
              <a:rPr kumimoji="0" lang="en-US" sz="2400" b="1"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rPr>
              <a:t>01</a:t>
            </a:r>
          </a:p>
        </p:txBody>
      </p:sp>
      <p:sp>
        <p:nvSpPr>
          <p:cNvPr id="10" name="文本框 9"/>
          <p:cNvSpPr txBox="1"/>
          <p:nvPr/>
        </p:nvSpPr>
        <p:spPr>
          <a:xfrm>
            <a:off x="3136900" y="2150745"/>
            <a:ext cx="271736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Arial" panose="020B0604020202020204" pitchFamily="34" charset="0"/>
                <a:ea typeface="微软雅黑" panose="020B0503020204020204" pitchFamily="34" charset="-122"/>
                <a:cs typeface="Apple LiSung" charset="-120"/>
              </a:rPr>
              <a:t>背景与挑战</a:t>
            </a:r>
          </a:p>
        </p:txBody>
      </p:sp>
      <p:sp>
        <p:nvSpPr>
          <p:cNvPr id="11" name="文本框 10"/>
          <p:cNvSpPr txBox="1"/>
          <p:nvPr/>
        </p:nvSpPr>
        <p:spPr>
          <a:xfrm>
            <a:off x="1407160" y="2899410"/>
            <a:ext cx="1638935"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PART</a:t>
            </a:r>
            <a:r>
              <a:rPr kumimoji="0" lang="en-US" sz="2400" b="1" i="0" u="none" strike="noStrike" kern="1200" cap="none" spc="0" normalizeH="0" baseline="0" noProof="0" dirty="0">
                <a:ln>
                  <a:noFill/>
                </a:ln>
                <a:solidFill>
                  <a:srgbClr val="3DA9B1"/>
                </a:solidFill>
                <a:effectLst/>
                <a:uLnTx/>
                <a:uFillTx/>
                <a:latin typeface="Arial" panose="020B0604020202020204" pitchFamily="34" charset="0"/>
                <a:ea typeface="微软雅黑" panose="020B0503020204020204" pitchFamily="34" charset="-122"/>
                <a:cs typeface="Apple LiSung" charset="-120"/>
              </a:rPr>
              <a:t> </a:t>
            </a:r>
            <a:r>
              <a:rPr kumimoji="0" lang="en-US" sz="2400" b="1"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rPr>
              <a:t>02</a:t>
            </a:r>
          </a:p>
        </p:txBody>
      </p:sp>
      <p:sp>
        <p:nvSpPr>
          <p:cNvPr id="12" name="文本框 11"/>
          <p:cNvSpPr txBox="1"/>
          <p:nvPr/>
        </p:nvSpPr>
        <p:spPr>
          <a:xfrm>
            <a:off x="3136900" y="2899410"/>
            <a:ext cx="399962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Arial" panose="020B0604020202020204" pitchFamily="34" charset="0"/>
                <a:ea typeface="微软雅黑" panose="020B0503020204020204" pitchFamily="34" charset="-122"/>
                <a:cs typeface="HarmonyOS Sans SC" panose="00020600040101010101" charset="-122"/>
              </a:rPr>
              <a:t>核心能力与价值</a:t>
            </a:r>
          </a:p>
        </p:txBody>
      </p:sp>
      <p:sp>
        <p:nvSpPr>
          <p:cNvPr id="13" name="文本框 12"/>
          <p:cNvSpPr txBox="1"/>
          <p:nvPr/>
        </p:nvSpPr>
        <p:spPr>
          <a:xfrm>
            <a:off x="1407160" y="3648075"/>
            <a:ext cx="1638935"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PART</a:t>
            </a:r>
            <a:r>
              <a:rPr kumimoji="0" lang="en-US" sz="2400" b="1"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rPr>
              <a:t> 03</a:t>
            </a:r>
          </a:p>
        </p:txBody>
      </p:sp>
      <p:sp>
        <p:nvSpPr>
          <p:cNvPr id="14" name="文本框 13"/>
          <p:cNvSpPr txBox="1"/>
          <p:nvPr/>
        </p:nvSpPr>
        <p:spPr>
          <a:xfrm>
            <a:off x="3136900" y="3648075"/>
            <a:ext cx="22409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err="1">
                <a:ln>
                  <a:noFill/>
                </a:ln>
                <a:solidFill>
                  <a:prstClr val="white"/>
                </a:solidFill>
                <a:effectLst/>
                <a:uLnTx/>
                <a:uFillTx/>
                <a:latin typeface="Arial" panose="020B0604020202020204" pitchFamily="34" charset="0"/>
                <a:ea typeface="微软雅黑" panose="020B0503020204020204" pitchFamily="34" charset="-122"/>
                <a:cs typeface="Apple LiSung" charset="-120"/>
              </a:rPr>
              <a:t>典型应用场景</a:t>
            </a:r>
          </a:p>
        </p:txBody>
      </p:sp>
      <p:sp>
        <p:nvSpPr>
          <p:cNvPr id="2" name="文本框 1"/>
          <p:cNvSpPr txBox="1"/>
          <p:nvPr/>
        </p:nvSpPr>
        <p:spPr>
          <a:xfrm>
            <a:off x="1407160" y="4395450"/>
            <a:ext cx="1638935"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PART</a:t>
            </a:r>
            <a:r>
              <a:rPr kumimoji="0" lang="en-US" sz="2400" b="1"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rPr>
              <a:t> </a:t>
            </a:r>
            <a:r>
              <a:rPr kumimoji="0" lang="en-US" altLang="zh-CN" sz="2400" b="1"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rPr>
              <a:t>04</a:t>
            </a:r>
            <a:endParaRPr kumimoji="0" lang="en-US" sz="2400" b="1"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endParaRPr>
          </a:p>
        </p:txBody>
      </p:sp>
      <p:sp>
        <p:nvSpPr>
          <p:cNvPr id="3" name="文本框 2"/>
          <p:cNvSpPr txBox="1"/>
          <p:nvPr/>
        </p:nvSpPr>
        <p:spPr>
          <a:xfrm>
            <a:off x="3136900" y="4395450"/>
            <a:ext cx="22409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实操演示</a:t>
            </a:r>
            <a:endParaRPr kumimoji="0" lang="en-US" sz="2400" b="1" i="0" u="none" strike="noStrike" kern="1200" cap="none" spc="0" normalizeH="0" baseline="0" noProof="0" dirty="0" err="1">
              <a:ln>
                <a:noFill/>
              </a:ln>
              <a:solidFill>
                <a:prstClr val="white"/>
              </a:solidFill>
              <a:effectLst/>
              <a:uLnTx/>
              <a:uFillTx/>
              <a:latin typeface="Arial" panose="020B0604020202020204" pitchFamily="34" charset="0"/>
              <a:ea typeface="微软雅黑" panose="020B0503020204020204" pitchFamily="34" charset="-122"/>
              <a:cs typeface="Apple LiSung" charset="-120"/>
            </a:endParaRPr>
          </a:p>
        </p:txBody>
      </p:sp>
    </p:spTree>
    <p:custDataLst>
      <p:tags r:id="rId1"/>
    </p:custData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4"/>
          <p:cNvSpPr txBox="1"/>
          <p:nvPr/>
        </p:nvSpPr>
        <p:spPr>
          <a:xfrm>
            <a:off x="1651700" y="1871564"/>
            <a:ext cx="4203065" cy="95313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6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PART</a:t>
            </a:r>
            <a:r>
              <a:rPr kumimoji="0" lang="en-US" sz="5600" b="0" i="0" u="none" strike="noStrike" kern="1200" cap="none" spc="0" normalizeH="0" baseline="0" noProof="0" dirty="0">
                <a:ln>
                  <a:noFill/>
                </a:ln>
                <a:solidFill>
                  <a:srgbClr val="3DA9B1"/>
                </a:solidFill>
                <a:effectLst/>
                <a:uLnTx/>
                <a:uFillTx/>
                <a:latin typeface="Arial" panose="020B0604020202020204" pitchFamily="34" charset="0"/>
                <a:ea typeface="微软雅黑" panose="020B0503020204020204" pitchFamily="34" charset="-122"/>
                <a:cs typeface="Apple LiSung" charset="-120"/>
              </a:rPr>
              <a:t> </a:t>
            </a:r>
            <a:r>
              <a:rPr kumimoji="0" lang="en-US" sz="56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rPr>
              <a:t>01</a:t>
            </a:r>
          </a:p>
        </p:txBody>
      </p:sp>
      <p:sp>
        <p:nvSpPr>
          <p:cNvPr id="26" name="文本框 25"/>
          <p:cNvSpPr txBox="1"/>
          <p:nvPr/>
        </p:nvSpPr>
        <p:spPr>
          <a:xfrm>
            <a:off x="1651700" y="2938364"/>
            <a:ext cx="5011858" cy="7683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err="1">
                <a:ln>
                  <a:noFill/>
                </a:ln>
                <a:solidFill>
                  <a:prstClr val="white"/>
                </a:solidFill>
                <a:effectLst/>
                <a:uLnTx/>
                <a:uFillTx/>
                <a:latin typeface="Arial" panose="020B0604020202020204" pitchFamily="34" charset="0"/>
                <a:ea typeface="微软雅黑" panose="020B0503020204020204" pitchFamily="34" charset="-122"/>
                <a:cs typeface="Apple LiSung" charset="-120"/>
              </a:rPr>
              <a:t>背景与挑战</a:t>
            </a:r>
          </a:p>
        </p:txBody>
      </p:sp>
    </p:spTree>
    <p:custDataLst>
      <p:tags r:id="rId1"/>
    </p:custData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a:extLst>
              <a:ext uri="{FF2B5EF4-FFF2-40B4-BE49-F238E27FC236}">
                <a16:creationId xmlns:a16="http://schemas.microsoft.com/office/drawing/2014/main" id="{177FC7C7-F8D2-077B-CD4A-A63F61696F82}"/>
              </a:ext>
            </a:extLst>
          </p:cNvPr>
          <p:cNvGrpSpPr/>
          <p:nvPr/>
        </p:nvGrpSpPr>
        <p:grpSpPr>
          <a:xfrm>
            <a:off x="405130" y="4150986"/>
            <a:ext cx="2197735" cy="2364114"/>
            <a:chOff x="786130" y="4150986"/>
            <a:chExt cx="2197735" cy="2364114"/>
          </a:xfrm>
        </p:grpSpPr>
        <p:sp>
          <p:nvSpPr>
            <p:cNvPr id="2" name="矩形 1">
              <a:extLst>
                <a:ext uri="{FF2B5EF4-FFF2-40B4-BE49-F238E27FC236}">
                  <a16:creationId xmlns:a16="http://schemas.microsoft.com/office/drawing/2014/main" id="{E67222C7-413B-EB31-7ECE-0F53E4FB5D31}"/>
                </a:ext>
              </a:extLst>
            </p:cNvPr>
            <p:cNvSpPr/>
            <p:nvPr>
              <p:custDataLst>
                <p:tags r:id="rId13"/>
              </p:custDataLst>
            </p:nvPr>
          </p:nvSpPr>
          <p:spPr>
            <a:xfrm>
              <a:off x="786130" y="4150986"/>
              <a:ext cx="2197735" cy="2364114"/>
            </a:xfrm>
            <a:prstGeom prst="rect">
              <a:avLst/>
            </a:prstGeom>
            <a:gradFill>
              <a:gsLst>
                <a:gs pos="100000">
                  <a:srgbClr val="1E4156">
                    <a:alpha val="28000"/>
                  </a:srgbClr>
                </a:gs>
                <a:gs pos="0">
                  <a:srgbClr val="25BDBB">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sym typeface="+mn-ea"/>
              </a:endParaRPr>
            </a:p>
          </p:txBody>
        </p:sp>
        <p:sp>
          <p:nvSpPr>
            <p:cNvPr id="3" name="文本框 2">
              <a:extLst>
                <a:ext uri="{FF2B5EF4-FFF2-40B4-BE49-F238E27FC236}">
                  <a16:creationId xmlns:a16="http://schemas.microsoft.com/office/drawing/2014/main" id="{E9EB612D-FC8F-383D-777A-272CF8E8E37D}"/>
                </a:ext>
              </a:extLst>
            </p:cNvPr>
            <p:cNvSpPr txBox="1"/>
            <p:nvPr>
              <p:custDataLst>
                <p:tags r:id="rId14"/>
              </p:custDataLst>
            </p:nvPr>
          </p:nvSpPr>
          <p:spPr>
            <a:xfrm>
              <a:off x="1056997" y="5594913"/>
              <a:ext cx="1656000" cy="75764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2024</a:t>
              </a:r>
              <a:r>
                <a:rPr kumimoji="0" lang="zh-CN" altLang="en-US" sz="10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年勒索组织累计勒索</a:t>
              </a:r>
              <a:r>
                <a:rPr kumimoji="0" lang="en-US" altLang="zh-CN" sz="10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60</a:t>
              </a:r>
              <a:r>
                <a:rPr kumimoji="0" lang="zh-CN" altLang="en-US" sz="10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亿人民币，利润使其不断发起攻击</a:t>
              </a:r>
            </a:p>
          </p:txBody>
        </p:sp>
        <p:sp>
          <p:nvSpPr>
            <p:cNvPr id="10" name="文本框 9">
              <a:extLst>
                <a:ext uri="{FF2B5EF4-FFF2-40B4-BE49-F238E27FC236}">
                  <a16:creationId xmlns:a16="http://schemas.microsoft.com/office/drawing/2014/main" id="{F6BA6134-6B92-D05E-DD61-496D8FAA9817}"/>
                </a:ext>
              </a:extLst>
            </p:cNvPr>
            <p:cNvSpPr txBox="1"/>
            <p:nvPr>
              <p:custDataLst>
                <p:tags r:id="rId15"/>
              </p:custDataLst>
            </p:nvPr>
          </p:nvSpPr>
          <p:spPr>
            <a:xfrm>
              <a:off x="854392" y="4344454"/>
              <a:ext cx="206121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lumMod val="65000"/>
                    </a:prstClr>
                  </a:solidFill>
                  <a:effectLst/>
                  <a:uLnTx/>
                  <a:uFillTx/>
                  <a:latin typeface="微软雅黑"/>
                  <a:ea typeface="微软雅黑"/>
                  <a:cs typeface="微软雅黑" panose="020B0503020204020204" pitchFamily="34" charset="-122"/>
                  <a:sym typeface="+mn-ea"/>
                </a:rPr>
                <a:t>高额利润</a:t>
              </a:r>
            </a:p>
          </p:txBody>
        </p:sp>
        <p:grpSp>
          <p:nvGrpSpPr>
            <p:cNvPr id="14" name="组合 13">
              <a:extLst>
                <a:ext uri="{FF2B5EF4-FFF2-40B4-BE49-F238E27FC236}">
                  <a16:creationId xmlns:a16="http://schemas.microsoft.com/office/drawing/2014/main" id="{B25424CE-E37C-B6A8-3591-4DBEC2896804}"/>
                </a:ext>
              </a:extLst>
            </p:cNvPr>
            <p:cNvGrpSpPr>
              <a:grpSpLocks noChangeAspect="1"/>
            </p:cNvGrpSpPr>
            <p:nvPr>
              <p:custDataLst>
                <p:tags r:id="rId16"/>
              </p:custDataLst>
            </p:nvPr>
          </p:nvGrpSpPr>
          <p:grpSpPr>
            <a:xfrm>
              <a:off x="1630088" y="4966346"/>
              <a:ext cx="509818" cy="435707"/>
              <a:chOff x="3193583" y="4602764"/>
              <a:chExt cx="1246662" cy="1064855"/>
            </a:xfrm>
          </p:grpSpPr>
          <p:sp>
            <p:nvSpPr>
              <p:cNvPr id="15" name="任意多边形: 形状 8">
                <a:extLst>
                  <a:ext uri="{FF2B5EF4-FFF2-40B4-BE49-F238E27FC236}">
                    <a16:creationId xmlns:a16="http://schemas.microsoft.com/office/drawing/2014/main" id="{2D89FE56-996E-C8E5-2AC1-4AB219CF108E}"/>
                  </a:ext>
                </a:extLst>
              </p:cNvPr>
              <p:cNvSpPr/>
              <p:nvPr>
                <p:custDataLst>
                  <p:tags r:id="rId17"/>
                </p:custDataLst>
              </p:nvPr>
            </p:nvSpPr>
            <p:spPr>
              <a:xfrm>
                <a:off x="3325748" y="4622073"/>
                <a:ext cx="392143" cy="579789"/>
              </a:xfrm>
              <a:custGeom>
                <a:avLst/>
                <a:gdLst>
                  <a:gd name="connsiteX0" fmla="*/ 196072 w 392143"/>
                  <a:gd name="connsiteY0" fmla="*/ 12 h 579789"/>
                  <a:gd name="connsiteX1" fmla="*/ 0 w 392143"/>
                  <a:gd name="connsiteY1" fmla="*/ 96642 h 579789"/>
                  <a:gd name="connsiteX2" fmla="*/ 0 w 392143"/>
                  <a:gd name="connsiteY2" fmla="*/ 579790 h 579789"/>
                  <a:gd name="connsiteX3" fmla="*/ 392143 w 392143"/>
                  <a:gd name="connsiteY3" fmla="*/ 367209 h 579789"/>
                  <a:gd name="connsiteX4" fmla="*/ 392143 w 392143"/>
                  <a:gd name="connsiteY4" fmla="*/ 96630 h 579789"/>
                  <a:gd name="connsiteX5" fmla="*/ 196072 w 392143"/>
                  <a:gd name="connsiteY5" fmla="*/ 0 h 579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2143" h="579789">
                    <a:moveTo>
                      <a:pt x="196072" y="12"/>
                    </a:moveTo>
                    <a:cubicBezTo>
                      <a:pt x="88227" y="12"/>
                      <a:pt x="0" y="42540"/>
                      <a:pt x="0" y="96642"/>
                    </a:cubicBezTo>
                    <a:lnTo>
                      <a:pt x="0" y="579790"/>
                    </a:lnTo>
                    <a:lnTo>
                      <a:pt x="392143" y="367209"/>
                    </a:lnTo>
                    <a:lnTo>
                      <a:pt x="392143" y="96630"/>
                    </a:lnTo>
                    <a:cubicBezTo>
                      <a:pt x="392143" y="42516"/>
                      <a:pt x="303904" y="0"/>
                      <a:pt x="196072" y="0"/>
                    </a:cubicBezTo>
                    <a:close/>
                  </a:path>
                </a:pathLst>
              </a:custGeom>
              <a:solidFill>
                <a:srgbClr val="D4EEF3"/>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16" name="任意多边形: 形状 9">
                <a:extLst>
                  <a:ext uri="{FF2B5EF4-FFF2-40B4-BE49-F238E27FC236}">
                    <a16:creationId xmlns:a16="http://schemas.microsoft.com/office/drawing/2014/main" id="{0856936C-9CBB-91D3-1D4C-982D01A7C498}"/>
                  </a:ext>
                </a:extLst>
              </p:cNvPr>
              <p:cNvSpPr/>
              <p:nvPr>
                <p:custDataLst>
                  <p:tags r:id="rId18"/>
                </p:custDataLst>
              </p:nvPr>
            </p:nvSpPr>
            <p:spPr>
              <a:xfrm>
                <a:off x="3306142" y="4602764"/>
                <a:ext cx="431355" cy="231913"/>
              </a:xfrm>
              <a:custGeom>
                <a:avLst/>
                <a:gdLst>
                  <a:gd name="connsiteX0" fmla="*/ 215678 w 431355"/>
                  <a:gd name="connsiteY0" fmla="*/ 231913 h 231913"/>
                  <a:gd name="connsiteX1" fmla="*/ 0 w 431355"/>
                  <a:gd name="connsiteY1" fmla="*/ 115951 h 231913"/>
                  <a:gd name="connsiteX2" fmla="*/ 215678 w 431355"/>
                  <a:gd name="connsiteY2" fmla="*/ 0 h 231913"/>
                  <a:gd name="connsiteX3" fmla="*/ 431355 w 431355"/>
                  <a:gd name="connsiteY3" fmla="*/ 115951 h 231913"/>
                  <a:gd name="connsiteX4" fmla="*/ 215678 w 431355"/>
                  <a:gd name="connsiteY4" fmla="*/ 231913 h 231913"/>
                  <a:gd name="connsiteX5" fmla="*/ 215678 w 431355"/>
                  <a:gd name="connsiteY5" fmla="*/ 38654 h 231913"/>
                  <a:gd name="connsiteX6" fmla="*/ 39212 w 431355"/>
                  <a:gd name="connsiteY6" fmla="*/ 115951 h 231913"/>
                  <a:gd name="connsiteX7" fmla="*/ 215678 w 431355"/>
                  <a:gd name="connsiteY7" fmla="*/ 193259 h 231913"/>
                  <a:gd name="connsiteX8" fmla="*/ 392143 w 431355"/>
                  <a:gd name="connsiteY8" fmla="*/ 115951 h 231913"/>
                  <a:gd name="connsiteX9" fmla="*/ 215678 w 431355"/>
                  <a:gd name="connsiteY9" fmla="*/ 38654 h 231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1355" h="231913">
                    <a:moveTo>
                      <a:pt x="215678" y="231913"/>
                    </a:moveTo>
                    <a:cubicBezTo>
                      <a:pt x="94113" y="231913"/>
                      <a:pt x="0" y="181662"/>
                      <a:pt x="0" y="115951"/>
                    </a:cubicBezTo>
                    <a:cubicBezTo>
                      <a:pt x="0" y="50252"/>
                      <a:pt x="94113" y="0"/>
                      <a:pt x="215678" y="0"/>
                    </a:cubicBezTo>
                    <a:cubicBezTo>
                      <a:pt x="337242" y="0"/>
                      <a:pt x="431355" y="50252"/>
                      <a:pt x="431355" y="115951"/>
                    </a:cubicBezTo>
                    <a:cubicBezTo>
                      <a:pt x="431355" y="181662"/>
                      <a:pt x="335284" y="231913"/>
                      <a:pt x="215678" y="231913"/>
                    </a:cubicBezTo>
                    <a:close/>
                    <a:moveTo>
                      <a:pt x="215678" y="38654"/>
                    </a:moveTo>
                    <a:cubicBezTo>
                      <a:pt x="111761" y="38654"/>
                      <a:pt x="39212" y="79227"/>
                      <a:pt x="39212" y="115951"/>
                    </a:cubicBezTo>
                    <a:cubicBezTo>
                      <a:pt x="39212" y="152674"/>
                      <a:pt x="111761" y="193259"/>
                      <a:pt x="215678" y="193259"/>
                    </a:cubicBezTo>
                    <a:cubicBezTo>
                      <a:pt x="319594" y="193259"/>
                      <a:pt x="392143" y="152674"/>
                      <a:pt x="392143" y="115951"/>
                    </a:cubicBezTo>
                    <a:cubicBezTo>
                      <a:pt x="392143" y="79239"/>
                      <a:pt x="319594" y="38654"/>
                      <a:pt x="215678" y="38654"/>
                    </a:cubicBezTo>
                    <a:close/>
                  </a:path>
                </a:pathLst>
              </a:custGeom>
              <a:solidFill>
                <a:srgbClr val="1E415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17" name="任意多边形: 形状 10">
                <a:extLst>
                  <a:ext uri="{FF2B5EF4-FFF2-40B4-BE49-F238E27FC236}">
                    <a16:creationId xmlns:a16="http://schemas.microsoft.com/office/drawing/2014/main" id="{AA041010-2C4D-B9FD-67A4-DED3F2857EE0}"/>
                  </a:ext>
                </a:extLst>
              </p:cNvPr>
              <p:cNvSpPr/>
              <p:nvPr>
                <p:custDataLst>
                  <p:tags r:id="rId19"/>
                </p:custDataLst>
              </p:nvPr>
            </p:nvSpPr>
            <p:spPr>
              <a:xfrm>
                <a:off x="3306142" y="4718715"/>
                <a:ext cx="431355" cy="212592"/>
              </a:xfrm>
              <a:custGeom>
                <a:avLst/>
                <a:gdLst>
                  <a:gd name="connsiteX0" fmla="*/ 215678 w 431355"/>
                  <a:gd name="connsiteY0" fmla="*/ 212592 h 212592"/>
                  <a:gd name="connsiteX1" fmla="*/ 0 w 431355"/>
                  <a:gd name="connsiteY1" fmla="*/ 96630 h 212592"/>
                  <a:gd name="connsiteX2" fmla="*/ 0 w 431355"/>
                  <a:gd name="connsiteY2" fmla="*/ 0 h 212592"/>
                  <a:gd name="connsiteX3" fmla="*/ 39212 w 431355"/>
                  <a:gd name="connsiteY3" fmla="*/ 0 h 212592"/>
                  <a:gd name="connsiteX4" fmla="*/ 39212 w 431355"/>
                  <a:gd name="connsiteY4" fmla="*/ 96630 h 212592"/>
                  <a:gd name="connsiteX5" fmla="*/ 215678 w 431355"/>
                  <a:gd name="connsiteY5" fmla="*/ 173938 h 212592"/>
                  <a:gd name="connsiteX6" fmla="*/ 392143 w 431355"/>
                  <a:gd name="connsiteY6" fmla="*/ 96630 h 212592"/>
                  <a:gd name="connsiteX7" fmla="*/ 392143 w 431355"/>
                  <a:gd name="connsiteY7" fmla="*/ 0 h 212592"/>
                  <a:gd name="connsiteX8" fmla="*/ 431355 w 431355"/>
                  <a:gd name="connsiteY8" fmla="*/ 0 h 212592"/>
                  <a:gd name="connsiteX9" fmla="*/ 431355 w 431355"/>
                  <a:gd name="connsiteY9" fmla="*/ 96630 h 212592"/>
                  <a:gd name="connsiteX10" fmla="*/ 215678 w 431355"/>
                  <a:gd name="connsiteY10" fmla="*/ 212592 h 212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355" h="212592">
                    <a:moveTo>
                      <a:pt x="215678" y="212592"/>
                    </a:moveTo>
                    <a:cubicBezTo>
                      <a:pt x="94113" y="212592"/>
                      <a:pt x="0" y="162341"/>
                      <a:pt x="0" y="96630"/>
                    </a:cubicBezTo>
                    <a:lnTo>
                      <a:pt x="0" y="0"/>
                    </a:lnTo>
                    <a:lnTo>
                      <a:pt x="39212" y="0"/>
                    </a:lnTo>
                    <a:lnTo>
                      <a:pt x="39212" y="96630"/>
                    </a:lnTo>
                    <a:cubicBezTo>
                      <a:pt x="39212" y="133353"/>
                      <a:pt x="111761" y="173938"/>
                      <a:pt x="215678" y="173938"/>
                    </a:cubicBezTo>
                    <a:cubicBezTo>
                      <a:pt x="319594" y="173938"/>
                      <a:pt x="392143" y="133353"/>
                      <a:pt x="392143" y="96630"/>
                    </a:cubicBezTo>
                    <a:lnTo>
                      <a:pt x="392143" y="0"/>
                    </a:lnTo>
                    <a:lnTo>
                      <a:pt x="431355" y="0"/>
                    </a:lnTo>
                    <a:lnTo>
                      <a:pt x="431355" y="96630"/>
                    </a:lnTo>
                    <a:cubicBezTo>
                      <a:pt x="431355" y="162341"/>
                      <a:pt x="335284" y="212592"/>
                      <a:pt x="215678" y="212592"/>
                    </a:cubicBezTo>
                    <a:close/>
                  </a:path>
                </a:pathLst>
              </a:custGeom>
              <a:solidFill>
                <a:srgbClr val="1E415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18" name="任意多边形: 形状 11">
                <a:extLst>
                  <a:ext uri="{FF2B5EF4-FFF2-40B4-BE49-F238E27FC236}">
                    <a16:creationId xmlns:a16="http://schemas.microsoft.com/office/drawing/2014/main" id="{397ECA18-2FD5-7E88-9987-BA3B923B841A}"/>
                  </a:ext>
                </a:extLst>
              </p:cNvPr>
              <p:cNvSpPr/>
              <p:nvPr>
                <p:custDataLst>
                  <p:tags r:id="rId20"/>
                </p:custDataLst>
              </p:nvPr>
            </p:nvSpPr>
            <p:spPr>
              <a:xfrm>
                <a:off x="3306142" y="4796023"/>
                <a:ext cx="431355" cy="228039"/>
              </a:xfrm>
              <a:custGeom>
                <a:avLst/>
                <a:gdLst>
                  <a:gd name="connsiteX0" fmla="*/ 411749 w 431355"/>
                  <a:gd name="connsiteY0" fmla="*/ 135284 h 228039"/>
                  <a:gd name="connsiteX1" fmla="*/ 392143 w 431355"/>
                  <a:gd name="connsiteY1" fmla="*/ 115951 h 228039"/>
                  <a:gd name="connsiteX2" fmla="*/ 392143 w 431355"/>
                  <a:gd name="connsiteY2" fmla="*/ 19321 h 228039"/>
                  <a:gd name="connsiteX3" fmla="*/ 411749 w 431355"/>
                  <a:gd name="connsiteY3" fmla="*/ 0 h 228039"/>
                  <a:gd name="connsiteX4" fmla="*/ 431355 w 431355"/>
                  <a:gd name="connsiteY4" fmla="*/ 19321 h 228039"/>
                  <a:gd name="connsiteX5" fmla="*/ 431355 w 431355"/>
                  <a:gd name="connsiteY5" fmla="*/ 115951 h 228039"/>
                  <a:gd name="connsiteX6" fmla="*/ 411749 w 431355"/>
                  <a:gd name="connsiteY6" fmla="*/ 135284 h 228039"/>
                  <a:gd name="connsiteX7" fmla="*/ 156860 w 431355"/>
                  <a:gd name="connsiteY7" fmla="*/ 228039 h 228039"/>
                  <a:gd name="connsiteX8" fmla="*/ 152944 w 431355"/>
                  <a:gd name="connsiteY8" fmla="*/ 228039 h 228039"/>
                  <a:gd name="connsiteX9" fmla="*/ 0 w 431355"/>
                  <a:gd name="connsiteY9" fmla="*/ 115951 h 228039"/>
                  <a:gd name="connsiteX10" fmla="*/ 0 w 431355"/>
                  <a:gd name="connsiteY10" fmla="*/ 19321 h 228039"/>
                  <a:gd name="connsiteX11" fmla="*/ 19606 w 431355"/>
                  <a:gd name="connsiteY11" fmla="*/ 0 h 228039"/>
                  <a:gd name="connsiteX12" fmla="*/ 39212 w 431355"/>
                  <a:gd name="connsiteY12" fmla="*/ 19321 h 228039"/>
                  <a:gd name="connsiteX13" fmla="*/ 39212 w 431355"/>
                  <a:gd name="connsiteY13" fmla="*/ 115951 h 228039"/>
                  <a:gd name="connsiteX14" fmla="*/ 160776 w 431355"/>
                  <a:gd name="connsiteY14" fmla="*/ 189397 h 228039"/>
                  <a:gd name="connsiteX15" fmla="*/ 176466 w 431355"/>
                  <a:gd name="connsiteY15" fmla="*/ 210649 h 228039"/>
                  <a:gd name="connsiteX16" fmla="*/ 156860 w 431355"/>
                  <a:gd name="connsiteY16" fmla="*/ 228039 h 228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1355" h="228039">
                    <a:moveTo>
                      <a:pt x="411749" y="135284"/>
                    </a:moveTo>
                    <a:cubicBezTo>
                      <a:pt x="399988" y="135284"/>
                      <a:pt x="392143" y="127548"/>
                      <a:pt x="392143" y="115951"/>
                    </a:cubicBezTo>
                    <a:lnTo>
                      <a:pt x="392143" y="19321"/>
                    </a:lnTo>
                    <a:cubicBezTo>
                      <a:pt x="392143" y="7724"/>
                      <a:pt x="399976" y="0"/>
                      <a:pt x="411749" y="0"/>
                    </a:cubicBezTo>
                    <a:cubicBezTo>
                      <a:pt x="423510" y="0"/>
                      <a:pt x="431355" y="7724"/>
                      <a:pt x="431355" y="19321"/>
                    </a:cubicBezTo>
                    <a:lnTo>
                      <a:pt x="431355" y="115951"/>
                    </a:lnTo>
                    <a:cubicBezTo>
                      <a:pt x="431355" y="125605"/>
                      <a:pt x="421552" y="135284"/>
                      <a:pt x="411749" y="135284"/>
                    </a:cubicBezTo>
                    <a:close/>
                    <a:moveTo>
                      <a:pt x="156860" y="228039"/>
                    </a:moveTo>
                    <a:lnTo>
                      <a:pt x="152944" y="228039"/>
                    </a:lnTo>
                    <a:cubicBezTo>
                      <a:pt x="58830" y="214511"/>
                      <a:pt x="0" y="170064"/>
                      <a:pt x="0" y="115951"/>
                    </a:cubicBezTo>
                    <a:lnTo>
                      <a:pt x="0" y="19321"/>
                    </a:lnTo>
                    <a:cubicBezTo>
                      <a:pt x="0" y="7724"/>
                      <a:pt x="7833" y="0"/>
                      <a:pt x="19606" y="0"/>
                    </a:cubicBezTo>
                    <a:cubicBezTo>
                      <a:pt x="31367" y="0"/>
                      <a:pt x="39212" y="7724"/>
                      <a:pt x="39212" y="19321"/>
                    </a:cubicBezTo>
                    <a:lnTo>
                      <a:pt x="39212" y="115951"/>
                    </a:lnTo>
                    <a:cubicBezTo>
                      <a:pt x="39212" y="146869"/>
                      <a:pt x="90197" y="177788"/>
                      <a:pt x="160776" y="189397"/>
                    </a:cubicBezTo>
                    <a:cubicBezTo>
                      <a:pt x="170579" y="191328"/>
                      <a:pt x="178424" y="200983"/>
                      <a:pt x="176466" y="210649"/>
                    </a:cubicBezTo>
                    <a:cubicBezTo>
                      <a:pt x="174508" y="220304"/>
                      <a:pt x="166663" y="228039"/>
                      <a:pt x="156860" y="228039"/>
                    </a:cubicBezTo>
                    <a:close/>
                  </a:path>
                </a:pathLst>
              </a:custGeom>
              <a:solidFill>
                <a:srgbClr val="1E415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19" name="任意多边形: 形状 12">
                <a:extLst>
                  <a:ext uri="{FF2B5EF4-FFF2-40B4-BE49-F238E27FC236}">
                    <a16:creationId xmlns:a16="http://schemas.microsoft.com/office/drawing/2014/main" id="{C0329691-1EFC-F834-6EDB-02372BB7ED30}"/>
                  </a:ext>
                </a:extLst>
              </p:cNvPr>
              <p:cNvSpPr/>
              <p:nvPr>
                <p:custDataLst>
                  <p:tags r:id="rId21"/>
                </p:custDataLst>
              </p:nvPr>
            </p:nvSpPr>
            <p:spPr>
              <a:xfrm>
                <a:off x="3306142" y="4892653"/>
                <a:ext cx="97577" cy="204856"/>
              </a:xfrm>
              <a:custGeom>
                <a:avLst/>
                <a:gdLst>
                  <a:gd name="connsiteX0" fmla="*/ 78424 w 97577"/>
                  <a:gd name="connsiteY0" fmla="*/ 204857 h 204856"/>
                  <a:gd name="connsiteX1" fmla="*/ 70591 w 97577"/>
                  <a:gd name="connsiteY1" fmla="*/ 202914 h 204856"/>
                  <a:gd name="connsiteX2" fmla="*/ 0 w 97577"/>
                  <a:gd name="connsiteY2" fmla="*/ 115951 h 204856"/>
                  <a:gd name="connsiteX3" fmla="*/ 0 w 97577"/>
                  <a:gd name="connsiteY3" fmla="*/ 19321 h 204856"/>
                  <a:gd name="connsiteX4" fmla="*/ 19606 w 97577"/>
                  <a:gd name="connsiteY4" fmla="*/ 0 h 204856"/>
                  <a:gd name="connsiteX5" fmla="*/ 39212 w 97577"/>
                  <a:gd name="connsiteY5" fmla="*/ 19321 h 204856"/>
                  <a:gd name="connsiteX6" fmla="*/ 39212 w 97577"/>
                  <a:gd name="connsiteY6" fmla="*/ 115951 h 204856"/>
                  <a:gd name="connsiteX7" fmla="*/ 86269 w 97577"/>
                  <a:gd name="connsiteY7" fmla="*/ 168133 h 204856"/>
                  <a:gd name="connsiteX8" fmla="*/ 96072 w 97577"/>
                  <a:gd name="connsiteY8" fmla="*/ 193259 h 204856"/>
                  <a:gd name="connsiteX9" fmla="*/ 78424 w 97577"/>
                  <a:gd name="connsiteY9" fmla="*/ 204857 h 204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577" h="204856">
                    <a:moveTo>
                      <a:pt x="78424" y="204857"/>
                    </a:moveTo>
                    <a:cubicBezTo>
                      <a:pt x="76466" y="204857"/>
                      <a:pt x="72549" y="204857"/>
                      <a:pt x="70591" y="202914"/>
                    </a:cubicBezTo>
                    <a:cubicBezTo>
                      <a:pt x="25493" y="181649"/>
                      <a:pt x="0" y="150731"/>
                      <a:pt x="0" y="115951"/>
                    </a:cubicBezTo>
                    <a:lnTo>
                      <a:pt x="0" y="19321"/>
                    </a:lnTo>
                    <a:cubicBezTo>
                      <a:pt x="0" y="7724"/>
                      <a:pt x="7833" y="0"/>
                      <a:pt x="19606" y="0"/>
                    </a:cubicBezTo>
                    <a:cubicBezTo>
                      <a:pt x="31367" y="0"/>
                      <a:pt x="39212" y="7724"/>
                      <a:pt x="39212" y="19321"/>
                    </a:cubicBezTo>
                    <a:lnTo>
                      <a:pt x="39212" y="115951"/>
                    </a:lnTo>
                    <a:cubicBezTo>
                      <a:pt x="39212" y="133341"/>
                      <a:pt x="56860" y="152674"/>
                      <a:pt x="86269" y="168133"/>
                    </a:cubicBezTo>
                    <a:cubicBezTo>
                      <a:pt x="96072" y="171995"/>
                      <a:pt x="100000" y="183593"/>
                      <a:pt x="96072" y="193259"/>
                    </a:cubicBezTo>
                    <a:cubicBezTo>
                      <a:pt x="92155" y="200983"/>
                      <a:pt x="84310" y="204857"/>
                      <a:pt x="78424" y="204857"/>
                    </a:cubicBezTo>
                    <a:close/>
                  </a:path>
                </a:pathLst>
              </a:custGeom>
              <a:solidFill>
                <a:srgbClr val="1E415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20" name="任意多边形: 形状 13">
                <a:extLst>
                  <a:ext uri="{FF2B5EF4-FFF2-40B4-BE49-F238E27FC236}">
                    <a16:creationId xmlns:a16="http://schemas.microsoft.com/office/drawing/2014/main" id="{D580B9E6-6EF2-C59A-9C37-0018093AF3DD}"/>
                  </a:ext>
                </a:extLst>
              </p:cNvPr>
              <p:cNvSpPr/>
              <p:nvPr>
                <p:custDataLst>
                  <p:tags r:id="rId22"/>
                </p:custDataLst>
              </p:nvPr>
            </p:nvSpPr>
            <p:spPr>
              <a:xfrm>
                <a:off x="3306142" y="4892653"/>
                <a:ext cx="39211" cy="251234"/>
              </a:xfrm>
              <a:custGeom>
                <a:avLst/>
                <a:gdLst>
                  <a:gd name="connsiteX0" fmla="*/ 19606 w 39211"/>
                  <a:gd name="connsiteY0" fmla="*/ 251234 h 251234"/>
                  <a:gd name="connsiteX1" fmla="*/ 0 w 39211"/>
                  <a:gd name="connsiteY1" fmla="*/ 231913 h 251234"/>
                  <a:gd name="connsiteX2" fmla="*/ 0 w 39211"/>
                  <a:gd name="connsiteY2" fmla="*/ 19321 h 251234"/>
                  <a:gd name="connsiteX3" fmla="*/ 19606 w 39211"/>
                  <a:gd name="connsiteY3" fmla="*/ 0 h 251234"/>
                  <a:gd name="connsiteX4" fmla="*/ 39212 w 39211"/>
                  <a:gd name="connsiteY4" fmla="*/ 19321 h 251234"/>
                  <a:gd name="connsiteX5" fmla="*/ 39212 w 39211"/>
                  <a:gd name="connsiteY5" fmla="*/ 231913 h 251234"/>
                  <a:gd name="connsiteX6" fmla="*/ 19606 w 39211"/>
                  <a:gd name="connsiteY6" fmla="*/ 251222 h 251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211" h="251234">
                    <a:moveTo>
                      <a:pt x="19606" y="251234"/>
                    </a:moveTo>
                    <a:cubicBezTo>
                      <a:pt x="7845" y="251234"/>
                      <a:pt x="0" y="243499"/>
                      <a:pt x="0" y="231913"/>
                    </a:cubicBezTo>
                    <a:lnTo>
                      <a:pt x="0" y="19321"/>
                    </a:lnTo>
                    <a:cubicBezTo>
                      <a:pt x="0" y="7724"/>
                      <a:pt x="7833" y="0"/>
                      <a:pt x="19606" y="0"/>
                    </a:cubicBezTo>
                    <a:cubicBezTo>
                      <a:pt x="31367" y="0"/>
                      <a:pt x="39212" y="7724"/>
                      <a:pt x="39212" y="19321"/>
                    </a:cubicBezTo>
                    <a:lnTo>
                      <a:pt x="39212" y="231913"/>
                    </a:lnTo>
                    <a:cubicBezTo>
                      <a:pt x="39212" y="241568"/>
                      <a:pt x="29421" y="251222"/>
                      <a:pt x="19606" y="251222"/>
                    </a:cubicBezTo>
                    <a:close/>
                  </a:path>
                </a:pathLst>
              </a:custGeom>
              <a:solidFill>
                <a:srgbClr val="1E415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21" name="任意多边形: 形状 14">
                <a:extLst>
                  <a:ext uri="{FF2B5EF4-FFF2-40B4-BE49-F238E27FC236}">
                    <a16:creationId xmlns:a16="http://schemas.microsoft.com/office/drawing/2014/main" id="{3E24DC2A-AC5A-D133-9E84-8E00739768BA}"/>
                  </a:ext>
                </a:extLst>
              </p:cNvPr>
              <p:cNvSpPr/>
              <p:nvPr>
                <p:custDataLst>
                  <p:tags r:id="rId23"/>
                </p:custDataLst>
              </p:nvPr>
            </p:nvSpPr>
            <p:spPr>
              <a:xfrm>
                <a:off x="3212028" y="4834677"/>
                <a:ext cx="1205839" cy="624236"/>
              </a:xfrm>
              <a:custGeom>
                <a:avLst/>
                <a:gdLst>
                  <a:gd name="connsiteX0" fmla="*/ 1205839 w 1205839"/>
                  <a:gd name="connsiteY0" fmla="*/ 214511 h 624236"/>
                  <a:gd name="connsiteX1" fmla="*/ 415666 w 1205839"/>
                  <a:gd name="connsiteY1" fmla="*/ 624236 h 624236"/>
                  <a:gd name="connsiteX2" fmla="*/ 0 w 1205839"/>
                  <a:gd name="connsiteY2" fmla="*/ 407770 h 624236"/>
                  <a:gd name="connsiteX3" fmla="*/ 790161 w 1205839"/>
                  <a:gd name="connsiteY3" fmla="*/ 0 h 624236"/>
                </a:gdLst>
                <a:ahLst/>
                <a:cxnLst>
                  <a:cxn ang="0">
                    <a:pos x="connsiteX0" y="connsiteY0"/>
                  </a:cxn>
                  <a:cxn ang="0">
                    <a:pos x="connsiteX1" y="connsiteY1"/>
                  </a:cxn>
                  <a:cxn ang="0">
                    <a:pos x="connsiteX2" y="connsiteY2"/>
                  </a:cxn>
                  <a:cxn ang="0">
                    <a:pos x="connsiteX3" y="connsiteY3"/>
                  </a:cxn>
                </a:cxnLst>
                <a:rect l="l" t="t" r="r" b="b"/>
                <a:pathLst>
                  <a:path w="1205839" h="624236">
                    <a:moveTo>
                      <a:pt x="1205839" y="214511"/>
                    </a:moveTo>
                    <a:lnTo>
                      <a:pt x="415666" y="624236"/>
                    </a:lnTo>
                    <a:lnTo>
                      <a:pt x="0" y="407770"/>
                    </a:lnTo>
                    <a:lnTo>
                      <a:pt x="790161" y="0"/>
                    </a:lnTo>
                    <a:close/>
                  </a:path>
                </a:pathLst>
              </a:custGeom>
              <a:solidFill>
                <a:srgbClr val="D4EEF3"/>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22" name="任意多边形: 形状 15">
                <a:extLst>
                  <a:ext uri="{FF2B5EF4-FFF2-40B4-BE49-F238E27FC236}">
                    <a16:creationId xmlns:a16="http://schemas.microsoft.com/office/drawing/2014/main" id="{608E1883-1EF7-21C6-1433-901F67469E1E}"/>
                  </a:ext>
                </a:extLst>
              </p:cNvPr>
              <p:cNvSpPr/>
              <p:nvPr>
                <p:custDataLst>
                  <p:tags r:id="rId24"/>
                </p:custDataLst>
              </p:nvPr>
            </p:nvSpPr>
            <p:spPr>
              <a:xfrm>
                <a:off x="3194380" y="4814379"/>
                <a:ext cx="1243080" cy="663843"/>
              </a:xfrm>
              <a:custGeom>
                <a:avLst/>
                <a:gdLst>
                  <a:gd name="connsiteX0" fmla="*/ 433326 w 1243080"/>
                  <a:gd name="connsiteY0" fmla="*/ 663844 h 663843"/>
                  <a:gd name="connsiteX1" fmla="*/ 423510 w 1243080"/>
                  <a:gd name="connsiteY1" fmla="*/ 661913 h 663843"/>
                  <a:gd name="connsiteX2" fmla="*/ 9803 w 1243080"/>
                  <a:gd name="connsiteY2" fmla="*/ 445459 h 663843"/>
                  <a:gd name="connsiteX3" fmla="*/ 0 w 1243080"/>
                  <a:gd name="connsiteY3" fmla="*/ 428069 h 663843"/>
                  <a:gd name="connsiteX4" fmla="*/ 9803 w 1243080"/>
                  <a:gd name="connsiteY4" fmla="*/ 410679 h 663843"/>
                  <a:gd name="connsiteX5" fmla="*/ 799964 w 1243080"/>
                  <a:gd name="connsiteY5" fmla="*/ 2896 h 663843"/>
                  <a:gd name="connsiteX6" fmla="*/ 817612 w 1243080"/>
                  <a:gd name="connsiteY6" fmla="*/ 2896 h 663843"/>
                  <a:gd name="connsiteX7" fmla="*/ 1233290 w 1243080"/>
                  <a:gd name="connsiteY7" fmla="*/ 217420 h 663843"/>
                  <a:gd name="connsiteX8" fmla="*/ 1243081 w 1243080"/>
                  <a:gd name="connsiteY8" fmla="*/ 234810 h 663843"/>
                  <a:gd name="connsiteX9" fmla="*/ 1233290 w 1243080"/>
                  <a:gd name="connsiteY9" fmla="*/ 252200 h 663843"/>
                  <a:gd name="connsiteX10" fmla="*/ 443116 w 1243080"/>
                  <a:gd name="connsiteY10" fmla="*/ 659982 h 663843"/>
                  <a:gd name="connsiteX11" fmla="*/ 433326 w 1243080"/>
                  <a:gd name="connsiteY11" fmla="*/ 663844 h 663843"/>
                  <a:gd name="connsiteX12" fmla="*/ 60788 w 1243080"/>
                  <a:gd name="connsiteY12" fmla="*/ 428069 h 663843"/>
                  <a:gd name="connsiteX13" fmla="*/ 435284 w 1243080"/>
                  <a:gd name="connsiteY13" fmla="*/ 621328 h 663843"/>
                  <a:gd name="connsiteX14" fmla="*/ 1184275 w 1243080"/>
                  <a:gd name="connsiteY14" fmla="*/ 234810 h 663843"/>
                  <a:gd name="connsiteX15" fmla="*/ 809779 w 1243080"/>
                  <a:gd name="connsiteY15" fmla="*/ 41551 h 663843"/>
                  <a:gd name="connsiteX16" fmla="*/ 60788 w 1243080"/>
                  <a:gd name="connsiteY16" fmla="*/ 428069 h 663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43080" h="663843">
                    <a:moveTo>
                      <a:pt x="433326" y="663844"/>
                    </a:moveTo>
                    <a:cubicBezTo>
                      <a:pt x="429397" y="663844"/>
                      <a:pt x="427439" y="663844"/>
                      <a:pt x="423510" y="661913"/>
                    </a:cubicBezTo>
                    <a:lnTo>
                      <a:pt x="9803" y="445459"/>
                    </a:lnTo>
                    <a:cubicBezTo>
                      <a:pt x="3929" y="441597"/>
                      <a:pt x="0" y="435805"/>
                      <a:pt x="0" y="428069"/>
                    </a:cubicBezTo>
                    <a:cubicBezTo>
                      <a:pt x="0" y="420333"/>
                      <a:pt x="3916" y="414540"/>
                      <a:pt x="9803" y="410679"/>
                    </a:cubicBezTo>
                    <a:lnTo>
                      <a:pt x="799964" y="2896"/>
                    </a:lnTo>
                    <a:cubicBezTo>
                      <a:pt x="805851" y="-965"/>
                      <a:pt x="811738" y="-965"/>
                      <a:pt x="817612" y="2896"/>
                    </a:cubicBezTo>
                    <a:lnTo>
                      <a:pt x="1233290" y="217420"/>
                    </a:lnTo>
                    <a:cubicBezTo>
                      <a:pt x="1239164" y="221281"/>
                      <a:pt x="1243081" y="227074"/>
                      <a:pt x="1243081" y="234810"/>
                    </a:cubicBezTo>
                    <a:cubicBezTo>
                      <a:pt x="1243081" y="242545"/>
                      <a:pt x="1239164" y="248338"/>
                      <a:pt x="1233290" y="252200"/>
                    </a:cubicBezTo>
                    <a:lnTo>
                      <a:pt x="443116" y="659982"/>
                    </a:lnTo>
                    <a:cubicBezTo>
                      <a:pt x="441158" y="661913"/>
                      <a:pt x="437242" y="663844"/>
                      <a:pt x="433326" y="663844"/>
                    </a:cubicBezTo>
                    <a:close/>
                    <a:moveTo>
                      <a:pt x="60788" y="428069"/>
                    </a:moveTo>
                    <a:lnTo>
                      <a:pt x="435284" y="621328"/>
                    </a:lnTo>
                    <a:lnTo>
                      <a:pt x="1184275" y="234810"/>
                    </a:lnTo>
                    <a:lnTo>
                      <a:pt x="809779" y="41551"/>
                    </a:lnTo>
                    <a:lnTo>
                      <a:pt x="60788" y="428069"/>
                    </a:lnTo>
                    <a:close/>
                  </a:path>
                </a:pathLst>
              </a:custGeom>
              <a:solidFill>
                <a:srgbClr val="18BCC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23" name="任意多边形: 形状 16">
                <a:extLst>
                  <a:ext uri="{FF2B5EF4-FFF2-40B4-BE49-F238E27FC236}">
                    <a16:creationId xmlns:a16="http://schemas.microsoft.com/office/drawing/2014/main" id="{8D87DF20-AE47-D74D-18AD-39611425396D}"/>
                  </a:ext>
                </a:extLst>
              </p:cNvPr>
              <p:cNvSpPr/>
              <p:nvPr>
                <p:custDataLst>
                  <p:tags r:id="rId25"/>
                </p:custDataLst>
              </p:nvPr>
            </p:nvSpPr>
            <p:spPr>
              <a:xfrm>
                <a:off x="3193583" y="5123770"/>
                <a:ext cx="1246662" cy="449151"/>
              </a:xfrm>
              <a:custGeom>
                <a:avLst/>
                <a:gdLst>
                  <a:gd name="connsiteX0" fmla="*/ 434123 w 1246662"/>
                  <a:gd name="connsiteY0" fmla="*/ 449152 h 449151"/>
                  <a:gd name="connsiteX1" fmla="*/ 424308 w 1246662"/>
                  <a:gd name="connsiteY1" fmla="*/ 447221 h 449151"/>
                  <a:gd name="connsiteX2" fmla="*/ 10601 w 1246662"/>
                  <a:gd name="connsiteY2" fmla="*/ 230767 h 449151"/>
                  <a:gd name="connsiteX3" fmla="*/ 2768 w 1246662"/>
                  <a:gd name="connsiteY3" fmla="*/ 203710 h 449151"/>
                  <a:gd name="connsiteX4" fmla="*/ 30207 w 1246662"/>
                  <a:gd name="connsiteY4" fmla="*/ 195986 h 449151"/>
                  <a:gd name="connsiteX5" fmla="*/ 436082 w 1246662"/>
                  <a:gd name="connsiteY5" fmla="*/ 406636 h 449151"/>
                  <a:gd name="connsiteX6" fmla="*/ 1216452 w 1246662"/>
                  <a:gd name="connsiteY6" fmla="*/ 2727 h 449151"/>
                  <a:gd name="connsiteX7" fmla="*/ 1243903 w 1246662"/>
                  <a:gd name="connsiteY7" fmla="*/ 10451 h 449151"/>
                  <a:gd name="connsiteX8" fmla="*/ 1236058 w 1246662"/>
                  <a:gd name="connsiteY8" fmla="*/ 37507 h 449151"/>
                  <a:gd name="connsiteX9" fmla="*/ 443914 w 1246662"/>
                  <a:gd name="connsiteY9" fmla="*/ 447221 h 449151"/>
                  <a:gd name="connsiteX10" fmla="*/ 434123 w 1246662"/>
                  <a:gd name="connsiteY10" fmla="*/ 449152 h 449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46662" h="449151">
                    <a:moveTo>
                      <a:pt x="434123" y="449152"/>
                    </a:moveTo>
                    <a:cubicBezTo>
                      <a:pt x="430195" y="449152"/>
                      <a:pt x="428237" y="449152"/>
                      <a:pt x="424308" y="447221"/>
                    </a:cubicBezTo>
                    <a:lnTo>
                      <a:pt x="10601" y="230767"/>
                    </a:lnTo>
                    <a:cubicBezTo>
                      <a:pt x="798" y="224974"/>
                      <a:pt x="-3119" y="213376"/>
                      <a:pt x="2768" y="203710"/>
                    </a:cubicBezTo>
                    <a:cubicBezTo>
                      <a:pt x="8643" y="194055"/>
                      <a:pt x="20404" y="190181"/>
                      <a:pt x="30207" y="195986"/>
                    </a:cubicBezTo>
                    <a:lnTo>
                      <a:pt x="436082" y="406636"/>
                    </a:lnTo>
                    <a:lnTo>
                      <a:pt x="1216452" y="2727"/>
                    </a:lnTo>
                    <a:cubicBezTo>
                      <a:pt x="1226255" y="-3078"/>
                      <a:pt x="1238016" y="796"/>
                      <a:pt x="1243903" y="10451"/>
                    </a:cubicBezTo>
                    <a:cubicBezTo>
                      <a:pt x="1249777" y="20105"/>
                      <a:pt x="1245861" y="31715"/>
                      <a:pt x="1236058" y="37507"/>
                    </a:cubicBezTo>
                    <a:lnTo>
                      <a:pt x="443914" y="447221"/>
                    </a:lnTo>
                    <a:cubicBezTo>
                      <a:pt x="441956" y="447221"/>
                      <a:pt x="438040" y="449152"/>
                      <a:pt x="434123" y="449152"/>
                    </a:cubicBezTo>
                    <a:close/>
                  </a:path>
                </a:pathLst>
              </a:custGeom>
              <a:solidFill>
                <a:srgbClr val="18BCC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24" name="任意多边形: 形状 17">
                <a:extLst>
                  <a:ext uri="{FF2B5EF4-FFF2-40B4-BE49-F238E27FC236}">
                    <a16:creationId xmlns:a16="http://schemas.microsoft.com/office/drawing/2014/main" id="{673C3445-FB2D-8B41-72E9-8F040A0ED429}"/>
                  </a:ext>
                </a:extLst>
              </p:cNvPr>
              <p:cNvSpPr/>
              <p:nvPr>
                <p:custDataLst>
                  <p:tags r:id="rId26"/>
                </p:custDataLst>
              </p:nvPr>
            </p:nvSpPr>
            <p:spPr>
              <a:xfrm>
                <a:off x="3193583" y="5218478"/>
                <a:ext cx="1246662" cy="449141"/>
              </a:xfrm>
              <a:custGeom>
                <a:avLst/>
                <a:gdLst>
                  <a:gd name="connsiteX0" fmla="*/ 434123 w 1246662"/>
                  <a:gd name="connsiteY0" fmla="*/ 449142 h 449141"/>
                  <a:gd name="connsiteX1" fmla="*/ 424308 w 1246662"/>
                  <a:gd name="connsiteY1" fmla="*/ 447211 h 449141"/>
                  <a:gd name="connsiteX2" fmla="*/ 10601 w 1246662"/>
                  <a:gd name="connsiteY2" fmla="*/ 230757 h 449141"/>
                  <a:gd name="connsiteX3" fmla="*/ 2768 w 1246662"/>
                  <a:gd name="connsiteY3" fmla="*/ 203700 h 449141"/>
                  <a:gd name="connsiteX4" fmla="*/ 30207 w 1246662"/>
                  <a:gd name="connsiteY4" fmla="*/ 195964 h 449141"/>
                  <a:gd name="connsiteX5" fmla="*/ 436082 w 1246662"/>
                  <a:gd name="connsiteY5" fmla="*/ 406638 h 449141"/>
                  <a:gd name="connsiteX6" fmla="*/ 1216452 w 1246662"/>
                  <a:gd name="connsiteY6" fmla="*/ 2730 h 449141"/>
                  <a:gd name="connsiteX7" fmla="*/ 1243903 w 1246662"/>
                  <a:gd name="connsiteY7" fmla="*/ 10453 h 449141"/>
                  <a:gd name="connsiteX8" fmla="*/ 1236058 w 1246662"/>
                  <a:gd name="connsiteY8" fmla="*/ 37510 h 449141"/>
                  <a:gd name="connsiteX9" fmla="*/ 443914 w 1246662"/>
                  <a:gd name="connsiteY9" fmla="*/ 447211 h 449141"/>
                  <a:gd name="connsiteX10" fmla="*/ 434123 w 1246662"/>
                  <a:gd name="connsiteY10" fmla="*/ 449142 h 449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46662" h="449141">
                    <a:moveTo>
                      <a:pt x="434123" y="449142"/>
                    </a:moveTo>
                    <a:cubicBezTo>
                      <a:pt x="430195" y="449142"/>
                      <a:pt x="428237" y="449142"/>
                      <a:pt x="424308" y="447211"/>
                    </a:cubicBezTo>
                    <a:lnTo>
                      <a:pt x="10601" y="230757"/>
                    </a:lnTo>
                    <a:cubicBezTo>
                      <a:pt x="798" y="224964"/>
                      <a:pt x="-3119" y="213367"/>
                      <a:pt x="2768" y="203700"/>
                    </a:cubicBezTo>
                    <a:cubicBezTo>
                      <a:pt x="8643" y="194046"/>
                      <a:pt x="20404" y="190172"/>
                      <a:pt x="30207" y="195964"/>
                    </a:cubicBezTo>
                    <a:lnTo>
                      <a:pt x="436082" y="406638"/>
                    </a:lnTo>
                    <a:lnTo>
                      <a:pt x="1216452" y="2730"/>
                    </a:lnTo>
                    <a:cubicBezTo>
                      <a:pt x="1226255" y="-3075"/>
                      <a:pt x="1238016" y="787"/>
                      <a:pt x="1243903" y="10453"/>
                    </a:cubicBezTo>
                    <a:cubicBezTo>
                      <a:pt x="1249777" y="20108"/>
                      <a:pt x="1245861" y="31717"/>
                      <a:pt x="1236058" y="37510"/>
                    </a:cubicBezTo>
                    <a:lnTo>
                      <a:pt x="443914" y="447211"/>
                    </a:lnTo>
                    <a:cubicBezTo>
                      <a:pt x="441956" y="447211"/>
                      <a:pt x="438040" y="449142"/>
                      <a:pt x="434123" y="449142"/>
                    </a:cubicBezTo>
                    <a:close/>
                  </a:path>
                </a:pathLst>
              </a:custGeom>
              <a:solidFill>
                <a:srgbClr val="18BCC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25" name="任意多边形: 形状 18">
                <a:extLst>
                  <a:ext uri="{FF2B5EF4-FFF2-40B4-BE49-F238E27FC236}">
                    <a16:creationId xmlns:a16="http://schemas.microsoft.com/office/drawing/2014/main" id="{2ED5D37B-112D-91AB-5362-200682EB0B6F}"/>
                  </a:ext>
                </a:extLst>
              </p:cNvPr>
              <p:cNvSpPr/>
              <p:nvPr>
                <p:custDataLst>
                  <p:tags r:id="rId27"/>
                </p:custDataLst>
              </p:nvPr>
            </p:nvSpPr>
            <p:spPr>
              <a:xfrm>
                <a:off x="3433605" y="4948697"/>
                <a:ext cx="762698" cy="396172"/>
              </a:xfrm>
              <a:custGeom>
                <a:avLst/>
                <a:gdLst>
                  <a:gd name="connsiteX0" fmla="*/ 762698 w 762698"/>
                  <a:gd name="connsiteY0" fmla="*/ 86963 h 396172"/>
                  <a:gd name="connsiteX1" fmla="*/ 596035 w 762698"/>
                  <a:gd name="connsiteY1" fmla="*/ 0 h 396172"/>
                  <a:gd name="connsiteX2" fmla="*/ 513683 w 762698"/>
                  <a:gd name="connsiteY2" fmla="*/ 0 h 396172"/>
                  <a:gd name="connsiteX3" fmla="*/ 0 w 762698"/>
                  <a:gd name="connsiteY3" fmla="*/ 266694 h 396172"/>
                  <a:gd name="connsiteX4" fmla="*/ 0 w 762698"/>
                  <a:gd name="connsiteY4" fmla="*/ 309222 h 396172"/>
                  <a:gd name="connsiteX5" fmla="*/ 166651 w 762698"/>
                  <a:gd name="connsiteY5" fmla="*/ 396173 h 396172"/>
                  <a:gd name="connsiteX6" fmla="*/ 249015 w 762698"/>
                  <a:gd name="connsiteY6" fmla="*/ 396173 h 396172"/>
                  <a:gd name="connsiteX7" fmla="*/ 762698 w 762698"/>
                  <a:gd name="connsiteY7" fmla="*/ 131410 h 396172"/>
                  <a:gd name="connsiteX8" fmla="*/ 762698 w 762698"/>
                  <a:gd name="connsiteY8" fmla="*/ 86963 h 39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2698" h="396172">
                    <a:moveTo>
                      <a:pt x="762698" y="86963"/>
                    </a:moveTo>
                    <a:lnTo>
                      <a:pt x="596035" y="0"/>
                    </a:lnTo>
                    <a:cubicBezTo>
                      <a:pt x="568585" y="13528"/>
                      <a:pt x="535260" y="11597"/>
                      <a:pt x="513683" y="0"/>
                    </a:cubicBezTo>
                    <a:lnTo>
                      <a:pt x="0" y="266694"/>
                    </a:lnTo>
                    <a:cubicBezTo>
                      <a:pt x="27439" y="280222"/>
                      <a:pt x="23522" y="297612"/>
                      <a:pt x="0" y="309222"/>
                    </a:cubicBezTo>
                    <a:lnTo>
                      <a:pt x="166651" y="396173"/>
                    </a:lnTo>
                    <a:cubicBezTo>
                      <a:pt x="190185" y="384587"/>
                      <a:pt x="221552" y="382644"/>
                      <a:pt x="249015" y="396173"/>
                    </a:cubicBezTo>
                    <a:lnTo>
                      <a:pt x="762698" y="131410"/>
                    </a:lnTo>
                    <a:cubicBezTo>
                      <a:pt x="741134" y="117881"/>
                      <a:pt x="735248" y="100491"/>
                      <a:pt x="762698" y="86963"/>
                    </a:cubicBezTo>
                    <a:close/>
                  </a:path>
                </a:pathLst>
              </a:custGeom>
              <a:solidFill>
                <a:srgbClr val="FFFFFF"/>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26" name="任意多边形: 形状 19">
                <a:extLst>
                  <a:ext uri="{FF2B5EF4-FFF2-40B4-BE49-F238E27FC236}">
                    <a16:creationId xmlns:a16="http://schemas.microsoft.com/office/drawing/2014/main" id="{3A4DA1DE-3A4A-4469-303C-6B621837CBCA}"/>
                  </a:ext>
                </a:extLst>
              </p:cNvPr>
              <p:cNvSpPr/>
              <p:nvPr>
                <p:custDataLst>
                  <p:tags r:id="rId28"/>
                </p:custDataLst>
              </p:nvPr>
            </p:nvSpPr>
            <p:spPr>
              <a:xfrm>
                <a:off x="3392410" y="4927433"/>
                <a:ext cx="847033" cy="438700"/>
              </a:xfrm>
              <a:custGeom>
                <a:avLst/>
                <a:gdLst>
                  <a:gd name="connsiteX0" fmla="*/ 290185 w 847033"/>
                  <a:gd name="connsiteY0" fmla="*/ 438701 h 438700"/>
                  <a:gd name="connsiteX1" fmla="*/ 282353 w 847033"/>
                  <a:gd name="connsiteY1" fmla="*/ 432908 h 438700"/>
                  <a:gd name="connsiteX2" fmla="*/ 217636 w 847033"/>
                  <a:gd name="connsiteY2" fmla="*/ 432908 h 438700"/>
                  <a:gd name="connsiteX3" fmla="*/ 207845 w 847033"/>
                  <a:gd name="connsiteY3" fmla="*/ 436770 h 438700"/>
                  <a:gd name="connsiteX4" fmla="*/ 0 w 847033"/>
                  <a:gd name="connsiteY4" fmla="*/ 328543 h 438700"/>
                  <a:gd name="connsiteX5" fmla="*/ 33337 w 847033"/>
                  <a:gd name="connsiteY5" fmla="*/ 311153 h 438700"/>
                  <a:gd name="connsiteX6" fmla="*/ 39212 w 847033"/>
                  <a:gd name="connsiteY6" fmla="*/ 307279 h 438700"/>
                  <a:gd name="connsiteX7" fmla="*/ 31379 w 847033"/>
                  <a:gd name="connsiteY7" fmla="*/ 303417 h 438700"/>
                  <a:gd name="connsiteX8" fmla="*/ 0 w 847033"/>
                  <a:gd name="connsiteY8" fmla="*/ 287958 h 438700"/>
                  <a:gd name="connsiteX9" fmla="*/ 554890 w 847033"/>
                  <a:gd name="connsiteY9" fmla="*/ 0 h 438700"/>
                  <a:gd name="connsiteX10" fmla="*/ 564681 w 847033"/>
                  <a:gd name="connsiteY10" fmla="*/ 3874 h 438700"/>
                  <a:gd name="connsiteX11" fmla="*/ 629385 w 847033"/>
                  <a:gd name="connsiteY11" fmla="*/ 3874 h 438700"/>
                  <a:gd name="connsiteX12" fmla="*/ 639188 w 847033"/>
                  <a:gd name="connsiteY12" fmla="*/ 0 h 438700"/>
                  <a:gd name="connsiteX13" fmla="*/ 847033 w 847033"/>
                  <a:gd name="connsiteY13" fmla="*/ 108227 h 438700"/>
                  <a:gd name="connsiteX14" fmla="*/ 813696 w 847033"/>
                  <a:gd name="connsiteY14" fmla="*/ 125617 h 438700"/>
                  <a:gd name="connsiteX15" fmla="*/ 805863 w 847033"/>
                  <a:gd name="connsiteY15" fmla="*/ 129491 h 438700"/>
                  <a:gd name="connsiteX16" fmla="*/ 813696 w 847033"/>
                  <a:gd name="connsiteY16" fmla="*/ 133353 h 438700"/>
                  <a:gd name="connsiteX17" fmla="*/ 847033 w 847033"/>
                  <a:gd name="connsiteY17" fmla="*/ 150743 h 438700"/>
                  <a:gd name="connsiteX18" fmla="*/ 290185 w 847033"/>
                  <a:gd name="connsiteY18" fmla="*/ 438701 h 438700"/>
                  <a:gd name="connsiteX19" fmla="*/ 249015 w 847033"/>
                  <a:gd name="connsiteY19" fmla="*/ 386518 h 438700"/>
                  <a:gd name="connsiteX20" fmla="*/ 290185 w 847033"/>
                  <a:gd name="connsiteY20" fmla="*/ 394254 h 438700"/>
                  <a:gd name="connsiteX21" fmla="*/ 770555 w 847033"/>
                  <a:gd name="connsiteY21" fmla="*/ 146881 h 438700"/>
                  <a:gd name="connsiteX22" fmla="*/ 766639 w 847033"/>
                  <a:gd name="connsiteY22" fmla="*/ 129491 h 438700"/>
                  <a:gd name="connsiteX23" fmla="*/ 770555 w 847033"/>
                  <a:gd name="connsiteY23" fmla="*/ 112089 h 438700"/>
                  <a:gd name="connsiteX24" fmla="*/ 637230 w 847033"/>
                  <a:gd name="connsiteY24" fmla="*/ 42528 h 438700"/>
                  <a:gd name="connsiteX25" fmla="*/ 554878 w 847033"/>
                  <a:gd name="connsiteY25" fmla="*/ 42528 h 438700"/>
                  <a:gd name="connsiteX26" fmla="*/ 74520 w 847033"/>
                  <a:gd name="connsiteY26" fmla="*/ 291832 h 438700"/>
                  <a:gd name="connsiteX27" fmla="*/ 78436 w 847033"/>
                  <a:gd name="connsiteY27" fmla="*/ 309234 h 438700"/>
                  <a:gd name="connsiteX28" fmla="*/ 74520 w 847033"/>
                  <a:gd name="connsiteY28" fmla="*/ 326624 h 438700"/>
                  <a:gd name="connsiteX29" fmla="*/ 207833 w 847033"/>
                  <a:gd name="connsiteY29" fmla="*/ 396197 h 438700"/>
                  <a:gd name="connsiteX30" fmla="*/ 249015 w 847033"/>
                  <a:gd name="connsiteY30" fmla="*/ 386543 h 438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47033" h="438700">
                    <a:moveTo>
                      <a:pt x="290185" y="438701"/>
                    </a:moveTo>
                    <a:lnTo>
                      <a:pt x="282353" y="432908"/>
                    </a:lnTo>
                    <a:cubicBezTo>
                      <a:pt x="262734" y="423242"/>
                      <a:pt x="237242" y="423242"/>
                      <a:pt x="217636" y="432908"/>
                    </a:cubicBezTo>
                    <a:lnTo>
                      <a:pt x="207845" y="436770"/>
                    </a:lnTo>
                    <a:lnTo>
                      <a:pt x="0" y="328543"/>
                    </a:lnTo>
                    <a:lnTo>
                      <a:pt x="33337" y="311153"/>
                    </a:lnTo>
                    <a:cubicBezTo>
                      <a:pt x="37254" y="309222"/>
                      <a:pt x="39212" y="307279"/>
                      <a:pt x="39212" y="307279"/>
                    </a:cubicBezTo>
                    <a:cubicBezTo>
                      <a:pt x="37254" y="305348"/>
                      <a:pt x="35296" y="305348"/>
                      <a:pt x="31379" y="303417"/>
                    </a:cubicBezTo>
                    <a:lnTo>
                      <a:pt x="0" y="287958"/>
                    </a:lnTo>
                    <a:lnTo>
                      <a:pt x="554890" y="0"/>
                    </a:lnTo>
                    <a:lnTo>
                      <a:pt x="564681" y="3874"/>
                    </a:lnTo>
                    <a:cubicBezTo>
                      <a:pt x="580370" y="11598"/>
                      <a:pt x="605863" y="15459"/>
                      <a:pt x="629385" y="3874"/>
                    </a:cubicBezTo>
                    <a:lnTo>
                      <a:pt x="639188" y="0"/>
                    </a:lnTo>
                    <a:lnTo>
                      <a:pt x="847033" y="108227"/>
                    </a:lnTo>
                    <a:lnTo>
                      <a:pt x="813696" y="125617"/>
                    </a:lnTo>
                    <a:cubicBezTo>
                      <a:pt x="809779" y="127560"/>
                      <a:pt x="807821" y="129491"/>
                      <a:pt x="805863" y="129491"/>
                    </a:cubicBezTo>
                    <a:cubicBezTo>
                      <a:pt x="807821" y="131422"/>
                      <a:pt x="809779" y="131422"/>
                      <a:pt x="813696" y="133353"/>
                    </a:cubicBezTo>
                    <a:lnTo>
                      <a:pt x="847033" y="150743"/>
                    </a:lnTo>
                    <a:lnTo>
                      <a:pt x="290185" y="438701"/>
                    </a:lnTo>
                    <a:close/>
                    <a:moveTo>
                      <a:pt x="249015" y="386518"/>
                    </a:moveTo>
                    <a:cubicBezTo>
                      <a:pt x="262734" y="386518"/>
                      <a:pt x="276466" y="388449"/>
                      <a:pt x="290185" y="394254"/>
                    </a:cubicBezTo>
                    <a:lnTo>
                      <a:pt x="770555" y="146881"/>
                    </a:lnTo>
                    <a:cubicBezTo>
                      <a:pt x="766639" y="141076"/>
                      <a:pt x="766639" y="135284"/>
                      <a:pt x="766639" y="129491"/>
                    </a:cubicBezTo>
                    <a:cubicBezTo>
                      <a:pt x="766639" y="123686"/>
                      <a:pt x="768597" y="117881"/>
                      <a:pt x="770555" y="112089"/>
                    </a:cubicBezTo>
                    <a:lnTo>
                      <a:pt x="637230" y="42528"/>
                    </a:lnTo>
                    <a:cubicBezTo>
                      <a:pt x="611750" y="52195"/>
                      <a:pt x="580370" y="52195"/>
                      <a:pt x="554878" y="42528"/>
                    </a:cubicBezTo>
                    <a:lnTo>
                      <a:pt x="74520" y="291832"/>
                    </a:lnTo>
                    <a:cubicBezTo>
                      <a:pt x="78436" y="297637"/>
                      <a:pt x="78436" y="303441"/>
                      <a:pt x="78436" y="309234"/>
                    </a:cubicBezTo>
                    <a:cubicBezTo>
                      <a:pt x="78436" y="315027"/>
                      <a:pt x="76478" y="320819"/>
                      <a:pt x="74520" y="326624"/>
                    </a:cubicBezTo>
                    <a:lnTo>
                      <a:pt x="207833" y="396197"/>
                    </a:lnTo>
                    <a:cubicBezTo>
                      <a:pt x="221564" y="388461"/>
                      <a:pt x="235284" y="386543"/>
                      <a:pt x="249015" y="386543"/>
                    </a:cubicBezTo>
                    <a:close/>
                  </a:path>
                </a:pathLst>
              </a:custGeom>
              <a:solidFill>
                <a:srgbClr val="1E415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27" name="任意多边形: 形状 20">
                <a:extLst>
                  <a:ext uri="{FF2B5EF4-FFF2-40B4-BE49-F238E27FC236}">
                    <a16:creationId xmlns:a16="http://schemas.microsoft.com/office/drawing/2014/main" id="{D884B697-7215-AADA-1598-D1A74402B88C}"/>
                  </a:ext>
                </a:extLst>
              </p:cNvPr>
              <p:cNvSpPr/>
              <p:nvPr>
                <p:custDataLst>
                  <p:tags r:id="rId29"/>
                </p:custDataLst>
              </p:nvPr>
            </p:nvSpPr>
            <p:spPr>
              <a:xfrm>
                <a:off x="3600243" y="5027937"/>
                <a:ext cx="431355" cy="231901"/>
              </a:xfrm>
              <a:custGeom>
                <a:avLst/>
                <a:gdLst>
                  <a:gd name="connsiteX0" fmla="*/ 392143 w 431355"/>
                  <a:gd name="connsiteY0" fmla="*/ 0 h 231901"/>
                  <a:gd name="connsiteX1" fmla="*/ 431355 w 431355"/>
                  <a:gd name="connsiteY1" fmla="*/ 0 h 231901"/>
                  <a:gd name="connsiteX2" fmla="*/ 431355 w 431355"/>
                  <a:gd name="connsiteY2" fmla="*/ 38642 h 231901"/>
                  <a:gd name="connsiteX3" fmla="*/ 392143 w 431355"/>
                  <a:gd name="connsiteY3" fmla="*/ 38642 h 231901"/>
                  <a:gd name="connsiteX4" fmla="*/ 392143 w 431355"/>
                  <a:gd name="connsiteY4" fmla="*/ 0 h 231901"/>
                  <a:gd name="connsiteX5" fmla="*/ 0 w 431355"/>
                  <a:gd name="connsiteY5" fmla="*/ 193259 h 231901"/>
                  <a:gd name="connsiteX6" fmla="*/ 39224 w 431355"/>
                  <a:gd name="connsiteY6" fmla="*/ 193259 h 231901"/>
                  <a:gd name="connsiteX7" fmla="*/ 39224 w 431355"/>
                  <a:gd name="connsiteY7" fmla="*/ 231901 h 231901"/>
                  <a:gd name="connsiteX8" fmla="*/ 0 w 431355"/>
                  <a:gd name="connsiteY8" fmla="*/ 231901 h 231901"/>
                  <a:gd name="connsiteX9" fmla="*/ 0 w 431355"/>
                  <a:gd name="connsiteY9" fmla="*/ 193259 h 231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1355" h="231901">
                    <a:moveTo>
                      <a:pt x="392143" y="0"/>
                    </a:moveTo>
                    <a:lnTo>
                      <a:pt x="431355" y="0"/>
                    </a:lnTo>
                    <a:lnTo>
                      <a:pt x="431355" y="38642"/>
                    </a:lnTo>
                    <a:lnTo>
                      <a:pt x="392143" y="38642"/>
                    </a:lnTo>
                    <a:lnTo>
                      <a:pt x="392143" y="0"/>
                    </a:lnTo>
                    <a:close/>
                    <a:moveTo>
                      <a:pt x="0" y="193259"/>
                    </a:moveTo>
                    <a:lnTo>
                      <a:pt x="39224" y="193259"/>
                    </a:lnTo>
                    <a:lnTo>
                      <a:pt x="39224" y="231901"/>
                    </a:lnTo>
                    <a:lnTo>
                      <a:pt x="0" y="231901"/>
                    </a:lnTo>
                    <a:lnTo>
                      <a:pt x="0" y="193259"/>
                    </a:lnTo>
                    <a:close/>
                  </a:path>
                </a:pathLst>
              </a:custGeom>
              <a:solidFill>
                <a:srgbClr val="2A5082"/>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28" name="任意多边形: 形状 21">
                <a:extLst>
                  <a:ext uri="{FF2B5EF4-FFF2-40B4-BE49-F238E27FC236}">
                    <a16:creationId xmlns:a16="http://schemas.microsoft.com/office/drawing/2014/main" id="{24ADBF8F-415B-54CF-7085-62A7DFEDA61A}"/>
                  </a:ext>
                </a:extLst>
              </p:cNvPr>
              <p:cNvSpPr/>
              <p:nvPr>
                <p:custDataLst>
                  <p:tags r:id="rId30"/>
                </p:custDataLst>
              </p:nvPr>
            </p:nvSpPr>
            <p:spPr>
              <a:xfrm>
                <a:off x="3701368" y="5088494"/>
                <a:ext cx="225195" cy="116582"/>
              </a:xfrm>
              <a:custGeom>
                <a:avLst/>
                <a:gdLst>
                  <a:gd name="connsiteX0" fmla="*/ 189060 w 225195"/>
                  <a:gd name="connsiteY0" fmla="*/ 18669 h 116582"/>
                  <a:gd name="connsiteX1" fmla="*/ 194947 w 225195"/>
                  <a:gd name="connsiteY1" fmla="*/ 101771 h 116582"/>
                  <a:gd name="connsiteX2" fmla="*/ 36129 w 225195"/>
                  <a:gd name="connsiteY2" fmla="*/ 97909 h 116582"/>
                  <a:gd name="connsiteX3" fmla="*/ 30254 w 225195"/>
                  <a:gd name="connsiteY3" fmla="*/ 14808 h 116582"/>
                  <a:gd name="connsiteX4" fmla="*/ 189060 w 225195"/>
                  <a:gd name="connsiteY4" fmla="*/ 18669 h 1165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195" h="116582">
                    <a:moveTo>
                      <a:pt x="189060" y="18669"/>
                    </a:moveTo>
                    <a:cubicBezTo>
                      <a:pt x="234158" y="41865"/>
                      <a:pt x="238087" y="78588"/>
                      <a:pt x="194947" y="101771"/>
                    </a:cubicBezTo>
                    <a:cubicBezTo>
                      <a:pt x="153777" y="123035"/>
                      <a:pt x="81227" y="121104"/>
                      <a:pt x="36129" y="97909"/>
                    </a:cubicBezTo>
                    <a:cubicBezTo>
                      <a:pt x="-8970" y="74714"/>
                      <a:pt x="-12886" y="38003"/>
                      <a:pt x="30254" y="14808"/>
                    </a:cubicBezTo>
                    <a:cubicBezTo>
                      <a:pt x="73382" y="-6456"/>
                      <a:pt x="143974" y="-4513"/>
                      <a:pt x="189060" y="18669"/>
                    </a:cubicBezTo>
                    <a:close/>
                  </a:path>
                </a:pathLst>
              </a:custGeom>
              <a:solidFill>
                <a:srgbClr val="FFFFFF"/>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29" name="任意多边形: 形状 22">
                <a:extLst>
                  <a:ext uri="{FF2B5EF4-FFF2-40B4-BE49-F238E27FC236}">
                    <a16:creationId xmlns:a16="http://schemas.microsoft.com/office/drawing/2014/main" id="{C7FEE057-9F09-9BEA-A2DD-2EAD02758913}"/>
                  </a:ext>
                </a:extLst>
              </p:cNvPr>
              <p:cNvSpPr/>
              <p:nvPr>
                <p:custDataLst>
                  <p:tags r:id="rId31"/>
                </p:custDataLst>
              </p:nvPr>
            </p:nvSpPr>
            <p:spPr>
              <a:xfrm>
                <a:off x="3680637" y="5068214"/>
                <a:ext cx="266650" cy="154912"/>
              </a:xfrm>
              <a:custGeom>
                <a:avLst/>
                <a:gdLst>
                  <a:gd name="connsiteX0" fmla="*/ 143128 w 266650"/>
                  <a:gd name="connsiteY0" fmla="*/ 154913 h 154912"/>
                  <a:gd name="connsiteX1" fmla="*/ 47057 w 266650"/>
                  <a:gd name="connsiteY1" fmla="*/ 133648 h 154912"/>
                  <a:gd name="connsiteX2" fmla="*/ 0 w 266650"/>
                  <a:gd name="connsiteY2" fmla="*/ 71811 h 154912"/>
                  <a:gd name="connsiteX3" fmla="*/ 41170 w 266650"/>
                  <a:gd name="connsiteY3" fmla="*/ 17698 h 154912"/>
                  <a:gd name="connsiteX4" fmla="*/ 219606 w 266650"/>
                  <a:gd name="connsiteY4" fmla="*/ 21560 h 154912"/>
                  <a:gd name="connsiteX5" fmla="*/ 266651 w 266650"/>
                  <a:gd name="connsiteY5" fmla="*/ 83397 h 154912"/>
                  <a:gd name="connsiteX6" fmla="*/ 225481 w 266650"/>
                  <a:gd name="connsiteY6" fmla="*/ 137510 h 154912"/>
                  <a:gd name="connsiteX7" fmla="*/ 143128 w 266650"/>
                  <a:gd name="connsiteY7" fmla="*/ 154913 h 154912"/>
                  <a:gd name="connsiteX8" fmla="*/ 123522 w 266650"/>
                  <a:gd name="connsiteY8" fmla="*/ 38950 h 154912"/>
                  <a:gd name="connsiteX9" fmla="*/ 58818 w 266650"/>
                  <a:gd name="connsiteY9" fmla="*/ 52478 h 154912"/>
                  <a:gd name="connsiteX10" fmla="*/ 39212 w 266650"/>
                  <a:gd name="connsiteY10" fmla="*/ 73742 h 154912"/>
                  <a:gd name="connsiteX11" fmla="*/ 64704 w 266650"/>
                  <a:gd name="connsiteY11" fmla="*/ 100799 h 154912"/>
                  <a:gd name="connsiteX12" fmla="*/ 205875 w 266650"/>
                  <a:gd name="connsiteY12" fmla="*/ 104661 h 154912"/>
                  <a:gd name="connsiteX13" fmla="*/ 225481 w 266650"/>
                  <a:gd name="connsiteY13" fmla="*/ 83397 h 154912"/>
                  <a:gd name="connsiteX14" fmla="*/ 199988 w 266650"/>
                  <a:gd name="connsiteY14" fmla="*/ 56352 h 154912"/>
                  <a:gd name="connsiteX15" fmla="*/ 123522 w 266650"/>
                  <a:gd name="connsiteY15" fmla="*/ 38950 h 154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6650" h="154912">
                    <a:moveTo>
                      <a:pt x="143128" y="154913"/>
                    </a:moveTo>
                    <a:cubicBezTo>
                      <a:pt x="109803" y="154913"/>
                      <a:pt x="74507" y="147177"/>
                      <a:pt x="47057" y="133648"/>
                    </a:cubicBezTo>
                    <a:cubicBezTo>
                      <a:pt x="17648" y="118189"/>
                      <a:pt x="0" y="96925"/>
                      <a:pt x="0" y="71811"/>
                    </a:cubicBezTo>
                    <a:cubicBezTo>
                      <a:pt x="0" y="58283"/>
                      <a:pt x="5874" y="35088"/>
                      <a:pt x="41170" y="17698"/>
                    </a:cubicBezTo>
                    <a:cubicBezTo>
                      <a:pt x="88227" y="-7428"/>
                      <a:pt x="166663" y="-5497"/>
                      <a:pt x="219606" y="21560"/>
                    </a:cubicBezTo>
                    <a:cubicBezTo>
                      <a:pt x="249015" y="37019"/>
                      <a:pt x="266651" y="58283"/>
                      <a:pt x="266651" y="83397"/>
                    </a:cubicBezTo>
                    <a:cubicBezTo>
                      <a:pt x="266651" y="96925"/>
                      <a:pt x="260776" y="120120"/>
                      <a:pt x="225481" y="137510"/>
                    </a:cubicBezTo>
                    <a:cubicBezTo>
                      <a:pt x="203916" y="149120"/>
                      <a:pt x="174508" y="154913"/>
                      <a:pt x="143128" y="154913"/>
                    </a:cubicBezTo>
                    <a:close/>
                    <a:moveTo>
                      <a:pt x="123522" y="38950"/>
                    </a:moveTo>
                    <a:cubicBezTo>
                      <a:pt x="100000" y="38950"/>
                      <a:pt x="76466" y="42824"/>
                      <a:pt x="58818" y="52478"/>
                    </a:cubicBezTo>
                    <a:cubicBezTo>
                      <a:pt x="47057" y="58283"/>
                      <a:pt x="39212" y="66007"/>
                      <a:pt x="39212" y="73742"/>
                    </a:cubicBezTo>
                    <a:cubicBezTo>
                      <a:pt x="39212" y="79535"/>
                      <a:pt x="45086" y="91132"/>
                      <a:pt x="64704" y="100799"/>
                    </a:cubicBezTo>
                    <a:cubicBezTo>
                      <a:pt x="103916" y="122063"/>
                      <a:pt x="168621" y="123982"/>
                      <a:pt x="205875" y="104661"/>
                    </a:cubicBezTo>
                    <a:cubicBezTo>
                      <a:pt x="217636" y="98868"/>
                      <a:pt x="225481" y="91132"/>
                      <a:pt x="225481" y="83397"/>
                    </a:cubicBezTo>
                    <a:cubicBezTo>
                      <a:pt x="225481" y="77604"/>
                      <a:pt x="219606" y="66007"/>
                      <a:pt x="199988" y="56352"/>
                    </a:cubicBezTo>
                    <a:cubicBezTo>
                      <a:pt x="180382" y="44742"/>
                      <a:pt x="150973" y="38950"/>
                      <a:pt x="123522" y="38950"/>
                    </a:cubicBezTo>
                    <a:close/>
                  </a:path>
                </a:pathLst>
              </a:custGeom>
              <a:solidFill>
                <a:srgbClr val="2A5082"/>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30" name="任意多边形: 形状 23">
                <a:extLst>
                  <a:ext uri="{FF2B5EF4-FFF2-40B4-BE49-F238E27FC236}">
                    <a16:creationId xmlns:a16="http://schemas.microsoft.com/office/drawing/2014/main" id="{300F2765-0E7C-3A92-9658-31E4F964D294}"/>
                  </a:ext>
                </a:extLst>
              </p:cNvPr>
              <p:cNvSpPr/>
              <p:nvPr>
                <p:custDataLst>
                  <p:tags r:id="rId32"/>
                </p:custDataLst>
              </p:nvPr>
            </p:nvSpPr>
            <p:spPr>
              <a:xfrm>
                <a:off x="3482607" y="4969949"/>
                <a:ext cx="647032" cy="579777"/>
              </a:xfrm>
              <a:custGeom>
                <a:avLst/>
                <a:gdLst>
                  <a:gd name="connsiteX0" fmla="*/ 431355 w 647032"/>
                  <a:gd name="connsiteY0" fmla="*/ 336279 h 579777"/>
                  <a:gd name="connsiteX1" fmla="*/ 0 w 647032"/>
                  <a:gd name="connsiteY1" fmla="*/ 96630 h 579777"/>
                  <a:gd name="connsiteX2" fmla="*/ 196059 w 647032"/>
                  <a:gd name="connsiteY2" fmla="*/ 0 h 579777"/>
                  <a:gd name="connsiteX3" fmla="*/ 647033 w 647032"/>
                  <a:gd name="connsiteY3" fmla="*/ 231913 h 579777"/>
                  <a:gd name="connsiteX4" fmla="*/ 647033 w 647032"/>
                  <a:gd name="connsiteY4" fmla="*/ 465758 h 579777"/>
                  <a:gd name="connsiteX5" fmla="*/ 431355 w 647032"/>
                  <a:gd name="connsiteY5" fmla="*/ 579777 h 579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7032" h="579777">
                    <a:moveTo>
                      <a:pt x="431355" y="336279"/>
                    </a:moveTo>
                    <a:lnTo>
                      <a:pt x="0" y="96630"/>
                    </a:lnTo>
                    <a:lnTo>
                      <a:pt x="196059" y="0"/>
                    </a:lnTo>
                    <a:lnTo>
                      <a:pt x="647033" y="231913"/>
                    </a:lnTo>
                    <a:lnTo>
                      <a:pt x="647033" y="465758"/>
                    </a:lnTo>
                    <a:lnTo>
                      <a:pt x="431355" y="579777"/>
                    </a:lnTo>
                    <a:close/>
                  </a:path>
                </a:pathLst>
              </a:custGeom>
              <a:solidFill>
                <a:srgbClr val="18BCC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lumMod val="65000"/>
                    </a:prstClr>
                  </a:solidFill>
                  <a:effectLst/>
                  <a:uLnTx/>
                  <a:uFillTx/>
                  <a:latin typeface="微软雅黑"/>
                  <a:ea typeface="微软雅黑"/>
                  <a:cs typeface="微软雅黑" panose="020B0503020204020204" pitchFamily="34" charset="-122"/>
                </a:endParaRPr>
              </a:p>
            </p:txBody>
          </p:sp>
          <p:sp>
            <p:nvSpPr>
              <p:cNvPr id="31" name="任意多边形: 形状 24">
                <a:extLst>
                  <a:ext uri="{FF2B5EF4-FFF2-40B4-BE49-F238E27FC236}">
                    <a16:creationId xmlns:a16="http://schemas.microsoft.com/office/drawing/2014/main" id="{2F7A61DE-3B49-D86F-F806-BC1E62B5BCCC}"/>
                  </a:ext>
                </a:extLst>
              </p:cNvPr>
              <p:cNvSpPr/>
              <p:nvPr>
                <p:custDataLst>
                  <p:tags r:id="rId33"/>
                </p:custDataLst>
              </p:nvPr>
            </p:nvSpPr>
            <p:spPr>
              <a:xfrm>
                <a:off x="3463001" y="4951110"/>
                <a:ext cx="686244" cy="617950"/>
              </a:xfrm>
              <a:custGeom>
                <a:avLst/>
                <a:gdLst>
                  <a:gd name="connsiteX0" fmla="*/ 450961 w 686244"/>
                  <a:gd name="connsiteY0" fmla="*/ 617951 h 617950"/>
                  <a:gd name="connsiteX1" fmla="*/ 441158 w 686244"/>
                  <a:gd name="connsiteY1" fmla="*/ 616008 h 617950"/>
                  <a:gd name="connsiteX2" fmla="*/ 431355 w 686244"/>
                  <a:gd name="connsiteY2" fmla="*/ 598617 h 617950"/>
                  <a:gd name="connsiteX3" fmla="*/ 431355 w 686244"/>
                  <a:gd name="connsiteY3" fmla="*/ 366704 h 617950"/>
                  <a:gd name="connsiteX4" fmla="*/ 9803 w 686244"/>
                  <a:gd name="connsiteY4" fmla="*/ 132872 h 617950"/>
                  <a:gd name="connsiteX5" fmla="*/ 0 w 686244"/>
                  <a:gd name="connsiteY5" fmla="*/ 115470 h 617950"/>
                  <a:gd name="connsiteX6" fmla="*/ 11749 w 686244"/>
                  <a:gd name="connsiteY6" fmla="*/ 98080 h 617950"/>
                  <a:gd name="connsiteX7" fmla="*/ 207833 w 686244"/>
                  <a:gd name="connsiteY7" fmla="*/ 1450 h 617950"/>
                  <a:gd name="connsiteX8" fmla="*/ 225481 w 686244"/>
                  <a:gd name="connsiteY8" fmla="*/ 1450 h 617950"/>
                  <a:gd name="connsiteX9" fmla="*/ 676442 w 686244"/>
                  <a:gd name="connsiteY9" fmla="*/ 233363 h 617950"/>
                  <a:gd name="connsiteX10" fmla="*/ 686245 w 686244"/>
                  <a:gd name="connsiteY10" fmla="*/ 250753 h 617950"/>
                  <a:gd name="connsiteX11" fmla="*/ 686245 w 686244"/>
                  <a:gd name="connsiteY11" fmla="*/ 484598 h 617950"/>
                  <a:gd name="connsiteX12" fmla="*/ 676442 w 686244"/>
                  <a:gd name="connsiteY12" fmla="*/ 501988 h 617950"/>
                  <a:gd name="connsiteX13" fmla="*/ 460764 w 686244"/>
                  <a:gd name="connsiteY13" fmla="*/ 616008 h 617950"/>
                  <a:gd name="connsiteX14" fmla="*/ 450961 w 686244"/>
                  <a:gd name="connsiteY14" fmla="*/ 617951 h 617950"/>
                  <a:gd name="connsiteX15" fmla="*/ 60776 w 686244"/>
                  <a:gd name="connsiteY15" fmla="*/ 115470 h 617950"/>
                  <a:gd name="connsiteX16" fmla="*/ 460764 w 686244"/>
                  <a:gd name="connsiteY16" fmla="*/ 337716 h 617950"/>
                  <a:gd name="connsiteX17" fmla="*/ 470567 w 686244"/>
                  <a:gd name="connsiteY17" fmla="*/ 355119 h 617950"/>
                  <a:gd name="connsiteX18" fmla="*/ 470567 w 686244"/>
                  <a:gd name="connsiteY18" fmla="*/ 565768 h 617950"/>
                  <a:gd name="connsiteX19" fmla="*/ 647033 w 686244"/>
                  <a:gd name="connsiteY19" fmla="*/ 473013 h 617950"/>
                  <a:gd name="connsiteX20" fmla="*/ 647033 w 686244"/>
                  <a:gd name="connsiteY20" fmla="*/ 262339 h 617950"/>
                  <a:gd name="connsiteX21" fmla="*/ 215678 w 686244"/>
                  <a:gd name="connsiteY21" fmla="*/ 40104 h 617950"/>
                  <a:gd name="connsiteX22" fmla="*/ 60776 w 686244"/>
                  <a:gd name="connsiteY22" fmla="*/ 115470 h 61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86244" h="617950">
                    <a:moveTo>
                      <a:pt x="450961" y="617951"/>
                    </a:moveTo>
                    <a:cubicBezTo>
                      <a:pt x="447045" y="617951"/>
                      <a:pt x="443116" y="617951"/>
                      <a:pt x="441158" y="616008"/>
                    </a:cubicBezTo>
                    <a:cubicBezTo>
                      <a:pt x="435284" y="612146"/>
                      <a:pt x="431355" y="606353"/>
                      <a:pt x="431355" y="598617"/>
                    </a:cubicBezTo>
                    <a:lnTo>
                      <a:pt x="431355" y="366704"/>
                    </a:lnTo>
                    <a:lnTo>
                      <a:pt x="9803" y="132872"/>
                    </a:lnTo>
                    <a:cubicBezTo>
                      <a:pt x="3929" y="128998"/>
                      <a:pt x="0" y="123205"/>
                      <a:pt x="0" y="115470"/>
                    </a:cubicBezTo>
                    <a:cubicBezTo>
                      <a:pt x="0" y="107746"/>
                      <a:pt x="3916" y="101941"/>
                      <a:pt x="11749" y="98080"/>
                    </a:cubicBezTo>
                    <a:lnTo>
                      <a:pt x="207833" y="1450"/>
                    </a:lnTo>
                    <a:cubicBezTo>
                      <a:pt x="213556" y="-483"/>
                      <a:pt x="219757" y="-483"/>
                      <a:pt x="225481" y="1450"/>
                    </a:cubicBezTo>
                    <a:lnTo>
                      <a:pt x="676442" y="233363"/>
                    </a:lnTo>
                    <a:cubicBezTo>
                      <a:pt x="682316" y="237225"/>
                      <a:pt x="686245" y="243018"/>
                      <a:pt x="686245" y="250753"/>
                    </a:cubicBezTo>
                    <a:lnTo>
                      <a:pt x="686245" y="484598"/>
                    </a:lnTo>
                    <a:cubicBezTo>
                      <a:pt x="686245" y="492333"/>
                      <a:pt x="682329" y="498126"/>
                      <a:pt x="676442" y="501988"/>
                    </a:cubicBezTo>
                    <a:lnTo>
                      <a:pt x="460764" y="616008"/>
                    </a:lnTo>
                    <a:cubicBezTo>
                      <a:pt x="456848" y="616008"/>
                      <a:pt x="452932" y="617951"/>
                      <a:pt x="450961" y="617951"/>
                    </a:cubicBezTo>
                    <a:close/>
                    <a:moveTo>
                      <a:pt x="60776" y="115470"/>
                    </a:moveTo>
                    <a:lnTo>
                      <a:pt x="460764" y="337716"/>
                    </a:lnTo>
                    <a:cubicBezTo>
                      <a:pt x="466639" y="341590"/>
                      <a:pt x="470567" y="347383"/>
                      <a:pt x="470567" y="355119"/>
                    </a:cubicBezTo>
                    <a:lnTo>
                      <a:pt x="470567" y="565768"/>
                    </a:lnTo>
                    <a:lnTo>
                      <a:pt x="647033" y="473013"/>
                    </a:lnTo>
                    <a:lnTo>
                      <a:pt x="647033" y="262339"/>
                    </a:lnTo>
                    <a:lnTo>
                      <a:pt x="215678" y="40104"/>
                    </a:lnTo>
                    <a:lnTo>
                      <a:pt x="60776" y="115470"/>
                    </a:lnTo>
                    <a:close/>
                  </a:path>
                </a:pathLst>
              </a:custGeom>
              <a:solidFill>
                <a:srgbClr val="1E4156"/>
              </a:solidFill>
              <a:ln w="109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endParaRPr>
              </a:p>
            </p:txBody>
          </p:sp>
        </p:grpSp>
      </p:grpSp>
      <p:grpSp>
        <p:nvGrpSpPr>
          <p:cNvPr id="45" name="组合 44">
            <a:extLst>
              <a:ext uri="{FF2B5EF4-FFF2-40B4-BE49-F238E27FC236}">
                <a16:creationId xmlns:a16="http://schemas.microsoft.com/office/drawing/2014/main" id="{FB3D3AB8-C383-046C-8D2C-3E39B9E92ABE}"/>
              </a:ext>
            </a:extLst>
          </p:cNvPr>
          <p:cNvGrpSpPr/>
          <p:nvPr/>
        </p:nvGrpSpPr>
        <p:grpSpPr>
          <a:xfrm>
            <a:off x="3453977" y="4150986"/>
            <a:ext cx="2197735" cy="2364114"/>
            <a:chOff x="3594100" y="4150986"/>
            <a:chExt cx="2197735" cy="2364114"/>
          </a:xfrm>
        </p:grpSpPr>
        <p:sp>
          <p:nvSpPr>
            <p:cNvPr id="4" name="矩形 3">
              <a:extLst>
                <a:ext uri="{FF2B5EF4-FFF2-40B4-BE49-F238E27FC236}">
                  <a16:creationId xmlns:a16="http://schemas.microsoft.com/office/drawing/2014/main" id="{868B3B10-2909-E9A9-9A3E-1EB5659DE70B}"/>
                </a:ext>
              </a:extLst>
            </p:cNvPr>
            <p:cNvSpPr/>
            <p:nvPr>
              <p:custDataLst>
                <p:tags r:id="rId9"/>
              </p:custDataLst>
            </p:nvPr>
          </p:nvSpPr>
          <p:spPr>
            <a:xfrm>
              <a:off x="3594100" y="4150986"/>
              <a:ext cx="2197735" cy="2364114"/>
            </a:xfrm>
            <a:prstGeom prst="rect">
              <a:avLst/>
            </a:prstGeom>
            <a:gradFill>
              <a:gsLst>
                <a:gs pos="100000">
                  <a:srgbClr val="1E4156">
                    <a:alpha val="28000"/>
                  </a:srgbClr>
                </a:gs>
                <a:gs pos="0">
                  <a:srgbClr val="25BDBB">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sym typeface="+mn-ea"/>
              </a:endParaRPr>
            </a:p>
          </p:txBody>
        </p:sp>
        <p:sp>
          <p:nvSpPr>
            <p:cNvPr id="5" name="文本框 4">
              <a:extLst>
                <a:ext uri="{FF2B5EF4-FFF2-40B4-BE49-F238E27FC236}">
                  <a16:creationId xmlns:a16="http://schemas.microsoft.com/office/drawing/2014/main" id="{89E97895-1BBA-F575-3CE1-DE3D8F70DA65}"/>
                </a:ext>
              </a:extLst>
            </p:cNvPr>
            <p:cNvSpPr txBox="1"/>
            <p:nvPr>
              <p:custDataLst>
                <p:tags r:id="rId10"/>
              </p:custDataLst>
            </p:nvPr>
          </p:nvSpPr>
          <p:spPr>
            <a:xfrm>
              <a:off x="3864967" y="5594913"/>
              <a:ext cx="1656000" cy="75764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匿名支付掩盖了交易者信息，使得执法部门难以进行打击</a:t>
              </a:r>
            </a:p>
          </p:txBody>
        </p:sp>
        <p:sp>
          <p:nvSpPr>
            <p:cNvPr id="11" name="文本框 10">
              <a:extLst>
                <a:ext uri="{FF2B5EF4-FFF2-40B4-BE49-F238E27FC236}">
                  <a16:creationId xmlns:a16="http://schemas.microsoft.com/office/drawing/2014/main" id="{B3CDCC05-CEB2-021C-FC20-8956FD93A714}"/>
                </a:ext>
              </a:extLst>
            </p:cNvPr>
            <p:cNvSpPr txBox="1"/>
            <p:nvPr>
              <p:custDataLst>
                <p:tags r:id="rId11"/>
              </p:custDataLst>
            </p:nvPr>
          </p:nvSpPr>
          <p:spPr>
            <a:xfrm>
              <a:off x="3782377" y="4344761"/>
              <a:ext cx="182118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white">
                      <a:lumMod val="65000"/>
                    </a:prstClr>
                  </a:solidFill>
                  <a:effectLst/>
                  <a:uLnTx/>
                  <a:uFillTx/>
                  <a:latin typeface="微软雅黑"/>
                  <a:ea typeface="微软雅黑"/>
                  <a:cs typeface="微软雅黑" panose="020B0503020204020204" pitchFamily="34" charset="-122"/>
                </a:rPr>
                <a:t>匿名支付</a:t>
              </a:r>
            </a:p>
          </p:txBody>
        </p:sp>
        <p:pic>
          <p:nvPicPr>
            <p:cNvPr id="32" name="图形 28">
              <a:extLst>
                <a:ext uri="{FF2B5EF4-FFF2-40B4-BE49-F238E27FC236}">
                  <a16:creationId xmlns:a16="http://schemas.microsoft.com/office/drawing/2014/main" id="{6E891067-4007-F353-B323-00E1F73A0DB6}"/>
                </a:ext>
              </a:extLst>
            </p:cNvPr>
            <p:cNvPicPr>
              <a:picLocks noChangeAspect="1"/>
            </p:cNvPicPr>
            <p:nvPr>
              <p:custDataLst>
                <p:tags r:id="rId12"/>
              </p:custDataLst>
            </p:nvPr>
          </p:nvPicPr>
          <p:blipFill>
            <a:blip r:embed="rId36">
              <a:extLst>
                <a:ext uri="{96DAC541-7B7A-43D3-8B79-37D633B846F1}">
                  <asvg:svgBlip xmlns:asvg="http://schemas.microsoft.com/office/drawing/2016/SVG/main" r:embed="rId37"/>
                </a:ext>
              </a:extLst>
            </a:blip>
            <a:stretch>
              <a:fillRect/>
            </a:stretch>
          </p:blipFill>
          <p:spPr>
            <a:xfrm>
              <a:off x="4482353" y="4973585"/>
              <a:ext cx="421229" cy="421229"/>
            </a:xfrm>
            <a:prstGeom prst="rect">
              <a:avLst/>
            </a:prstGeom>
          </p:spPr>
        </p:pic>
      </p:grpSp>
      <p:grpSp>
        <p:nvGrpSpPr>
          <p:cNvPr id="46" name="组合 45">
            <a:extLst>
              <a:ext uri="{FF2B5EF4-FFF2-40B4-BE49-F238E27FC236}">
                <a16:creationId xmlns:a16="http://schemas.microsoft.com/office/drawing/2014/main" id="{51421679-85F2-8C68-8DF3-56B40684D2EB}"/>
              </a:ext>
            </a:extLst>
          </p:cNvPr>
          <p:cNvGrpSpPr/>
          <p:nvPr/>
        </p:nvGrpSpPr>
        <p:grpSpPr>
          <a:xfrm>
            <a:off x="6502824" y="4150986"/>
            <a:ext cx="2197735" cy="2364114"/>
            <a:chOff x="6401435" y="4150986"/>
            <a:chExt cx="2197735" cy="2364114"/>
          </a:xfrm>
        </p:grpSpPr>
        <p:sp>
          <p:nvSpPr>
            <p:cNvPr id="6" name="矩形 5">
              <a:extLst>
                <a:ext uri="{FF2B5EF4-FFF2-40B4-BE49-F238E27FC236}">
                  <a16:creationId xmlns:a16="http://schemas.microsoft.com/office/drawing/2014/main" id="{F7D1F59A-FDDE-7F6E-28E6-A1B003D03247}"/>
                </a:ext>
              </a:extLst>
            </p:cNvPr>
            <p:cNvSpPr/>
            <p:nvPr>
              <p:custDataLst>
                <p:tags r:id="rId5"/>
              </p:custDataLst>
            </p:nvPr>
          </p:nvSpPr>
          <p:spPr>
            <a:xfrm>
              <a:off x="6401435" y="4150986"/>
              <a:ext cx="2197735" cy="2364114"/>
            </a:xfrm>
            <a:prstGeom prst="rect">
              <a:avLst/>
            </a:prstGeom>
            <a:gradFill>
              <a:gsLst>
                <a:gs pos="100000">
                  <a:srgbClr val="1E4156">
                    <a:alpha val="28000"/>
                  </a:srgbClr>
                </a:gs>
                <a:gs pos="0">
                  <a:srgbClr val="25BDBB">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sym typeface="+mn-ea"/>
              </a:endParaRPr>
            </a:p>
          </p:txBody>
        </p:sp>
        <p:sp>
          <p:nvSpPr>
            <p:cNvPr id="7" name="文本框 6">
              <a:extLst>
                <a:ext uri="{FF2B5EF4-FFF2-40B4-BE49-F238E27FC236}">
                  <a16:creationId xmlns:a16="http://schemas.microsoft.com/office/drawing/2014/main" id="{705A26CE-3A38-07B7-6FDD-E03B1235CBE7}"/>
                </a:ext>
              </a:extLst>
            </p:cNvPr>
            <p:cNvSpPr txBox="1"/>
            <p:nvPr>
              <p:custDataLst>
                <p:tags r:id="rId6"/>
              </p:custDataLst>
            </p:nvPr>
          </p:nvSpPr>
          <p:spPr>
            <a:xfrm>
              <a:off x="6672302" y="5594912"/>
              <a:ext cx="1656000" cy="75764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任何人都可在暗网购买勒索服务发起攻击，而无需任何额外操作</a:t>
              </a:r>
            </a:p>
          </p:txBody>
        </p:sp>
        <p:sp>
          <p:nvSpPr>
            <p:cNvPr id="12" name="文本框 11">
              <a:extLst>
                <a:ext uri="{FF2B5EF4-FFF2-40B4-BE49-F238E27FC236}">
                  <a16:creationId xmlns:a16="http://schemas.microsoft.com/office/drawing/2014/main" id="{1CF5BDC4-7255-1322-A048-9B2C5AD17D78}"/>
                </a:ext>
              </a:extLst>
            </p:cNvPr>
            <p:cNvSpPr txBox="1"/>
            <p:nvPr>
              <p:custDataLst>
                <p:tags r:id="rId7"/>
              </p:custDataLst>
            </p:nvPr>
          </p:nvSpPr>
          <p:spPr>
            <a:xfrm>
              <a:off x="6626542" y="4344761"/>
              <a:ext cx="174752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1" i="0" u="none" strike="noStrike" kern="1200" cap="none" spc="0" normalizeH="0" baseline="0" noProof="0" dirty="0">
                  <a:ln>
                    <a:noFill/>
                  </a:ln>
                  <a:solidFill>
                    <a:prstClr val="white">
                      <a:lumMod val="65000"/>
                    </a:prstClr>
                  </a:solidFill>
                  <a:effectLst/>
                  <a:uLnTx/>
                  <a:uFillTx/>
                  <a:latin typeface="微软雅黑"/>
                  <a:ea typeface="微软雅黑"/>
                  <a:cs typeface="微软雅黑" panose="020B0503020204020204" pitchFamily="34" charset="-122"/>
                  <a:sym typeface="+mn-ea"/>
                </a:rPr>
                <a:t>RaaS</a:t>
              </a:r>
              <a:endParaRPr kumimoji="0" lang="zh-CN" altLang="en-US" sz="1800" b="1" i="0" u="none" strike="noStrike" kern="1200" cap="none" spc="0" normalizeH="0" baseline="0" noProof="0" dirty="0">
                <a:ln>
                  <a:noFill/>
                </a:ln>
                <a:solidFill>
                  <a:prstClr val="white">
                    <a:lumMod val="65000"/>
                  </a:prstClr>
                </a:solidFill>
                <a:effectLst/>
                <a:uLnTx/>
                <a:uFillTx/>
                <a:latin typeface="微软雅黑"/>
                <a:ea typeface="微软雅黑"/>
                <a:cs typeface="微软雅黑" panose="020B0503020204020204" pitchFamily="34" charset="-122"/>
                <a:sym typeface="+mn-ea"/>
              </a:endParaRPr>
            </a:p>
          </p:txBody>
        </p:sp>
        <p:pic>
          <p:nvPicPr>
            <p:cNvPr id="33" name="图形 29">
              <a:extLst>
                <a:ext uri="{FF2B5EF4-FFF2-40B4-BE49-F238E27FC236}">
                  <a16:creationId xmlns:a16="http://schemas.microsoft.com/office/drawing/2014/main" id="{710D7E38-D912-1036-EF68-CC4B7F570E06}"/>
                </a:ext>
              </a:extLst>
            </p:cNvPr>
            <p:cNvPicPr>
              <a:picLocks noChangeAspect="1"/>
            </p:cNvPicPr>
            <p:nvPr>
              <p:custDataLst>
                <p:tags r:id="rId8"/>
              </p:custDataLst>
            </p:nvPr>
          </p:nvPicPr>
          <p:blipFill>
            <a:blip r:embed="rId38">
              <a:extLst>
                <a:ext uri="{96DAC541-7B7A-43D3-8B79-37D633B846F1}">
                  <asvg:svgBlip xmlns:asvg="http://schemas.microsoft.com/office/drawing/2016/SVG/main" r:embed="rId39"/>
                </a:ext>
              </a:extLst>
            </a:blip>
            <a:stretch>
              <a:fillRect/>
            </a:stretch>
          </p:blipFill>
          <p:spPr>
            <a:xfrm>
              <a:off x="7295548" y="4979445"/>
              <a:ext cx="409509" cy="409509"/>
            </a:xfrm>
            <a:prstGeom prst="rect">
              <a:avLst/>
            </a:prstGeom>
          </p:spPr>
        </p:pic>
      </p:grpSp>
      <p:grpSp>
        <p:nvGrpSpPr>
          <p:cNvPr id="47" name="组合 46">
            <a:extLst>
              <a:ext uri="{FF2B5EF4-FFF2-40B4-BE49-F238E27FC236}">
                <a16:creationId xmlns:a16="http://schemas.microsoft.com/office/drawing/2014/main" id="{C9FD2D4E-61D2-A130-DB31-9F1DBD755237}"/>
              </a:ext>
            </a:extLst>
          </p:cNvPr>
          <p:cNvGrpSpPr/>
          <p:nvPr/>
        </p:nvGrpSpPr>
        <p:grpSpPr>
          <a:xfrm>
            <a:off x="9551670" y="4150986"/>
            <a:ext cx="2197735" cy="2364114"/>
            <a:chOff x="9208770" y="4150986"/>
            <a:chExt cx="2197735" cy="2364114"/>
          </a:xfrm>
        </p:grpSpPr>
        <p:sp>
          <p:nvSpPr>
            <p:cNvPr id="8" name="矩形 7">
              <a:extLst>
                <a:ext uri="{FF2B5EF4-FFF2-40B4-BE49-F238E27FC236}">
                  <a16:creationId xmlns:a16="http://schemas.microsoft.com/office/drawing/2014/main" id="{762742A3-E450-730A-0EB2-044A4FB6CEE9}"/>
                </a:ext>
              </a:extLst>
            </p:cNvPr>
            <p:cNvSpPr/>
            <p:nvPr>
              <p:custDataLst>
                <p:tags r:id="rId1"/>
              </p:custDataLst>
            </p:nvPr>
          </p:nvSpPr>
          <p:spPr>
            <a:xfrm>
              <a:off x="9208770" y="4150986"/>
              <a:ext cx="2197735" cy="2364114"/>
            </a:xfrm>
            <a:prstGeom prst="rect">
              <a:avLst/>
            </a:prstGeom>
            <a:gradFill>
              <a:gsLst>
                <a:gs pos="100000">
                  <a:srgbClr val="1E4156">
                    <a:alpha val="28000"/>
                  </a:srgbClr>
                </a:gs>
                <a:gs pos="0">
                  <a:srgbClr val="25BDBB">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white">
                    <a:lumMod val="65000"/>
                  </a:prstClr>
                </a:solidFill>
                <a:effectLst/>
                <a:uLnTx/>
                <a:uFillTx/>
                <a:latin typeface="微软雅黑"/>
                <a:ea typeface="微软雅黑"/>
                <a:cs typeface="微软雅黑" panose="020B0503020204020204" pitchFamily="34" charset="-122"/>
                <a:sym typeface="+mn-ea"/>
              </a:endParaRPr>
            </a:p>
          </p:txBody>
        </p:sp>
        <p:sp>
          <p:nvSpPr>
            <p:cNvPr id="9" name="文本框 8">
              <a:extLst>
                <a:ext uri="{FF2B5EF4-FFF2-40B4-BE49-F238E27FC236}">
                  <a16:creationId xmlns:a16="http://schemas.microsoft.com/office/drawing/2014/main" id="{92158342-EECB-0071-6B22-1D8E6B78371A}"/>
                </a:ext>
              </a:extLst>
            </p:cNvPr>
            <p:cNvSpPr txBox="1"/>
            <p:nvPr>
              <p:custDataLst>
                <p:tags r:id="rId2"/>
              </p:custDataLst>
            </p:nvPr>
          </p:nvSpPr>
          <p:spPr>
            <a:xfrm>
              <a:off x="9479637" y="5594913"/>
              <a:ext cx="1656000" cy="75764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AI</a:t>
              </a:r>
              <a:r>
                <a:rPr kumimoji="0" lang="zh-CN" altLang="en-US" sz="1000" b="0" i="0" u="none" strike="noStrike" kern="1200" cap="none" spc="0" normalizeH="0" baseline="0" noProof="0" dirty="0">
                  <a:ln>
                    <a:noFill/>
                  </a:ln>
                  <a:solidFill>
                    <a:prstClr val="white">
                      <a:lumMod val="65000"/>
                    </a:prstClr>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技术显著增强了勒索的攻击力，深度伪造等使攻击防不胜防</a:t>
              </a:r>
            </a:p>
          </p:txBody>
        </p:sp>
        <p:sp>
          <p:nvSpPr>
            <p:cNvPr id="13" name="文本框 12">
              <a:extLst>
                <a:ext uri="{FF2B5EF4-FFF2-40B4-BE49-F238E27FC236}">
                  <a16:creationId xmlns:a16="http://schemas.microsoft.com/office/drawing/2014/main" id="{7F300A4F-B684-3FCD-5F1C-342908FB1820}"/>
                </a:ext>
              </a:extLst>
            </p:cNvPr>
            <p:cNvSpPr txBox="1"/>
            <p:nvPr>
              <p:custDataLst>
                <p:tags r:id="rId3"/>
              </p:custDataLst>
            </p:nvPr>
          </p:nvSpPr>
          <p:spPr>
            <a:xfrm>
              <a:off x="9466262" y="4344761"/>
              <a:ext cx="168275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1" i="0" u="none" strike="noStrike" kern="1200" cap="none" spc="0" normalizeH="0" baseline="0" noProof="0" dirty="0">
                  <a:ln>
                    <a:noFill/>
                  </a:ln>
                  <a:solidFill>
                    <a:prstClr val="white">
                      <a:lumMod val="65000"/>
                    </a:prstClr>
                  </a:solidFill>
                  <a:effectLst/>
                  <a:uLnTx/>
                  <a:uFillTx/>
                  <a:latin typeface="微软雅黑"/>
                  <a:ea typeface="微软雅黑"/>
                  <a:cs typeface="微软雅黑" panose="020B0503020204020204" pitchFamily="34" charset="-122"/>
                  <a:sym typeface="+mn-ea"/>
                </a:rPr>
                <a:t>AI</a:t>
              </a:r>
              <a:r>
                <a:rPr kumimoji="0" lang="zh-CN" altLang="en-US" sz="1800" b="1" i="0" u="none" strike="noStrike" kern="1200" cap="none" spc="0" normalizeH="0" baseline="0" noProof="0" dirty="0">
                  <a:ln>
                    <a:noFill/>
                  </a:ln>
                  <a:solidFill>
                    <a:prstClr val="white">
                      <a:lumMod val="65000"/>
                    </a:prstClr>
                  </a:solidFill>
                  <a:effectLst/>
                  <a:uLnTx/>
                  <a:uFillTx/>
                  <a:latin typeface="微软雅黑"/>
                  <a:ea typeface="微软雅黑"/>
                  <a:cs typeface="微软雅黑" panose="020B0503020204020204" pitchFamily="34" charset="-122"/>
                  <a:sym typeface="+mn-ea"/>
                </a:rPr>
                <a:t>驱动</a:t>
              </a:r>
            </a:p>
          </p:txBody>
        </p:sp>
        <p:pic>
          <p:nvPicPr>
            <p:cNvPr id="34" name="图形 30">
              <a:extLst>
                <a:ext uri="{FF2B5EF4-FFF2-40B4-BE49-F238E27FC236}">
                  <a16:creationId xmlns:a16="http://schemas.microsoft.com/office/drawing/2014/main" id="{2E671AB2-5DE7-674B-7B6A-98AFC6FDE1BF}"/>
                </a:ext>
              </a:extLst>
            </p:cNvPr>
            <p:cNvPicPr>
              <a:picLocks noChangeAspect="1"/>
            </p:cNvPicPr>
            <p:nvPr>
              <p:custDataLst>
                <p:tags r:id="rId4"/>
              </p:custDataLst>
            </p:nvPr>
          </p:nvPicPr>
          <p:blipFill>
            <a:blip r:embed="rId40">
              <a:extLst>
                <a:ext uri="{96DAC541-7B7A-43D3-8B79-37D633B846F1}">
                  <asvg:svgBlip xmlns:asvg="http://schemas.microsoft.com/office/drawing/2016/SVG/main" r:embed="rId41"/>
                </a:ext>
              </a:extLst>
            </a:blip>
            <a:stretch>
              <a:fillRect/>
            </a:stretch>
          </p:blipFill>
          <p:spPr>
            <a:xfrm>
              <a:off x="10093231" y="4969793"/>
              <a:ext cx="428813" cy="428813"/>
            </a:xfrm>
            <a:prstGeom prst="rect">
              <a:avLst/>
            </a:prstGeom>
          </p:spPr>
        </p:pic>
      </p:grpSp>
      <p:sp>
        <p:nvSpPr>
          <p:cNvPr id="36" name="文本框 35">
            <a:extLst>
              <a:ext uri="{FF2B5EF4-FFF2-40B4-BE49-F238E27FC236}">
                <a16:creationId xmlns:a16="http://schemas.microsoft.com/office/drawing/2014/main" id="{9EDD1605-08B5-8B04-81E1-2CA71437F0F9}"/>
              </a:ext>
            </a:extLst>
          </p:cNvPr>
          <p:cNvSpPr txBox="1"/>
          <p:nvPr/>
        </p:nvSpPr>
        <p:spPr>
          <a:xfrm>
            <a:off x="568135" y="242875"/>
            <a:ext cx="6327965"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a:ln>
                  <a:noFill/>
                </a:ln>
                <a:solidFill>
                  <a:prstClr val="white"/>
                </a:solidFill>
                <a:effectLst/>
                <a:uLnTx/>
                <a:uFillTx/>
                <a:latin typeface="微软雅黑" panose="020B0503020204020204" charset="-122"/>
                <a:ea typeface="微软雅黑" panose="020B0503020204020204" charset="-122"/>
                <a:cs typeface="微软雅黑" panose="020B0503020204020204" charset="-122"/>
                <a:sym typeface="微软雅黑" panose="020B0503020204020204" charset="-122"/>
              </a:rPr>
              <a:t>勒索攻击</a:t>
            </a:r>
            <a:r>
              <a:rPr kumimoji="0" lang="zh-CN" altLang="en-US" sz="2600" b="0" i="0" u="none" strike="noStrike" kern="1200" cap="none" spc="0" normalizeH="0" baseline="0" noProof="0" dirty="0">
                <a:ln>
                  <a:noFill/>
                </a:ln>
                <a:solidFill>
                  <a:prstClr val="white"/>
                </a:solidFill>
                <a:effectLst/>
                <a:uLnTx/>
                <a:uFillTx/>
                <a:latin typeface="微软雅黑" panose="020B0503020204020204" charset="-122"/>
                <a:ea typeface="微软雅黑" panose="020B0503020204020204" charset="-122"/>
                <a:cs typeface="微软雅黑" panose="020B0503020204020204" charset="-122"/>
                <a:sym typeface="微软雅黑" panose="020B0503020204020204" charset="-122"/>
              </a:rPr>
              <a:t>形式严峻</a:t>
            </a:r>
          </a:p>
        </p:txBody>
      </p:sp>
      <p:sp>
        <p:nvSpPr>
          <p:cNvPr id="37" name="矩形 36">
            <a:extLst>
              <a:ext uri="{FF2B5EF4-FFF2-40B4-BE49-F238E27FC236}">
                <a16:creationId xmlns:a16="http://schemas.microsoft.com/office/drawing/2014/main" id="{DB0AD060-6135-22B4-CE06-C1F96EF2045C}"/>
              </a:ext>
            </a:extLst>
          </p:cNvPr>
          <p:cNvSpPr/>
          <p:nvPr/>
        </p:nvSpPr>
        <p:spPr>
          <a:xfrm>
            <a:off x="412561" y="338125"/>
            <a:ext cx="57600" cy="324000"/>
          </a:xfrm>
          <a:prstGeom prst="rect">
            <a:avLst/>
          </a:prstGeom>
          <a:gradFill>
            <a:gsLst>
              <a:gs pos="0">
                <a:srgbClr val="47BFFD"/>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38" name="文本框 37">
            <a:extLst>
              <a:ext uri="{FF2B5EF4-FFF2-40B4-BE49-F238E27FC236}">
                <a16:creationId xmlns:a16="http://schemas.microsoft.com/office/drawing/2014/main" id="{64149E90-A0FB-D35B-7FF1-4B6D14D9E6BF}"/>
              </a:ext>
            </a:extLst>
          </p:cNvPr>
          <p:cNvSpPr txBox="1"/>
          <p:nvPr/>
        </p:nvSpPr>
        <p:spPr>
          <a:xfrm>
            <a:off x="405130" y="2360899"/>
            <a:ext cx="2297835" cy="1219308"/>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2024</a:t>
            </a:r>
            <a:r>
              <a:rPr kumimoji="0" lang="zh-CN" altLang="en-US"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年，加密情报公司</a:t>
            </a:r>
            <a:r>
              <a:rPr kumimoji="0" lang="en-US" altLang="zh-CN" sz="1000" b="0" i="0" u="none" strike="noStrike" kern="1200" cap="none" spc="0" normalizeH="0" baseline="0" noProof="0" dirty="0" err="1">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Chainalysis</a:t>
            </a:r>
            <a:r>
              <a:rPr kumimoji="0" lang="en-US" altLang="zh-CN"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 </a:t>
            </a:r>
            <a:r>
              <a:rPr kumimoji="0" lang="zh-CN" altLang="en-US"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证实，一家财富</a:t>
            </a:r>
            <a:r>
              <a:rPr kumimoji="0" lang="en-US" altLang="zh-CN"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50</a:t>
            </a:r>
            <a:r>
              <a:rPr kumimoji="0" lang="zh-CN" altLang="en-US"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强公司向勒索软件组织</a:t>
            </a:r>
            <a:r>
              <a:rPr kumimoji="0" lang="en-US" altLang="zh-CN"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Dark Angels</a:t>
            </a:r>
            <a:r>
              <a:rPr kumimoji="0" lang="zh-CN" altLang="en-US"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支付了破纪录的</a:t>
            </a:r>
            <a:r>
              <a:rPr kumimoji="0" lang="en-US" altLang="zh-CN"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7500</a:t>
            </a:r>
            <a:r>
              <a:rPr kumimoji="0" lang="zh-CN" altLang="en-US" sz="10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万美元赎金，这成为目前已知的最高赎金支付金额。</a:t>
            </a:r>
          </a:p>
        </p:txBody>
      </p:sp>
      <p:pic>
        <p:nvPicPr>
          <p:cNvPr id="39" name="图片 38">
            <a:extLst>
              <a:ext uri="{FF2B5EF4-FFF2-40B4-BE49-F238E27FC236}">
                <a16:creationId xmlns:a16="http://schemas.microsoft.com/office/drawing/2014/main" id="{2E4161E8-A137-E585-9CD6-0110E7139B00}"/>
              </a:ext>
            </a:extLst>
          </p:cNvPr>
          <p:cNvPicPr>
            <a:picLocks noChangeAspect="1"/>
          </p:cNvPicPr>
          <p:nvPr/>
        </p:nvPicPr>
        <p:blipFill>
          <a:blip r:embed="rId42"/>
          <a:stretch>
            <a:fillRect/>
          </a:stretch>
        </p:blipFill>
        <p:spPr>
          <a:xfrm>
            <a:off x="2890369" y="1192579"/>
            <a:ext cx="2466141" cy="2364113"/>
          </a:xfrm>
          <a:prstGeom prst="rect">
            <a:avLst/>
          </a:prstGeom>
          <a:effectLst>
            <a:outerShdw blurRad="63500" sx="102000" sy="102000" algn="ctr" rotWithShape="0">
              <a:schemeClr val="bg1">
                <a:lumMod val="65000"/>
                <a:alpha val="40000"/>
              </a:schemeClr>
            </a:outerShdw>
          </a:effectLst>
        </p:spPr>
      </p:pic>
      <p:sp>
        <p:nvSpPr>
          <p:cNvPr id="40" name="文本框 39">
            <a:extLst>
              <a:ext uri="{FF2B5EF4-FFF2-40B4-BE49-F238E27FC236}">
                <a16:creationId xmlns:a16="http://schemas.microsoft.com/office/drawing/2014/main" id="{3B683A9F-E048-C7FF-2EA9-CEAD25E53661}"/>
              </a:ext>
            </a:extLst>
          </p:cNvPr>
          <p:cNvSpPr txBox="1"/>
          <p:nvPr/>
        </p:nvSpPr>
        <p:spPr>
          <a:xfrm>
            <a:off x="6420246" y="2052707"/>
            <a:ext cx="5428853" cy="61369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损失严重：</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如金融行业因网络攻击类导致</a:t>
            </a:r>
            <a:r>
              <a:rPr kumimoji="0" lang="zh-CN" altLang="en-US"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近</a:t>
            </a:r>
            <a:r>
              <a:rPr kumimoji="0" lang="en-US" altLang="zh-CN"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6</a:t>
            </a:r>
            <a:r>
              <a:rPr kumimoji="0" lang="zh-CN" altLang="en-US"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年累计损失</a:t>
            </a:r>
            <a:r>
              <a:rPr kumimoji="0" lang="en-US" altLang="zh-CN"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323</a:t>
            </a:r>
            <a:r>
              <a:rPr kumimoji="0" lang="zh-CN" altLang="en-US"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亿美元</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，金融安全事件正以每年约 </a:t>
            </a:r>
            <a:r>
              <a:rPr kumimoji="0" lang="en-US" altLang="zh-CN"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35% </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的速度增长，涉及银行、保险、基金、证券等众多领域</a:t>
            </a:r>
          </a:p>
        </p:txBody>
      </p:sp>
      <p:sp>
        <p:nvSpPr>
          <p:cNvPr id="41" name="文本框 40">
            <a:extLst>
              <a:ext uri="{FF2B5EF4-FFF2-40B4-BE49-F238E27FC236}">
                <a16:creationId xmlns:a16="http://schemas.microsoft.com/office/drawing/2014/main" id="{DE60710F-4CF6-710C-B24B-505C912F13B7}"/>
              </a:ext>
            </a:extLst>
          </p:cNvPr>
          <p:cNvSpPr txBox="1"/>
          <p:nvPr/>
        </p:nvSpPr>
        <p:spPr>
          <a:xfrm>
            <a:off x="6420246" y="1143772"/>
            <a:ext cx="5428853" cy="61369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大小通吃：</a:t>
            </a:r>
            <a:r>
              <a:rPr kumimoji="0" lang="en-US" altLang="zh-CN"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37%</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的企业每天面临网络威胁，被</a:t>
            </a:r>
            <a:r>
              <a:rPr kumimoji="0" lang="zh-CN" altLang="en-US"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勒索攻击的企业中，中小企业占比超</a:t>
            </a:r>
            <a:r>
              <a:rPr kumimoji="0" lang="en-US" altLang="zh-CN"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80%</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，年均损失约</a:t>
            </a:r>
            <a:r>
              <a:rPr kumimoji="0" lang="en-US" altLang="zh-CN"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145</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万美元</a:t>
            </a:r>
          </a:p>
        </p:txBody>
      </p:sp>
      <p:sp>
        <p:nvSpPr>
          <p:cNvPr id="42" name="文本框 41">
            <a:extLst>
              <a:ext uri="{FF2B5EF4-FFF2-40B4-BE49-F238E27FC236}">
                <a16:creationId xmlns:a16="http://schemas.microsoft.com/office/drawing/2014/main" id="{72E13F80-2AE3-219F-5955-6FF9D76A8943}"/>
              </a:ext>
            </a:extLst>
          </p:cNvPr>
          <p:cNvSpPr txBox="1"/>
          <p:nvPr/>
        </p:nvSpPr>
        <p:spPr>
          <a:xfrm>
            <a:off x="6420246" y="2961643"/>
            <a:ext cx="5428853" cy="61369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威胁加剧：</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在</a:t>
            </a:r>
            <a:r>
              <a:rPr kumimoji="0" lang="en-US" altLang="zh-CN"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2022</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年，勒索攻击平均约每</a:t>
            </a:r>
            <a:r>
              <a:rPr kumimoji="0" lang="en-US" altLang="zh-CN"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11</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秒发生</a:t>
            </a:r>
            <a:r>
              <a:rPr kumimoji="0" lang="en-US" altLang="zh-CN"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1</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次，而在</a:t>
            </a:r>
            <a:r>
              <a:rPr kumimoji="0" lang="en-US" altLang="zh-CN"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2024</a:t>
            </a:r>
            <a:r>
              <a:rPr kumimoji="0" lang="zh-CN" altLang="en-US" sz="12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年，</a:t>
            </a:r>
            <a:r>
              <a:rPr kumimoji="0" lang="zh-CN" altLang="en-US"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平均约每</a:t>
            </a:r>
            <a:r>
              <a:rPr kumimoji="0" lang="en-US" altLang="zh-CN"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7</a:t>
            </a:r>
            <a:r>
              <a:rPr kumimoji="0" lang="zh-CN" altLang="en-US"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秒发生一次，平均停机时间达</a:t>
            </a:r>
            <a:r>
              <a:rPr kumimoji="0" lang="en-US" altLang="zh-CN"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24</a:t>
            </a:r>
            <a:r>
              <a:rPr kumimoji="0" lang="zh-CN" altLang="en-US" sz="1200" b="0"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天</a:t>
            </a:r>
          </a:p>
        </p:txBody>
      </p:sp>
      <p:sp>
        <p:nvSpPr>
          <p:cNvPr id="43" name="文本框 42">
            <a:extLst>
              <a:ext uri="{FF2B5EF4-FFF2-40B4-BE49-F238E27FC236}">
                <a16:creationId xmlns:a16="http://schemas.microsoft.com/office/drawing/2014/main" id="{5852FFB1-49BB-7667-BCEE-7AE75AC69F38}"/>
              </a:ext>
            </a:extLst>
          </p:cNvPr>
          <p:cNvSpPr txBox="1"/>
          <p:nvPr/>
        </p:nvSpPr>
        <p:spPr>
          <a:xfrm>
            <a:off x="405130" y="1059969"/>
            <a:ext cx="2297835" cy="96128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创记录的</a:t>
            </a:r>
            <a:r>
              <a:rPr kumimoji="0" lang="en-US" altLang="zh-CN" sz="2000" b="1"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7500</a:t>
            </a:r>
            <a:r>
              <a:rPr kumimoji="0" lang="zh-CN" altLang="en-US" sz="2000" b="1" i="0" u="none" strike="noStrike" kern="1200" cap="none" spc="0" normalizeH="0" baseline="0" noProof="0" dirty="0">
                <a:ln>
                  <a:noFill/>
                </a:ln>
                <a:solidFill>
                  <a:srgbClr val="25BDBB"/>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万</a:t>
            </a:r>
            <a:r>
              <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美元赎金！</a:t>
            </a:r>
          </a:p>
        </p:txBody>
      </p:sp>
    </p:spTree>
    <p:extLst>
      <p:ext uri="{BB962C8B-B14F-4D97-AF65-F5344CB8AC3E}">
        <p14:creationId xmlns:p14="http://schemas.microsoft.com/office/powerpoint/2010/main" val="4252280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39BB2269-B445-8494-9C9A-7FB2A48C9AC5}"/>
            </a:ext>
          </a:extLst>
        </p:cNvPr>
        <p:cNvGrpSpPr/>
        <p:nvPr/>
      </p:nvGrpSpPr>
      <p:grpSpPr>
        <a:xfrm>
          <a:off x="0" y="0"/>
          <a:ext cx="0" cy="0"/>
          <a:chOff x="0" y="0"/>
          <a:chExt cx="0" cy="0"/>
        </a:xfrm>
      </p:grpSpPr>
      <p:sp>
        <p:nvSpPr>
          <p:cNvPr id="121" name="文本框 120">
            <a:extLst>
              <a:ext uri="{FF2B5EF4-FFF2-40B4-BE49-F238E27FC236}">
                <a16:creationId xmlns:a16="http://schemas.microsoft.com/office/drawing/2014/main" id="{35ABE794-4DCC-6712-C162-04BE86581057}"/>
              </a:ext>
            </a:extLst>
          </p:cNvPr>
          <p:cNvSpPr txBox="1"/>
          <p:nvPr/>
        </p:nvSpPr>
        <p:spPr>
          <a:xfrm>
            <a:off x="568135" y="242875"/>
            <a:ext cx="4715383" cy="491490"/>
          </a:xfrm>
          <a:prstGeom prst="rect">
            <a:avLst/>
          </a:prstGeom>
          <a:noFill/>
        </p:spPr>
        <p:txBody>
          <a:bodyPr wrap="square" rtlCol="0">
            <a:spAutoFit/>
          </a:bodyPr>
          <a:lstStyle/>
          <a:p>
            <a:pPr lvl="0" algn="l">
              <a:buClrTx/>
              <a:buSzTx/>
              <a:buFontTx/>
            </a:pPr>
            <a:r>
              <a:rPr lang="zh-CN" altLang="en-US" sz="2600" dirty="0">
                <a:solidFill>
                  <a:srgbClr val="0D0D0D"/>
                </a:solidFill>
                <a:latin typeface="+mn-ea"/>
                <a:cs typeface="微软雅黑" panose="020B0503020204020204" charset="-122"/>
                <a:sym typeface="微软雅黑" panose="020B0503020204020204" charset="-122"/>
              </a:rPr>
              <a:t>近年部分典型勒索事件</a:t>
            </a:r>
          </a:p>
        </p:txBody>
      </p:sp>
      <p:sp>
        <p:nvSpPr>
          <p:cNvPr id="20" name="文本框 19">
            <a:extLst>
              <a:ext uri="{FF2B5EF4-FFF2-40B4-BE49-F238E27FC236}">
                <a16:creationId xmlns:a16="http://schemas.microsoft.com/office/drawing/2014/main" id="{FC4B2578-6B61-B492-7EC3-1E86B480C237}"/>
              </a:ext>
            </a:extLst>
          </p:cNvPr>
          <p:cNvSpPr txBox="1"/>
          <p:nvPr/>
        </p:nvSpPr>
        <p:spPr>
          <a:xfrm>
            <a:off x="412561" y="6328366"/>
            <a:ext cx="2491105" cy="246221"/>
          </a:xfrm>
          <a:prstGeom prst="rect">
            <a:avLst/>
          </a:prstGeom>
          <a:noFill/>
        </p:spPr>
        <p:txBody>
          <a:bodyPr wrap="square" rtlCol="0">
            <a:spAutoFit/>
          </a:bodyPr>
          <a:lstStyle/>
          <a:p>
            <a:r>
              <a:rPr lang="zh-CN" altLang="en-US" sz="1000" dirty="0">
                <a:solidFill>
                  <a:schemeClr val="bg1">
                    <a:lumMod val="50000"/>
                    <a:alpha val="64000"/>
                  </a:schemeClr>
                </a:solidFill>
                <a:latin typeface="+mn-ea"/>
                <a:cs typeface="微软雅黑" panose="020B0503020204020204" pitchFamily="34" charset="-122"/>
              </a:rPr>
              <a:t>来源：网络公开勒索安全事件信息整理</a:t>
            </a:r>
          </a:p>
        </p:txBody>
      </p:sp>
      <p:graphicFrame>
        <p:nvGraphicFramePr>
          <p:cNvPr id="27" name="表格 26">
            <a:extLst>
              <a:ext uri="{FF2B5EF4-FFF2-40B4-BE49-F238E27FC236}">
                <a16:creationId xmlns:a16="http://schemas.microsoft.com/office/drawing/2014/main" id="{9C5D3EAD-8D62-3762-9FE5-42843132C400}"/>
              </a:ext>
            </a:extLst>
          </p:cNvPr>
          <p:cNvGraphicFramePr>
            <a:graphicFrameLocks noGrp="1"/>
          </p:cNvGraphicFramePr>
          <p:nvPr>
            <p:extLst>
              <p:ext uri="{D42A27DB-BD31-4B8C-83A1-F6EECF244321}">
                <p14:modId xmlns:p14="http://schemas.microsoft.com/office/powerpoint/2010/main" val="4144058250"/>
              </p:ext>
            </p:extLst>
          </p:nvPr>
        </p:nvGraphicFramePr>
        <p:xfrm>
          <a:off x="412561" y="934759"/>
          <a:ext cx="11456230" cy="5290003"/>
        </p:xfrm>
        <a:graphic>
          <a:graphicData uri="http://schemas.openxmlformats.org/drawingml/2006/table">
            <a:tbl>
              <a:tblPr firstRow="1" bandRow="1">
                <a:tableStyleId>{5C22544A-7EE6-4342-B048-85BDC9FD1C3A}</a:tableStyleId>
              </a:tblPr>
              <a:tblGrid>
                <a:gridCol w="1320989">
                  <a:extLst>
                    <a:ext uri="{9D8B030D-6E8A-4147-A177-3AD203B41FA5}">
                      <a16:colId xmlns:a16="http://schemas.microsoft.com/office/drawing/2014/main" val="4231765739"/>
                    </a:ext>
                  </a:extLst>
                </a:gridCol>
                <a:gridCol w="942975">
                  <a:extLst>
                    <a:ext uri="{9D8B030D-6E8A-4147-A177-3AD203B41FA5}">
                      <a16:colId xmlns:a16="http://schemas.microsoft.com/office/drawing/2014/main" val="1769961024"/>
                    </a:ext>
                  </a:extLst>
                </a:gridCol>
                <a:gridCol w="3214824">
                  <a:extLst>
                    <a:ext uri="{9D8B030D-6E8A-4147-A177-3AD203B41FA5}">
                      <a16:colId xmlns:a16="http://schemas.microsoft.com/office/drawing/2014/main" val="1355495805"/>
                    </a:ext>
                  </a:extLst>
                </a:gridCol>
                <a:gridCol w="5977442">
                  <a:extLst>
                    <a:ext uri="{9D8B030D-6E8A-4147-A177-3AD203B41FA5}">
                      <a16:colId xmlns:a16="http://schemas.microsoft.com/office/drawing/2014/main" val="621617324"/>
                    </a:ext>
                  </a:extLst>
                </a:gridCol>
              </a:tblGrid>
              <a:tr h="469083">
                <a:tc>
                  <a:txBody>
                    <a:bodyPr/>
                    <a:lstStyle/>
                    <a:p>
                      <a:pPr algn="ctr"/>
                      <a:r>
                        <a:rPr lang="zh-CN" altLang="en-US" sz="1400" dirty="0">
                          <a:solidFill>
                            <a:schemeClr val="bg1"/>
                          </a:solidFill>
                          <a:latin typeface="+mn-ea"/>
                          <a:ea typeface="+mn-ea"/>
                        </a:rPr>
                        <a:t>时间</a:t>
                      </a:r>
                    </a:p>
                  </a:txBody>
                  <a:tcPr anchor="ctr">
                    <a:solidFill>
                      <a:srgbClr val="47BFFD"/>
                    </a:solidFill>
                  </a:tcPr>
                </a:tc>
                <a:tc>
                  <a:txBody>
                    <a:bodyPr/>
                    <a:lstStyle/>
                    <a:p>
                      <a:pPr algn="ctr"/>
                      <a:r>
                        <a:rPr lang="zh-CN" altLang="en-US" sz="1400" dirty="0">
                          <a:solidFill>
                            <a:schemeClr val="bg1"/>
                          </a:solidFill>
                          <a:latin typeface="+mn-ea"/>
                          <a:ea typeface="+mn-ea"/>
                        </a:rPr>
                        <a:t>行业</a:t>
                      </a:r>
                    </a:p>
                  </a:txBody>
                  <a:tcPr anchor="ctr">
                    <a:solidFill>
                      <a:srgbClr val="47BFFD"/>
                    </a:solidFill>
                  </a:tcPr>
                </a:tc>
                <a:tc>
                  <a:txBody>
                    <a:bodyPr/>
                    <a:lstStyle/>
                    <a:p>
                      <a:pPr algn="ctr"/>
                      <a:r>
                        <a:rPr lang="zh-CN" altLang="en-US" sz="1400" dirty="0">
                          <a:solidFill>
                            <a:schemeClr val="bg1"/>
                          </a:solidFill>
                          <a:latin typeface="+mn-ea"/>
                          <a:ea typeface="+mn-ea"/>
                        </a:rPr>
                        <a:t>受害单位</a:t>
                      </a:r>
                    </a:p>
                  </a:txBody>
                  <a:tcPr anchor="ctr">
                    <a:solidFill>
                      <a:srgbClr val="47BFFD"/>
                    </a:solidFill>
                  </a:tcPr>
                </a:tc>
                <a:tc>
                  <a:txBody>
                    <a:bodyPr/>
                    <a:lstStyle/>
                    <a:p>
                      <a:pPr algn="ctr"/>
                      <a:r>
                        <a:rPr lang="zh-CN" altLang="en-US" sz="1400" dirty="0">
                          <a:solidFill>
                            <a:schemeClr val="bg1"/>
                          </a:solidFill>
                          <a:latin typeface="+mn-ea"/>
                          <a:ea typeface="+mn-ea"/>
                        </a:rPr>
                        <a:t>影响与损失</a:t>
                      </a:r>
                    </a:p>
                  </a:txBody>
                  <a:tcPr anchor="ctr">
                    <a:solidFill>
                      <a:srgbClr val="47BFFD"/>
                    </a:solidFill>
                  </a:tcPr>
                </a:tc>
                <a:extLst>
                  <a:ext uri="{0D108BD9-81ED-4DB2-BD59-A6C34878D82A}">
                    <a16:rowId xmlns:a16="http://schemas.microsoft.com/office/drawing/2014/main" val="4265368270"/>
                  </a:ext>
                </a:extLst>
              </a:tr>
              <a:tr h="370840">
                <a:tc>
                  <a:txBody>
                    <a:bodyPr/>
                    <a:lstStyle/>
                    <a:p>
                      <a:pPr algn="ctr"/>
                      <a:r>
                        <a:rPr lang="en-US" altLang="zh-CN" sz="1200" dirty="0">
                          <a:solidFill>
                            <a:schemeClr val="tx1"/>
                          </a:solidFill>
                          <a:latin typeface="+mn-ea"/>
                          <a:ea typeface="+mn-ea"/>
                        </a:rPr>
                        <a:t>2023</a:t>
                      </a:r>
                      <a:r>
                        <a:rPr lang="zh-CN" altLang="en-US" sz="1200" dirty="0">
                          <a:solidFill>
                            <a:schemeClr val="tx1"/>
                          </a:solidFill>
                          <a:latin typeface="+mn-ea"/>
                          <a:ea typeface="+mn-ea"/>
                        </a:rPr>
                        <a:t>年</a:t>
                      </a:r>
                      <a:r>
                        <a:rPr lang="en-US" altLang="zh-CN" sz="1200" dirty="0">
                          <a:solidFill>
                            <a:schemeClr val="tx1"/>
                          </a:solidFill>
                          <a:latin typeface="+mn-ea"/>
                          <a:ea typeface="+mn-ea"/>
                        </a:rPr>
                        <a:t>2</a:t>
                      </a:r>
                      <a:r>
                        <a:rPr lang="zh-CN" altLang="en-US" sz="1200" dirty="0">
                          <a:solidFill>
                            <a:schemeClr val="tx1"/>
                          </a:solidFill>
                          <a:latin typeface="+mn-ea"/>
                          <a:ea typeface="+mn-ea"/>
                        </a:rPr>
                        <a:t>月</a:t>
                      </a:r>
                    </a:p>
                  </a:txBody>
                  <a:tcPr anchor="ctr">
                    <a:solidFill>
                      <a:srgbClr val="B8E7FE">
                        <a:alpha val="30000"/>
                      </a:srgbClr>
                    </a:solidFill>
                  </a:tcPr>
                </a:tc>
                <a:tc>
                  <a:txBody>
                    <a:bodyPr/>
                    <a:lstStyle/>
                    <a:p>
                      <a:pPr algn="ctr"/>
                      <a:r>
                        <a:rPr lang="zh-CN" altLang="en-US" sz="1200" dirty="0">
                          <a:solidFill>
                            <a:schemeClr val="tx1"/>
                          </a:solidFill>
                          <a:latin typeface="+mn-ea"/>
                          <a:ea typeface="+mn-ea"/>
                        </a:rPr>
                        <a:t>制造</a:t>
                      </a:r>
                    </a:p>
                  </a:txBody>
                  <a:tcPr anchor="ctr">
                    <a:solidFill>
                      <a:srgbClr val="B8E7FE">
                        <a:alpha val="30000"/>
                      </a:srgbClr>
                    </a:solidFill>
                  </a:tcPr>
                </a:tc>
                <a:tc>
                  <a:txBody>
                    <a:bodyPr/>
                    <a:lstStyle/>
                    <a:p>
                      <a:r>
                        <a:rPr lang="zh-CN" altLang="en-US" sz="1200" dirty="0">
                          <a:solidFill>
                            <a:schemeClr val="tx1"/>
                          </a:solidFill>
                          <a:latin typeface="+mn-ea"/>
                          <a:ea typeface="+mn-ea"/>
                        </a:rPr>
                        <a:t>美国应用材料公司（</a:t>
                      </a:r>
                      <a:r>
                        <a:rPr lang="en-US" altLang="zh-CN" sz="1200" dirty="0">
                          <a:solidFill>
                            <a:schemeClr val="tx1"/>
                          </a:solidFill>
                          <a:latin typeface="+mn-ea"/>
                          <a:ea typeface="+mn-ea"/>
                        </a:rPr>
                        <a:t>Applied Materials</a:t>
                      </a:r>
                      <a:r>
                        <a:rPr lang="zh-CN" altLang="en-US" sz="1200" dirty="0">
                          <a:solidFill>
                            <a:schemeClr val="tx1"/>
                          </a:solidFill>
                          <a:latin typeface="+mn-ea"/>
                          <a:ea typeface="+mn-ea"/>
                        </a:rPr>
                        <a:t>）</a:t>
                      </a:r>
                    </a:p>
                  </a:txBody>
                  <a:tcPr anchor="ctr">
                    <a:solidFill>
                      <a:srgbClr val="B8E7FE">
                        <a:alpha val="30000"/>
                      </a:srgbClr>
                    </a:solidFill>
                  </a:tcPr>
                </a:tc>
                <a:tc>
                  <a:txBody>
                    <a:bodyPr/>
                    <a:lstStyle/>
                    <a:p>
                      <a:r>
                        <a:rPr lang="zh-CN" altLang="en-US" sz="1200" dirty="0">
                          <a:solidFill>
                            <a:schemeClr val="tx1"/>
                          </a:solidFill>
                          <a:latin typeface="+mn-ea"/>
                          <a:ea typeface="+mn-ea"/>
                        </a:rPr>
                        <a:t>因供应商受攻击导致下季度出货受到影响，预计</a:t>
                      </a:r>
                      <a:r>
                        <a:rPr lang="en-US" altLang="zh-CN" sz="1200" dirty="0">
                          <a:solidFill>
                            <a:schemeClr val="tx1"/>
                          </a:solidFill>
                          <a:latin typeface="+mn-ea"/>
                          <a:ea typeface="+mn-ea"/>
                        </a:rPr>
                        <a:t>2.5</a:t>
                      </a:r>
                      <a:r>
                        <a:rPr lang="zh-CN" altLang="en-US" sz="1200" dirty="0">
                          <a:solidFill>
                            <a:schemeClr val="tx1"/>
                          </a:solidFill>
                          <a:latin typeface="+mn-ea"/>
                          <a:ea typeface="+mn-ea"/>
                        </a:rPr>
                        <a:t>亿美元损失</a:t>
                      </a:r>
                    </a:p>
                  </a:txBody>
                  <a:tcPr anchor="ctr">
                    <a:solidFill>
                      <a:srgbClr val="B8E7FE">
                        <a:alpha val="30000"/>
                      </a:srgbClr>
                    </a:solidFill>
                  </a:tcPr>
                </a:tc>
                <a:extLst>
                  <a:ext uri="{0D108BD9-81ED-4DB2-BD59-A6C34878D82A}">
                    <a16:rowId xmlns:a16="http://schemas.microsoft.com/office/drawing/2014/main" val="878006155"/>
                  </a:ext>
                </a:extLst>
              </a:tr>
              <a:tr h="370840">
                <a:tc>
                  <a:txBody>
                    <a:bodyPr/>
                    <a:lstStyle/>
                    <a:p>
                      <a:pPr algn="ctr"/>
                      <a:r>
                        <a:rPr lang="en-US" altLang="zh-CN" sz="1200" dirty="0">
                          <a:solidFill>
                            <a:schemeClr val="tx1"/>
                          </a:solidFill>
                          <a:latin typeface="+mn-ea"/>
                          <a:ea typeface="+mn-ea"/>
                        </a:rPr>
                        <a:t>2023</a:t>
                      </a:r>
                      <a:r>
                        <a:rPr lang="zh-CN" altLang="en-US" sz="1200" dirty="0">
                          <a:solidFill>
                            <a:schemeClr val="tx1"/>
                          </a:solidFill>
                          <a:latin typeface="+mn-ea"/>
                          <a:ea typeface="+mn-ea"/>
                        </a:rPr>
                        <a:t>年</a:t>
                      </a:r>
                      <a:r>
                        <a:rPr lang="en-US" altLang="zh-CN" sz="1200" dirty="0">
                          <a:solidFill>
                            <a:schemeClr val="tx1"/>
                          </a:solidFill>
                          <a:latin typeface="+mn-ea"/>
                          <a:ea typeface="+mn-ea"/>
                        </a:rPr>
                        <a:t>11</a:t>
                      </a:r>
                      <a:r>
                        <a:rPr lang="zh-CN" altLang="en-US" sz="1200" dirty="0">
                          <a:solidFill>
                            <a:schemeClr val="tx1"/>
                          </a:solidFill>
                          <a:latin typeface="+mn-ea"/>
                          <a:ea typeface="+mn-ea"/>
                        </a:rPr>
                        <a:t>月</a:t>
                      </a:r>
                    </a:p>
                  </a:txBody>
                  <a:tcPr anchor="ctr">
                    <a:solidFill>
                      <a:schemeClr val="bg1">
                        <a:lumMod val="95000"/>
                      </a:schemeClr>
                    </a:solidFill>
                  </a:tcPr>
                </a:tc>
                <a:tc>
                  <a:txBody>
                    <a:bodyPr/>
                    <a:lstStyle/>
                    <a:p>
                      <a:pPr algn="ctr"/>
                      <a:r>
                        <a:rPr lang="en-US" altLang="zh-CN" sz="1200" dirty="0">
                          <a:solidFill>
                            <a:schemeClr val="tx1"/>
                          </a:solidFill>
                          <a:latin typeface="+mn-ea"/>
                          <a:ea typeface="+mn-ea"/>
                        </a:rPr>
                        <a:t>IT</a:t>
                      </a:r>
                      <a:endParaRPr lang="zh-CN" altLang="en-US" sz="1200" dirty="0">
                        <a:solidFill>
                          <a:schemeClr val="tx1"/>
                        </a:solidFill>
                        <a:latin typeface="+mn-ea"/>
                        <a:ea typeface="+mn-ea"/>
                      </a:endParaRPr>
                    </a:p>
                  </a:txBody>
                  <a:tcPr anchor="ctr">
                    <a:solidFill>
                      <a:schemeClr val="bg1">
                        <a:lumMod val="95000"/>
                      </a:schemeClr>
                    </a:solidFill>
                  </a:tcPr>
                </a:tc>
                <a:tc>
                  <a:txBody>
                    <a:bodyPr/>
                    <a:lstStyle/>
                    <a:p>
                      <a:r>
                        <a:rPr lang="zh-CN" altLang="en-US" sz="1200" dirty="0">
                          <a:solidFill>
                            <a:schemeClr val="tx1"/>
                          </a:solidFill>
                          <a:latin typeface="+mn-ea"/>
                          <a:ea typeface="+mn-ea"/>
                        </a:rPr>
                        <a:t>印度</a:t>
                      </a:r>
                      <a:r>
                        <a:rPr lang="en-US" altLang="zh-CN" sz="1200" dirty="0">
                          <a:solidFill>
                            <a:schemeClr val="tx1"/>
                          </a:solidFill>
                          <a:latin typeface="+mn-ea"/>
                          <a:ea typeface="+mn-ea"/>
                        </a:rPr>
                        <a:t>Infosys </a:t>
                      </a:r>
                      <a:r>
                        <a:rPr lang="zh-CN" altLang="en-US" sz="1200" dirty="0">
                          <a:solidFill>
                            <a:schemeClr val="tx1"/>
                          </a:solidFill>
                          <a:latin typeface="+mn-ea"/>
                          <a:ea typeface="+mn-ea"/>
                        </a:rPr>
                        <a:t>美国子公司</a:t>
                      </a:r>
                    </a:p>
                  </a:txBody>
                  <a:tcPr anchor="ctr">
                    <a:solidFill>
                      <a:schemeClr val="bg1">
                        <a:lumMod val="95000"/>
                      </a:schemeClr>
                    </a:solidFill>
                  </a:tcPr>
                </a:tc>
                <a:tc>
                  <a:txBody>
                    <a:bodyPr/>
                    <a:lstStyle/>
                    <a:p>
                      <a:r>
                        <a:rPr lang="en-US" altLang="zh-CN" sz="1200" dirty="0">
                          <a:solidFill>
                            <a:schemeClr val="tx1"/>
                          </a:solidFill>
                          <a:latin typeface="+mn-ea"/>
                          <a:ea typeface="+mn-ea"/>
                        </a:rPr>
                        <a:t>650</a:t>
                      </a:r>
                      <a:r>
                        <a:rPr lang="zh-CN" altLang="en-US" sz="1200" dirty="0">
                          <a:solidFill>
                            <a:schemeClr val="tx1"/>
                          </a:solidFill>
                          <a:latin typeface="+mn-ea"/>
                          <a:ea typeface="+mn-ea"/>
                        </a:rPr>
                        <a:t>万人数据泄露，引发多起诉讼，赔偿</a:t>
                      </a:r>
                      <a:r>
                        <a:rPr lang="en-US" altLang="zh-CN" sz="1200" dirty="0">
                          <a:solidFill>
                            <a:schemeClr val="tx1"/>
                          </a:solidFill>
                          <a:latin typeface="+mn-ea"/>
                          <a:ea typeface="+mn-ea"/>
                        </a:rPr>
                        <a:t>1750</a:t>
                      </a:r>
                      <a:r>
                        <a:rPr lang="zh-CN" altLang="en-US" sz="1200" dirty="0">
                          <a:solidFill>
                            <a:schemeClr val="tx1"/>
                          </a:solidFill>
                          <a:latin typeface="+mn-ea"/>
                          <a:ea typeface="+mn-ea"/>
                        </a:rPr>
                        <a:t>万美元</a:t>
                      </a:r>
                    </a:p>
                  </a:txBody>
                  <a:tcPr anchor="ctr">
                    <a:solidFill>
                      <a:schemeClr val="bg1">
                        <a:lumMod val="95000"/>
                      </a:schemeClr>
                    </a:solidFill>
                  </a:tcPr>
                </a:tc>
                <a:extLst>
                  <a:ext uri="{0D108BD9-81ED-4DB2-BD59-A6C34878D82A}">
                    <a16:rowId xmlns:a16="http://schemas.microsoft.com/office/drawing/2014/main" val="3240235364"/>
                  </a:ext>
                </a:extLst>
              </a:tr>
              <a:tr h="370840">
                <a:tc>
                  <a:txBody>
                    <a:bodyPr/>
                    <a:lstStyle/>
                    <a:p>
                      <a:pPr algn="ctr"/>
                      <a:r>
                        <a:rPr lang="en-US" altLang="zh-CN" sz="1200" dirty="0">
                          <a:solidFill>
                            <a:schemeClr val="tx1"/>
                          </a:solidFill>
                          <a:latin typeface="+mn-ea"/>
                          <a:ea typeface="+mn-ea"/>
                        </a:rPr>
                        <a:t>2024</a:t>
                      </a:r>
                      <a:r>
                        <a:rPr lang="zh-CN" altLang="en-US" sz="1200" dirty="0">
                          <a:solidFill>
                            <a:schemeClr val="tx1"/>
                          </a:solidFill>
                          <a:latin typeface="+mn-ea"/>
                          <a:ea typeface="+mn-ea"/>
                        </a:rPr>
                        <a:t>年</a:t>
                      </a:r>
                      <a:r>
                        <a:rPr lang="en-US" altLang="zh-CN" sz="1200" dirty="0">
                          <a:solidFill>
                            <a:schemeClr val="tx1"/>
                          </a:solidFill>
                          <a:latin typeface="+mn-ea"/>
                          <a:ea typeface="+mn-ea"/>
                        </a:rPr>
                        <a:t>2</a:t>
                      </a:r>
                      <a:r>
                        <a:rPr lang="zh-CN" altLang="en-US" sz="1200" dirty="0">
                          <a:solidFill>
                            <a:schemeClr val="tx1"/>
                          </a:solidFill>
                          <a:latin typeface="+mn-ea"/>
                          <a:ea typeface="+mn-ea"/>
                        </a:rPr>
                        <a:t>月</a:t>
                      </a:r>
                    </a:p>
                  </a:txBody>
                  <a:tcPr anchor="ctr">
                    <a:solidFill>
                      <a:srgbClr val="B8E7FE">
                        <a:alpha val="30000"/>
                      </a:srgbClr>
                    </a:solidFill>
                  </a:tcPr>
                </a:tc>
                <a:tc>
                  <a:txBody>
                    <a:bodyPr/>
                    <a:lstStyle/>
                    <a:p>
                      <a:pPr algn="ctr"/>
                      <a:r>
                        <a:rPr lang="zh-CN" altLang="en-US" sz="1200" dirty="0">
                          <a:solidFill>
                            <a:schemeClr val="tx1"/>
                          </a:solidFill>
                          <a:latin typeface="+mn-ea"/>
                          <a:ea typeface="+mn-ea"/>
                        </a:rPr>
                        <a:t>医疗</a:t>
                      </a:r>
                    </a:p>
                  </a:txBody>
                  <a:tcPr anchor="ctr">
                    <a:solidFill>
                      <a:srgbClr val="B8E7FE">
                        <a:alpha val="30000"/>
                      </a:srgbClr>
                    </a:solidFill>
                  </a:tcPr>
                </a:tc>
                <a:tc>
                  <a:txBody>
                    <a:bodyPr/>
                    <a:lstStyle/>
                    <a:p>
                      <a:r>
                        <a:rPr lang="zh-CN" altLang="en-US" sz="1200" dirty="0">
                          <a:solidFill>
                            <a:schemeClr val="tx1"/>
                          </a:solidFill>
                          <a:latin typeface="+mn-ea"/>
                          <a:ea typeface="+mn-ea"/>
                        </a:rPr>
                        <a:t>美国</a:t>
                      </a:r>
                      <a:r>
                        <a:rPr lang="en-US" altLang="zh-CN" sz="1200" dirty="0">
                          <a:solidFill>
                            <a:schemeClr val="tx1"/>
                          </a:solidFill>
                          <a:latin typeface="+mn-ea"/>
                          <a:ea typeface="+mn-ea"/>
                        </a:rPr>
                        <a:t>Change Healthcare</a:t>
                      </a:r>
                      <a:r>
                        <a:rPr lang="zh-CN" altLang="en-US" sz="1200" dirty="0">
                          <a:solidFill>
                            <a:schemeClr val="tx1"/>
                          </a:solidFill>
                          <a:latin typeface="+mn-ea"/>
                          <a:ea typeface="+mn-ea"/>
                        </a:rPr>
                        <a:t>公司</a:t>
                      </a:r>
                    </a:p>
                  </a:txBody>
                  <a:tcPr anchor="ctr">
                    <a:solidFill>
                      <a:srgbClr val="B8E7FE">
                        <a:alpha val="30000"/>
                      </a:srgbClr>
                    </a:solidFill>
                  </a:tcPr>
                </a:tc>
                <a:tc>
                  <a:txBody>
                    <a:bodyPr/>
                    <a:lstStyle/>
                    <a:p>
                      <a:r>
                        <a:rPr lang="zh-CN" altLang="en-US" sz="1200" dirty="0">
                          <a:solidFill>
                            <a:schemeClr val="tx1"/>
                          </a:solidFill>
                          <a:latin typeface="+mn-ea"/>
                          <a:ea typeface="+mn-ea"/>
                        </a:rPr>
                        <a:t>美国史上最大医疗数据泄露事件，累计损失约</a:t>
                      </a:r>
                      <a:r>
                        <a:rPr lang="en-US" altLang="zh-CN" sz="1200" dirty="0">
                          <a:solidFill>
                            <a:schemeClr val="tx1"/>
                          </a:solidFill>
                          <a:latin typeface="+mn-ea"/>
                          <a:ea typeface="+mn-ea"/>
                        </a:rPr>
                        <a:t>24.5</a:t>
                      </a:r>
                      <a:r>
                        <a:rPr lang="zh-CN" altLang="en-US" sz="1200" dirty="0">
                          <a:solidFill>
                            <a:schemeClr val="tx1"/>
                          </a:solidFill>
                          <a:latin typeface="+mn-ea"/>
                          <a:ea typeface="+mn-ea"/>
                        </a:rPr>
                        <a:t>亿美元，母公司被美国国会公开质询</a:t>
                      </a:r>
                    </a:p>
                  </a:txBody>
                  <a:tcPr anchor="ctr">
                    <a:solidFill>
                      <a:srgbClr val="B8E7FE">
                        <a:alpha val="30000"/>
                      </a:srgbClr>
                    </a:solidFill>
                  </a:tcPr>
                </a:tc>
                <a:extLst>
                  <a:ext uri="{0D108BD9-81ED-4DB2-BD59-A6C34878D82A}">
                    <a16:rowId xmlns:a16="http://schemas.microsoft.com/office/drawing/2014/main" val="2524399083"/>
                  </a:ext>
                </a:extLst>
              </a:tr>
              <a:tr h="370840">
                <a:tc>
                  <a:txBody>
                    <a:bodyPr/>
                    <a:lstStyle/>
                    <a:p>
                      <a:pPr algn="ctr"/>
                      <a:r>
                        <a:rPr lang="en-US" altLang="zh-CN" sz="1200" dirty="0">
                          <a:solidFill>
                            <a:schemeClr val="tx1"/>
                          </a:solidFill>
                          <a:latin typeface="+mn-ea"/>
                          <a:ea typeface="+mn-ea"/>
                        </a:rPr>
                        <a:t>2024</a:t>
                      </a:r>
                      <a:r>
                        <a:rPr lang="zh-CN" altLang="en-US" sz="1200" dirty="0">
                          <a:solidFill>
                            <a:schemeClr val="tx1"/>
                          </a:solidFill>
                          <a:latin typeface="+mn-ea"/>
                          <a:ea typeface="+mn-ea"/>
                        </a:rPr>
                        <a:t>年</a:t>
                      </a:r>
                      <a:r>
                        <a:rPr lang="en-US" altLang="zh-CN" sz="1200" dirty="0">
                          <a:solidFill>
                            <a:schemeClr val="tx1"/>
                          </a:solidFill>
                          <a:latin typeface="+mn-ea"/>
                          <a:ea typeface="+mn-ea"/>
                        </a:rPr>
                        <a:t>8</a:t>
                      </a:r>
                      <a:r>
                        <a:rPr lang="zh-CN" altLang="en-US" sz="1200" dirty="0">
                          <a:solidFill>
                            <a:schemeClr val="tx1"/>
                          </a:solidFill>
                          <a:latin typeface="+mn-ea"/>
                          <a:ea typeface="+mn-ea"/>
                        </a:rPr>
                        <a:t>月</a:t>
                      </a:r>
                    </a:p>
                  </a:txBody>
                  <a:tcPr anchor="ctr">
                    <a:solidFill>
                      <a:schemeClr val="bg1">
                        <a:lumMod val="95000"/>
                      </a:schemeClr>
                    </a:solidFill>
                  </a:tcPr>
                </a:tc>
                <a:tc>
                  <a:txBody>
                    <a:bodyPr/>
                    <a:lstStyle/>
                    <a:p>
                      <a:pPr algn="ctr"/>
                      <a:r>
                        <a:rPr lang="zh-CN" altLang="en-US" sz="1200" dirty="0">
                          <a:solidFill>
                            <a:schemeClr val="tx1"/>
                          </a:solidFill>
                          <a:latin typeface="+mn-ea"/>
                          <a:ea typeface="+mn-ea"/>
                        </a:rPr>
                        <a:t>制造</a:t>
                      </a:r>
                    </a:p>
                  </a:txBody>
                  <a:tcPr anchor="ctr">
                    <a:solidFill>
                      <a:schemeClr val="bg1">
                        <a:lumMod val="95000"/>
                      </a:schemeClr>
                    </a:solidFill>
                  </a:tcPr>
                </a:tc>
                <a:tc>
                  <a:txBody>
                    <a:bodyPr/>
                    <a:lstStyle/>
                    <a:p>
                      <a:r>
                        <a:rPr lang="zh-CN" altLang="en-US" sz="1200" dirty="0">
                          <a:solidFill>
                            <a:schemeClr val="tx1"/>
                          </a:solidFill>
                          <a:latin typeface="+mn-ea"/>
                          <a:ea typeface="+mn-ea"/>
                        </a:rPr>
                        <a:t>美国</a:t>
                      </a:r>
                      <a:r>
                        <a:rPr lang="en-US" altLang="zh-CN" sz="1200" dirty="0" err="1">
                          <a:solidFill>
                            <a:schemeClr val="tx1"/>
                          </a:solidFill>
                          <a:latin typeface="+mn-ea"/>
                          <a:ea typeface="+mn-ea"/>
                        </a:rPr>
                        <a:t>Keytronic</a:t>
                      </a:r>
                      <a:r>
                        <a:rPr lang="zh-CN" altLang="en-US" sz="1200" dirty="0">
                          <a:solidFill>
                            <a:schemeClr val="tx1"/>
                          </a:solidFill>
                          <a:latin typeface="+mn-ea"/>
                          <a:ea typeface="+mn-ea"/>
                        </a:rPr>
                        <a:t>公司（</a:t>
                      </a:r>
                      <a:r>
                        <a:rPr lang="en-US" altLang="zh-CN" sz="1200" dirty="0">
                          <a:solidFill>
                            <a:schemeClr val="tx1"/>
                          </a:solidFill>
                          <a:latin typeface="+mn-ea"/>
                          <a:ea typeface="+mn-ea"/>
                        </a:rPr>
                        <a:t>PCBA</a:t>
                      </a:r>
                      <a:r>
                        <a:rPr lang="zh-CN" altLang="en-US" sz="1200" dirty="0">
                          <a:solidFill>
                            <a:schemeClr val="tx1"/>
                          </a:solidFill>
                          <a:latin typeface="+mn-ea"/>
                          <a:ea typeface="+mn-ea"/>
                        </a:rPr>
                        <a:t>巨头）</a:t>
                      </a:r>
                    </a:p>
                  </a:txBody>
                  <a:tcPr anchor="ctr">
                    <a:solidFill>
                      <a:schemeClr val="bg1">
                        <a:lumMod val="95000"/>
                      </a:schemeClr>
                    </a:solidFill>
                  </a:tcPr>
                </a:tc>
                <a:tc>
                  <a:txBody>
                    <a:bodyPr/>
                    <a:lstStyle/>
                    <a:p>
                      <a:r>
                        <a:rPr lang="zh-CN" altLang="en-US" sz="1200" dirty="0">
                          <a:solidFill>
                            <a:schemeClr val="tx1"/>
                          </a:solidFill>
                          <a:latin typeface="+mn-ea"/>
                          <a:ea typeface="+mn-ea"/>
                        </a:rPr>
                        <a:t>美国和墨西哥站点运营暂停两周，预估当年</a:t>
                      </a:r>
                      <a:r>
                        <a:rPr lang="en-US" altLang="zh-CN" sz="1200" dirty="0">
                          <a:solidFill>
                            <a:schemeClr val="tx1"/>
                          </a:solidFill>
                          <a:latin typeface="+mn-ea"/>
                          <a:ea typeface="+mn-ea"/>
                        </a:rPr>
                        <a:t>Q4</a:t>
                      </a:r>
                      <a:r>
                        <a:rPr lang="zh-CN" altLang="en-US" sz="1200" dirty="0">
                          <a:solidFill>
                            <a:schemeClr val="tx1"/>
                          </a:solidFill>
                          <a:latin typeface="+mn-ea"/>
                          <a:ea typeface="+mn-ea"/>
                        </a:rPr>
                        <a:t>收入损失约</a:t>
                      </a:r>
                      <a:r>
                        <a:rPr lang="en-US" altLang="zh-CN" sz="1200" dirty="0">
                          <a:solidFill>
                            <a:schemeClr val="tx1"/>
                          </a:solidFill>
                          <a:latin typeface="+mn-ea"/>
                          <a:ea typeface="+mn-ea"/>
                        </a:rPr>
                        <a:t>1500</a:t>
                      </a:r>
                      <a:r>
                        <a:rPr lang="zh-CN" altLang="en-US" sz="1200" dirty="0">
                          <a:solidFill>
                            <a:schemeClr val="tx1"/>
                          </a:solidFill>
                          <a:latin typeface="+mn-ea"/>
                          <a:ea typeface="+mn-ea"/>
                        </a:rPr>
                        <a:t>万美元</a:t>
                      </a:r>
                    </a:p>
                  </a:txBody>
                  <a:tcPr anchor="ctr">
                    <a:solidFill>
                      <a:schemeClr val="bg1">
                        <a:lumMod val="95000"/>
                      </a:schemeClr>
                    </a:solidFill>
                  </a:tcPr>
                </a:tc>
                <a:extLst>
                  <a:ext uri="{0D108BD9-81ED-4DB2-BD59-A6C34878D82A}">
                    <a16:rowId xmlns:a16="http://schemas.microsoft.com/office/drawing/2014/main" val="369217333"/>
                  </a:ext>
                </a:extLst>
              </a:tr>
              <a:tr h="370840">
                <a:tc>
                  <a:txBody>
                    <a:bodyPr/>
                    <a:lstStyle/>
                    <a:p>
                      <a:pPr algn="ctr"/>
                      <a:r>
                        <a:rPr lang="en-US" altLang="zh-CN" sz="1200" dirty="0">
                          <a:solidFill>
                            <a:schemeClr val="tx1"/>
                          </a:solidFill>
                          <a:latin typeface="+mn-ea"/>
                          <a:ea typeface="+mn-ea"/>
                        </a:rPr>
                        <a:t>2024</a:t>
                      </a:r>
                      <a:r>
                        <a:rPr lang="zh-CN" altLang="en-US" sz="1200" dirty="0">
                          <a:solidFill>
                            <a:schemeClr val="tx1"/>
                          </a:solidFill>
                          <a:latin typeface="+mn-ea"/>
                          <a:ea typeface="+mn-ea"/>
                        </a:rPr>
                        <a:t>年</a:t>
                      </a:r>
                      <a:r>
                        <a:rPr lang="en-US" altLang="zh-CN" sz="1200" dirty="0">
                          <a:solidFill>
                            <a:schemeClr val="tx1"/>
                          </a:solidFill>
                          <a:latin typeface="+mn-ea"/>
                          <a:ea typeface="+mn-ea"/>
                        </a:rPr>
                        <a:t>10</a:t>
                      </a:r>
                      <a:r>
                        <a:rPr lang="zh-CN" altLang="en-US" sz="1200" dirty="0">
                          <a:solidFill>
                            <a:schemeClr val="tx1"/>
                          </a:solidFill>
                          <a:latin typeface="+mn-ea"/>
                          <a:ea typeface="+mn-ea"/>
                        </a:rPr>
                        <a:t>月</a:t>
                      </a:r>
                    </a:p>
                  </a:txBody>
                  <a:tcPr anchor="ctr">
                    <a:solidFill>
                      <a:srgbClr val="B8E7FE">
                        <a:alpha val="30000"/>
                      </a:srgbClr>
                    </a:solidFill>
                  </a:tcPr>
                </a:tc>
                <a:tc>
                  <a:txBody>
                    <a:bodyPr/>
                    <a:lstStyle/>
                    <a:p>
                      <a:pPr algn="ctr"/>
                      <a:r>
                        <a:rPr lang="zh-CN" altLang="en-US" sz="1200" dirty="0">
                          <a:solidFill>
                            <a:schemeClr val="tx1"/>
                          </a:solidFill>
                          <a:latin typeface="+mn-ea"/>
                          <a:ea typeface="+mn-ea"/>
                        </a:rPr>
                        <a:t>制造</a:t>
                      </a:r>
                    </a:p>
                  </a:txBody>
                  <a:tcPr anchor="ctr">
                    <a:solidFill>
                      <a:srgbClr val="B8E7FE">
                        <a:alpha val="30000"/>
                      </a:srgbClr>
                    </a:solidFill>
                  </a:tcPr>
                </a:tc>
                <a:tc>
                  <a:txBody>
                    <a:bodyPr/>
                    <a:lstStyle/>
                    <a:p>
                      <a:r>
                        <a:rPr lang="zh-CN" altLang="en-US" sz="1200" dirty="0">
                          <a:solidFill>
                            <a:schemeClr val="tx1"/>
                          </a:solidFill>
                          <a:latin typeface="+mn-ea"/>
                          <a:ea typeface="+mn-ea"/>
                        </a:rPr>
                        <a:t>日本卡西欧计算机株式会社</a:t>
                      </a:r>
                    </a:p>
                  </a:txBody>
                  <a:tcPr anchor="ctr">
                    <a:solidFill>
                      <a:srgbClr val="B8E7FE">
                        <a:alpha val="30000"/>
                      </a:srgbClr>
                    </a:solidFill>
                  </a:tcPr>
                </a:tc>
                <a:tc>
                  <a:txBody>
                    <a:bodyPr/>
                    <a:lstStyle/>
                    <a:p>
                      <a:r>
                        <a:rPr lang="zh-CN" altLang="en-US" sz="1200" dirty="0">
                          <a:solidFill>
                            <a:schemeClr val="tx1"/>
                          </a:solidFill>
                          <a:latin typeface="+mn-ea"/>
                          <a:ea typeface="+mn-ea"/>
                        </a:rPr>
                        <a:t>系统瘫痪且恢复无进展，极大影响公司运营，交付严重延迟，财报推迟一周发布</a:t>
                      </a:r>
                    </a:p>
                  </a:txBody>
                  <a:tcPr anchor="ctr">
                    <a:solidFill>
                      <a:srgbClr val="B8E7FE">
                        <a:alpha val="30000"/>
                      </a:srgbClr>
                    </a:solidFill>
                  </a:tcPr>
                </a:tc>
                <a:extLst>
                  <a:ext uri="{0D108BD9-81ED-4DB2-BD59-A6C34878D82A}">
                    <a16:rowId xmlns:a16="http://schemas.microsoft.com/office/drawing/2014/main" val="4127770079"/>
                  </a:ext>
                </a:extLst>
              </a:tr>
              <a:tr h="370840">
                <a:tc>
                  <a:txBody>
                    <a:bodyPr/>
                    <a:lstStyle/>
                    <a:p>
                      <a:pPr algn="ctr"/>
                      <a:r>
                        <a:rPr lang="en-US" altLang="zh-CN" sz="1200" dirty="0">
                          <a:solidFill>
                            <a:schemeClr val="tx1"/>
                          </a:solidFill>
                          <a:latin typeface="+mn-ea"/>
                          <a:ea typeface="+mn-ea"/>
                        </a:rPr>
                        <a:t>2024</a:t>
                      </a:r>
                      <a:r>
                        <a:rPr lang="zh-CN" altLang="en-US" sz="1200" dirty="0">
                          <a:solidFill>
                            <a:schemeClr val="tx1"/>
                          </a:solidFill>
                          <a:latin typeface="+mn-ea"/>
                          <a:ea typeface="+mn-ea"/>
                        </a:rPr>
                        <a:t>年</a:t>
                      </a:r>
                      <a:r>
                        <a:rPr lang="en-US" altLang="zh-CN" sz="1200" dirty="0">
                          <a:solidFill>
                            <a:schemeClr val="tx1"/>
                          </a:solidFill>
                          <a:latin typeface="+mn-ea"/>
                          <a:ea typeface="+mn-ea"/>
                        </a:rPr>
                        <a:t>11</a:t>
                      </a:r>
                      <a:r>
                        <a:rPr lang="zh-CN" altLang="en-US" sz="1200" dirty="0">
                          <a:solidFill>
                            <a:schemeClr val="tx1"/>
                          </a:solidFill>
                          <a:latin typeface="+mn-ea"/>
                          <a:ea typeface="+mn-ea"/>
                        </a:rPr>
                        <a:t>月</a:t>
                      </a:r>
                    </a:p>
                  </a:txBody>
                  <a:tcPr anchor="ctr">
                    <a:solidFill>
                      <a:schemeClr val="bg1">
                        <a:lumMod val="95000"/>
                      </a:schemeClr>
                    </a:solidFill>
                  </a:tcPr>
                </a:tc>
                <a:tc>
                  <a:txBody>
                    <a:bodyPr/>
                    <a:lstStyle/>
                    <a:p>
                      <a:pPr algn="ctr"/>
                      <a:r>
                        <a:rPr lang="zh-CN" altLang="en-US" sz="1200" dirty="0">
                          <a:solidFill>
                            <a:schemeClr val="tx1"/>
                          </a:solidFill>
                          <a:latin typeface="+mn-ea"/>
                          <a:ea typeface="+mn-ea"/>
                        </a:rPr>
                        <a:t>制造</a:t>
                      </a:r>
                    </a:p>
                  </a:txBody>
                  <a:tcPr anchor="ctr">
                    <a:solidFill>
                      <a:schemeClr val="bg1">
                        <a:lumMod val="95000"/>
                      </a:schemeClr>
                    </a:solidFill>
                  </a:tcPr>
                </a:tc>
                <a:tc>
                  <a:txBody>
                    <a:bodyPr/>
                    <a:lstStyle/>
                    <a:p>
                      <a:r>
                        <a:rPr lang="zh-CN" altLang="en-US" sz="1200" dirty="0">
                          <a:solidFill>
                            <a:schemeClr val="tx1"/>
                          </a:solidFill>
                          <a:latin typeface="+mn-ea"/>
                          <a:ea typeface="+mn-ea"/>
                        </a:rPr>
                        <a:t>美国军工半导体厂商微芯科技（</a:t>
                      </a:r>
                      <a:r>
                        <a:rPr lang="en-US" altLang="zh-CN" sz="1200" dirty="0">
                          <a:solidFill>
                            <a:schemeClr val="tx1"/>
                          </a:solidFill>
                          <a:latin typeface="+mn-ea"/>
                          <a:ea typeface="+mn-ea"/>
                        </a:rPr>
                        <a:t>Microchip</a:t>
                      </a:r>
                      <a:r>
                        <a:rPr lang="zh-CN" altLang="en-US" sz="1200" dirty="0">
                          <a:solidFill>
                            <a:schemeClr val="tx1"/>
                          </a:solidFill>
                          <a:latin typeface="+mn-ea"/>
                          <a:ea typeface="+mn-ea"/>
                        </a:rPr>
                        <a:t>）</a:t>
                      </a:r>
                    </a:p>
                  </a:txBody>
                  <a:tcPr anchor="ctr">
                    <a:solidFill>
                      <a:schemeClr val="bg1">
                        <a:lumMod val="95000"/>
                      </a:schemeClr>
                    </a:solidFill>
                  </a:tcPr>
                </a:tc>
                <a:tc>
                  <a:txBody>
                    <a:bodyPr/>
                    <a:lstStyle/>
                    <a:p>
                      <a:r>
                        <a:rPr lang="zh-CN" altLang="en-US" sz="1200" dirty="0">
                          <a:solidFill>
                            <a:schemeClr val="tx1"/>
                          </a:solidFill>
                          <a:latin typeface="+mn-ea"/>
                          <a:ea typeface="+mn-ea"/>
                        </a:rPr>
                        <a:t>因勒索事件导致额外支出</a:t>
                      </a:r>
                      <a:r>
                        <a:rPr lang="en-US" altLang="zh-CN" sz="1200" dirty="0">
                          <a:solidFill>
                            <a:schemeClr val="tx1"/>
                          </a:solidFill>
                          <a:latin typeface="+mn-ea"/>
                          <a:ea typeface="+mn-ea"/>
                        </a:rPr>
                        <a:t>2140</a:t>
                      </a:r>
                      <a:r>
                        <a:rPr lang="zh-CN" altLang="en-US" sz="1200" dirty="0">
                          <a:solidFill>
                            <a:schemeClr val="tx1"/>
                          </a:solidFill>
                          <a:latin typeface="+mn-ea"/>
                          <a:ea typeface="+mn-ea"/>
                        </a:rPr>
                        <a:t>万美元</a:t>
                      </a:r>
                    </a:p>
                  </a:txBody>
                  <a:tcPr anchor="ctr">
                    <a:solidFill>
                      <a:schemeClr val="bg1">
                        <a:lumMod val="95000"/>
                      </a:schemeClr>
                    </a:solidFill>
                  </a:tcPr>
                </a:tc>
                <a:extLst>
                  <a:ext uri="{0D108BD9-81ED-4DB2-BD59-A6C34878D82A}">
                    <a16:rowId xmlns:a16="http://schemas.microsoft.com/office/drawing/2014/main" val="673121678"/>
                  </a:ext>
                </a:extLst>
              </a:tr>
              <a:tr h="370840">
                <a:tc>
                  <a:txBody>
                    <a:bodyPr/>
                    <a:lstStyle/>
                    <a:p>
                      <a:pPr algn="ctr"/>
                      <a:r>
                        <a:rPr lang="en-US" altLang="zh-CN" sz="1200" dirty="0">
                          <a:solidFill>
                            <a:schemeClr val="tx1"/>
                          </a:solidFill>
                          <a:latin typeface="+mn-ea"/>
                          <a:ea typeface="+mn-ea"/>
                        </a:rPr>
                        <a:t>2024</a:t>
                      </a:r>
                      <a:r>
                        <a:rPr lang="zh-CN" altLang="en-US" sz="1200" dirty="0">
                          <a:solidFill>
                            <a:schemeClr val="tx1"/>
                          </a:solidFill>
                          <a:latin typeface="+mn-ea"/>
                          <a:ea typeface="+mn-ea"/>
                        </a:rPr>
                        <a:t>年</a:t>
                      </a:r>
                      <a:r>
                        <a:rPr lang="en-US" altLang="zh-CN" sz="1200" dirty="0">
                          <a:solidFill>
                            <a:schemeClr val="tx1"/>
                          </a:solidFill>
                          <a:latin typeface="+mn-ea"/>
                          <a:ea typeface="+mn-ea"/>
                        </a:rPr>
                        <a:t>11</a:t>
                      </a:r>
                      <a:r>
                        <a:rPr lang="zh-CN" altLang="en-US" sz="1200" dirty="0">
                          <a:solidFill>
                            <a:schemeClr val="tx1"/>
                          </a:solidFill>
                          <a:latin typeface="+mn-ea"/>
                          <a:ea typeface="+mn-ea"/>
                        </a:rPr>
                        <a:t>月</a:t>
                      </a:r>
                    </a:p>
                  </a:txBody>
                  <a:tcPr anchor="ctr">
                    <a:solidFill>
                      <a:srgbClr val="B8E7FE">
                        <a:alpha val="30000"/>
                      </a:srgbClr>
                    </a:solidFill>
                  </a:tcPr>
                </a:tc>
                <a:tc>
                  <a:txBody>
                    <a:bodyPr/>
                    <a:lstStyle/>
                    <a:p>
                      <a:pPr algn="ctr"/>
                      <a:r>
                        <a:rPr lang="zh-CN" altLang="en-US" sz="1200" dirty="0">
                          <a:solidFill>
                            <a:schemeClr val="tx1"/>
                          </a:solidFill>
                          <a:latin typeface="+mn-ea"/>
                          <a:ea typeface="+mn-ea"/>
                        </a:rPr>
                        <a:t>金融</a:t>
                      </a:r>
                    </a:p>
                  </a:txBody>
                  <a:tcPr anchor="ctr">
                    <a:solidFill>
                      <a:srgbClr val="B8E7FE">
                        <a:alpha val="30000"/>
                      </a:srgbClr>
                    </a:solidFill>
                  </a:tcPr>
                </a:tc>
                <a:tc>
                  <a:txBody>
                    <a:bodyPr/>
                    <a:lstStyle/>
                    <a:p>
                      <a:r>
                        <a:rPr lang="zh-CN" altLang="en-US" sz="1200" dirty="0">
                          <a:solidFill>
                            <a:schemeClr val="tx1"/>
                          </a:solidFill>
                          <a:latin typeface="+mn-ea"/>
                          <a:ea typeface="+mn-ea"/>
                        </a:rPr>
                        <a:t>美国</a:t>
                      </a:r>
                      <a:r>
                        <a:rPr lang="en-US" altLang="zh-CN" sz="1200" dirty="0" err="1">
                          <a:solidFill>
                            <a:schemeClr val="tx1"/>
                          </a:solidFill>
                          <a:latin typeface="+mn-ea"/>
                          <a:ea typeface="+mn-ea"/>
                        </a:rPr>
                        <a:t>LoanDepot</a:t>
                      </a:r>
                      <a:r>
                        <a:rPr lang="en-US" altLang="zh-CN" sz="1200" dirty="0">
                          <a:solidFill>
                            <a:schemeClr val="tx1"/>
                          </a:solidFill>
                          <a:latin typeface="+mn-ea"/>
                          <a:ea typeface="+mn-ea"/>
                        </a:rPr>
                        <a:t> </a:t>
                      </a:r>
                      <a:r>
                        <a:rPr lang="zh-CN" altLang="en-US" sz="1200" dirty="0">
                          <a:solidFill>
                            <a:schemeClr val="tx1"/>
                          </a:solidFill>
                          <a:latin typeface="+mn-ea"/>
                          <a:ea typeface="+mn-ea"/>
                        </a:rPr>
                        <a:t>贷款公司</a:t>
                      </a:r>
                    </a:p>
                  </a:txBody>
                  <a:tcPr anchor="ctr">
                    <a:solidFill>
                      <a:srgbClr val="B8E7FE">
                        <a:alpha val="30000"/>
                      </a:srgbClr>
                    </a:solidFill>
                  </a:tcPr>
                </a:tc>
                <a:tc>
                  <a:txBody>
                    <a:bodyPr/>
                    <a:lstStyle/>
                    <a:p>
                      <a:r>
                        <a:rPr lang="en-US" altLang="zh-CN" sz="1200" dirty="0">
                          <a:solidFill>
                            <a:schemeClr val="tx1"/>
                          </a:solidFill>
                          <a:latin typeface="+mn-ea"/>
                          <a:ea typeface="+mn-ea"/>
                        </a:rPr>
                        <a:t>1600</a:t>
                      </a:r>
                      <a:r>
                        <a:rPr lang="zh-CN" altLang="en-US" sz="1200" dirty="0">
                          <a:solidFill>
                            <a:schemeClr val="tx1"/>
                          </a:solidFill>
                          <a:latin typeface="+mn-ea"/>
                          <a:ea typeface="+mn-ea"/>
                        </a:rPr>
                        <a:t>万人的个人信息泄露，累计损失约</a:t>
                      </a:r>
                      <a:r>
                        <a:rPr lang="en-US" altLang="zh-CN" sz="1200" dirty="0">
                          <a:solidFill>
                            <a:schemeClr val="tx1"/>
                          </a:solidFill>
                          <a:latin typeface="+mn-ea"/>
                          <a:ea typeface="+mn-ea"/>
                        </a:rPr>
                        <a:t>2690</a:t>
                      </a:r>
                      <a:r>
                        <a:rPr lang="zh-CN" altLang="en-US" sz="1200" dirty="0">
                          <a:solidFill>
                            <a:schemeClr val="tx1"/>
                          </a:solidFill>
                          <a:latin typeface="+mn-ea"/>
                          <a:ea typeface="+mn-ea"/>
                        </a:rPr>
                        <a:t>万美元</a:t>
                      </a:r>
                    </a:p>
                  </a:txBody>
                  <a:tcPr anchor="ctr">
                    <a:solidFill>
                      <a:srgbClr val="B8E7FE">
                        <a:alpha val="30000"/>
                      </a:srgbClr>
                    </a:solidFill>
                  </a:tcPr>
                </a:tc>
                <a:extLst>
                  <a:ext uri="{0D108BD9-81ED-4DB2-BD59-A6C34878D82A}">
                    <a16:rowId xmlns:a16="http://schemas.microsoft.com/office/drawing/2014/main" val="3631969432"/>
                  </a:ext>
                </a:extLst>
              </a:tr>
              <a:tr h="370840">
                <a:tc>
                  <a:txBody>
                    <a:bodyPr/>
                    <a:lstStyle/>
                    <a:p>
                      <a:pPr algn="ctr"/>
                      <a:r>
                        <a:rPr lang="en-US" altLang="zh-CN" sz="1200" dirty="0">
                          <a:solidFill>
                            <a:schemeClr val="tx1"/>
                          </a:solidFill>
                          <a:latin typeface="+mn-ea"/>
                          <a:ea typeface="+mn-ea"/>
                        </a:rPr>
                        <a:t>2024</a:t>
                      </a:r>
                      <a:r>
                        <a:rPr lang="zh-CN" altLang="en-US" sz="1200" dirty="0">
                          <a:solidFill>
                            <a:schemeClr val="tx1"/>
                          </a:solidFill>
                          <a:latin typeface="+mn-ea"/>
                          <a:ea typeface="+mn-ea"/>
                        </a:rPr>
                        <a:t>年</a:t>
                      </a:r>
                      <a:r>
                        <a:rPr lang="en-US" altLang="zh-CN" sz="1200" dirty="0">
                          <a:solidFill>
                            <a:schemeClr val="tx1"/>
                          </a:solidFill>
                          <a:latin typeface="+mn-ea"/>
                          <a:ea typeface="+mn-ea"/>
                        </a:rPr>
                        <a:t>12</a:t>
                      </a:r>
                      <a:r>
                        <a:rPr lang="zh-CN" altLang="en-US" sz="1200" dirty="0">
                          <a:solidFill>
                            <a:schemeClr val="tx1"/>
                          </a:solidFill>
                          <a:latin typeface="+mn-ea"/>
                          <a:ea typeface="+mn-ea"/>
                        </a:rPr>
                        <a:t>月</a:t>
                      </a:r>
                    </a:p>
                  </a:txBody>
                  <a:tcPr anchor="ctr">
                    <a:solidFill>
                      <a:schemeClr val="bg1">
                        <a:lumMod val="95000"/>
                      </a:schemeClr>
                    </a:solidFill>
                  </a:tcPr>
                </a:tc>
                <a:tc>
                  <a:txBody>
                    <a:bodyPr/>
                    <a:lstStyle/>
                    <a:p>
                      <a:pPr algn="ctr"/>
                      <a:r>
                        <a:rPr lang="zh-CN" altLang="en-US" sz="1200" dirty="0">
                          <a:solidFill>
                            <a:schemeClr val="tx1"/>
                          </a:solidFill>
                          <a:latin typeface="+mn-ea"/>
                          <a:ea typeface="+mn-ea"/>
                        </a:rPr>
                        <a:t>零售</a:t>
                      </a:r>
                    </a:p>
                  </a:txBody>
                  <a:tcPr anchor="ctr">
                    <a:solidFill>
                      <a:schemeClr val="bg1">
                        <a:lumMod val="95000"/>
                      </a:schemeClr>
                    </a:solidFill>
                  </a:tcPr>
                </a:tc>
                <a:tc>
                  <a:txBody>
                    <a:bodyPr/>
                    <a:lstStyle/>
                    <a:p>
                      <a:r>
                        <a:rPr lang="zh-CN" altLang="en-US" sz="1200" dirty="0">
                          <a:solidFill>
                            <a:schemeClr val="tx1"/>
                          </a:solidFill>
                          <a:latin typeface="+mn-ea"/>
                          <a:ea typeface="+mn-ea"/>
                        </a:rPr>
                        <a:t>宜家代理商</a:t>
                      </a:r>
                      <a:r>
                        <a:rPr lang="en-US" altLang="zh-CN" sz="1200" dirty="0" err="1">
                          <a:solidFill>
                            <a:schemeClr val="tx1"/>
                          </a:solidFill>
                          <a:latin typeface="+mn-ea"/>
                          <a:ea typeface="+mn-ea"/>
                        </a:rPr>
                        <a:t>Fourlis</a:t>
                      </a:r>
                      <a:r>
                        <a:rPr lang="zh-CN" altLang="en-US" sz="1200" dirty="0">
                          <a:solidFill>
                            <a:schemeClr val="tx1"/>
                          </a:solidFill>
                          <a:latin typeface="+mn-ea"/>
                          <a:ea typeface="+mn-ea"/>
                        </a:rPr>
                        <a:t>集团</a:t>
                      </a:r>
                    </a:p>
                  </a:txBody>
                  <a:tcPr anchor="ctr">
                    <a:solidFill>
                      <a:schemeClr val="bg1">
                        <a:lumMod val="95000"/>
                      </a:schemeClr>
                    </a:solidFill>
                  </a:tcPr>
                </a:tc>
                <a:tc>
                  <a:txBody>
                    <a:bodyPr/>
                    <a:lstStyle/>
                    <a:p>
                      <a:r>
                        <a:rPr lang="zh-CN" altLang="en-US" sz="1200" dirty="0">
                          <a:solidFill>
                            <a:schemeClr val="tx1"/>
                          </a:solidFill>
                          <a:latin typeface="+mn-ea"/>
                          <a:ea typeface="+mn-ea"/>
                        </a:rPr>
                        <a:t>黑五促销期间门店补货受影响，电商运营受影响近</a:t>
                      </a:r>
                      <a:r>
                        <a:rPr lang="en-US" altLang="zh-CN" sz="1200" dirty="0">
                          <a:solidFill>
                            <a:schemeClr val="tx1"/>
                          </a:solidFill>
                          <a:latin typeface="+mn-ea"/>
                          <a:ea typeface="+mn-ea"/>
                        </a:rPr>
                        <a:t>3</a:t>
                      </a:r>
                      <a:r>
                        <a:rPr lang="zh-CN" altLang="en-US" sz="1200" dirty="0">
                          <a:solidFill>
                            <a:schemeClr val="tx1"/>
                          </a:solidFill>
                          <a:latin typeface="+mn-ea"/>
                          <a:ea typeface="+mn-ea"/>
                        </a:rPr>
                        <a:t>个月，造成约</a:t>
                      </a:r>
                      <a:r>
                        <a:rPr lang="en-US" altLang="zh-CN" sz="1200" dirty="0">
                          <a:solidFill>
                            <a:schemeClr val="tx1"/>
                          </a:solidFill>
                          <a:latin typeface="+mn-ea"/>
                          <a:ea typeface="+mn-ea"/>
                        </a:rPr>
                        <a:t>2000</a:t>
                      </a:r>
                      <a:r>
                        <a:rPr lang="zh-CN" altLang="en-US" sz="1200" dirty="0">
                          <a:solidFill>
                            <a:schemeClr val="tx1"/>
                          </a:solidFill>
                          <a:latin typeface="+mn-ea"/>
                          <a:ea typeface="+mn-ea"/>
                        </a:rPr>
                        <a:t>万欧元的损失</a:t>
                      </a:r>
                    </a:p>
                  </a:txBody>
                  <a:tcPr anchor="ctr">
                    <a:solidFill>
                      <a:schemeClr val="bg1">
                        <a:lumMod val="95000"/>
                      </a:schemeClr>
                    </a:solidFill>
                  </a:tcPr>
                </a:tc>
                <a:extLst>
                  <a:ext uri="{0D108BD9-81ED-4DB2-BD59-A6C34878D82A}">
                    <a16:rowId xmlns:a16="http://schemas.microsoft.com/office/drawing/2014/main" val="3961516059"/>
                  </a:ext>
                </a:extLst>
              </a:tr>
              <a:tr h="370840">
                <a:tc>
                  <a:txBody>
                    <a:bodyPr/>
                    <a:lstStyle/>
                    <a:p>
                      <a:pPr algn="ctr"/>
                      <a:r>
                        <a:rPr lang="en-US" altLang="zh-CN" sz="1200" dirty="0">
                          <a:solidFill>
                            <a:schemeClr val="tx1"/>
                          </a:solidFill>
                          <a:latin typeface="+mn-ea"/>
                          <a:ea typeface="+mn-ea"/>
                        </a:rPr>
                        <a:t>2025</a:t>
                      </a:r>
                      <a:r>
                        <a:rPr lang="zh-CN" altLang="en-US" sz="1200" dirty="0">
                          <a:solidFill>
                            <a:schemeClr val="tx1"/>
                          </a:solidFill>
                          <a:latin typeface="+mn-ea"/>
                          <a:ea typeface="+mn-ea"/>
                        </a:rPr>
                        <a:t>年</a:t>
                      </a:r>
                      <a:r>
                        <a:rPr lang="en-US" altLang="zh-CN" sz="1200" dirty="0">
                          <a:solidFill>
                            <a:schemeClr val="tx1"/>
                          </a:solidFill>
                          <a:latin typeface="+mn-ea"/>
                          <a:ea typeface="+mn-ea"/>
                        </a:rPr>
                        <a:t>1</a:t>
                      </a:r>
                      <a:r>
                        <a:rPr lang="zh-CN" altLang="en-US" sz="1200" dirty="0">
                          <a:solidFill>
                            <a:schemeClr val="tx1"/>
                          </a:solidFill>
                          <a:latin typeface="+mn-ea"/>
                          <a:ea typeface="+mn-ea"/>
                        </a:rPr>
                        <a:t>月</a:t>
                      </a:r>
                    </a:p>
                  </a:txBody>
                  <a:tcPr anchor="ctr">
                    <a:solidFill>
                      <a:srgbClr val="B8E7FE">
                        <a:alpha val="30000"/>
                      </a:srgbClr>
                    </a:solidFill>
                  </a:tcPr>
                </a:tc>
                <a:tc>
                  <a:txBody>
                    <a:bodyPr/>
                    <a:lstStyle/>
                    <a:p>
                      <a:pPr algn="ctr"/>
                      <a:r>
                        <a:rPr lang="zh-CN" altLang="en-US" sz="1200" dirty="0">
                          <a:solidFill>
                            <a:schemeClr val="tx1"/>
                          </a:solidFill>
                          <a:latin typeface="+mn-ea"/>
                          <a:ea typeface="+mn-ea"/>
                        </a:rPr>
                        <a:t>制药</a:t>
                      </a:r>
                    </a:p>
                  </a:txBody>
                  <a:tcPr anchor="ctr">
                    <a:solidFill>
                      <a:srgbClr val="B8E7FE">
                        <a:alpha val="30000"/>
                      </a:srgbClr>
                    </a:solidFill>
                  </a:tcPr>
                </a:tc>
                <a:tc>
                  <a:txBody>
                    <a:bodyPr/>
                    <a:lstStyle/>
                    <a:p>
                      <a:r>
                        <a:rPr lang="zh-CN" altLang="en-US" sz="1200" dirty="0">
                          <a:solidFill>
                            <a:schemeClr val="tx1"/>
                          </a:solidFill>
                          <a:latin typeface="+mn-ea"/>
                          <a:ea typeface="+mn-ea"/>
                        </a:rPr>
                        <a:t>美国恩佐生化</a:t>
                      </a:r>
                    </a:p>
                  </a:txBody>
                  <a:tcPr anchor="ctr">
                    <a:solidFill>
                      <a:srgbClr val="B8E7FE">
                        <a:alpha val="30000"/>
                      </a:srgbClr>
                    </a:solidFill>
                  </a:tcPr>
                </a:tc>
                <a:tc>
                  <a:txBody>
                    <a:bodyPr/>
                    <a:lstStyle/>
                    <a:p>
                      <a:r>
                        <a:rPr lang="zh-CN" altLang="en-US" sz="1200" dirty="0">
                          <a:solidFill>
                            <a:schemeClr val="tx1"/>
                          </a:solidFill>
                          <a:latin typeface="+mn-ea"/>
                          <a:ea typeface="+mn-ea"/>
                        </a:rPr>
                        <a:t>约</a:t>
                      </a:r>
                      <a:r>
                        <a:rPr lang="en-US" altLang="zh-CN" sz="1200" dirty="0">
                          <a:solidFill>
                            <a:schemeClr val="tx1"/>
                          </a:solidFill>
                          <a:latin typeface="+mn-ea"/>
                          <a:ea typeface="+mn-ea"/>
                        </a:rPr>
                        <a:t>250</a:t>
                      </a:r>
                      <a:r>
                        <a:rPr lang="zh-CN" altLang="en-US" sz="1200" dirty="0">
                          <a:solidFill>
                            <a:schemeClr val="tx1"/>
                          </a:solidFill>
                          <a:latin typeface="+mn-ea"/>
                          <a:ea typeface="+mn-ea"/>
                        </a:rPr>
                        <a:t>万人次的诊断测试信息和个人数据遭到泄露，赔偿</a:t>
                      </a:r>
                      <a:r>
                        <a:rPr lang="en-US" altLang="zh-CN" sz="1200" dirty="0">
                          <a:solidFill>
                            <a:schemeClr val="tx1"/>
                          </a:solidFill>
                          <a:latin typeface="+mn-ea"/>
                          <a:ea typeface="+mn-ea"/>
                        </a:rPr>
                        <a:t>450</a:t>
                      </a:r>
                      <a:r>
                        <a:rPr lang="zh-CN" altLang="en-US" sz="1200" dirty="0">
                          <a:solidFill>
                            <a:schemeClr val="tx1"/>
                          </a:solidFill>
                          <a:latin typeface="+mn-ea"/>
                          <a:ea typeface="+mn-ea"/>
                        </a:rPr>
                        <a:t>万美元</a:t>
                      </a:r>
                    </a:p>
                  </a:txBody>
                  <a:tcPr anchor="ctr">
                    <a:solidFill>
                      <a:srgbClr val="B8E7FE">
                        <a:alpha val="30000"/>
                      </a:srgbClr>
                    </a:solidFill>
                  </a:tcPr>
                </a:tc>
                <a:extLst>
                  <a:ext uri="{0D108BD9-81ED-4DB2-BD59-A6C34878D82A}">
                    <a16:rowId xmlns:a16="http://schemas.microsoft.com/office/drawing/2014/main" val="2684627927"/>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200" dirty="0">
                          <a:solidFill>
                            <a:schemeClr val="tx1"/>
                          </a:solidFill>
                          <a:latin typeface="+mn-ea"/>
                          <a:ea typeface="+mn-ea"/>
                        </a:rPr>
                        <a:t>2025</a:t>
                      </a:r>
                      <a:r>
                        <a:rPr lang="zh-CN" altLang="en-US" sz="1200" dirty="0">
                          <a:solidFill>
                            <a:schemeClr val="tx1"/>
                          </a:solidFill>
                          <a:latin typeface="+mn-ea"/>
                          <a:ea typeface="+mn-ea"/>
                        </a:rPr>
                        <a:t>年</a:t>
                      </a:r>
                      <a:r>
                        <a:rPr lang="en-US" altLang="zh-CN" sz="1200" dirty="0">
                          <a:solidFill>
                            <a:schemeClr val="tx1"/>
                          </a:solidFill>
                          <a:latin typeface="+mn-ea"/>
                          <a:ea typeface="+mn-ea"/>
                        </a:rPr>
                        <a:t>2</a:t>
                      </a:r>
                      <a:r>
                        <a:rPr lang="zh-CN" altLang="en-US" sz="1200" dirty="0">
                          <a:solidFill>
                            <a:schemeClr val="tx1"/>
                          </a:solidFill>
                          <a:latin typeface="+mn-ea"/>
                          <a:ea typeface="+mn-ea"/>
                        </a:rPr>
                        <a:t>月</a:t>
                      </a:r>
                    </a:p>
                  </a:txBody>
                  <a:tcPr anchor="ctr">
                    <a:solidFill>
                      <a:schemeClr val="bg1">
                        <a:lumMod val="95000"/>
                      </a:schemeClr>
                    </a:solidFill>
                  </a:tcPr>
                </a:tc>
                <a:tc>
                  <a:txBody>
                    <a:bodyPr/>
                    <a:lstStyle/>
                    <a:p>
                      <a:pPr algn="ctr"/>
                      <a:r>
                        <a:rPr lang="zh-CN" altLang="en-US" sz="1200" dirty="0">
                          <a:solidFill>
                            <a:schemeClr val="tx1"/>
                          </a:solidFill>
                          <a:latin typeface="+mn-ea"/>
                          <a:ea typeface="+mn-ea"/>
                        </a:rPr>
                        <a:t>关基</a:t>
                      </a:r>
                    </a:p>
                  </a:txBody>
                  <a:tcPr anchor="ctr">
                    <a:solidFill>
                      <a:schemeClr val="bg1">
                        <a:lumMod val="95000"/>
                      </a:schemeClr>
                    </a:solidFill>
                  </a:tcPr>
                </a:tc>
                <a:tc>
                  <a:txBody>
                    <a:bodyPr/>
                    <a:lstStyle/>
                    <a:p>
                      <a:r>
                        <a:rPr lang="zh-CN" altLang="en-US" sz="1200" dirty="0">
                          <a:solidFill>
                            <a:schemeClr val="tx1"/>
                          </a:solidFill>
                          <a:latin typeface="+mn-ea"/>
                          <a:ea typeface="+mn-ea"/>
                        </a:rPr>
                        <a:t>英国南方水务公司</a:t>
                      </a:r>
                    </a:p>
                  </a:txBody>
                  <a:tcPr anchor="ctr">
                    <a:solidFill>
                      <a:schemeClr val="bg1">
                        <a:lumMod val="95000"/>
                      </a:schemeClr>
                    </a:solidFill>
                  </a:tcPr>
                </a:tc>
                <a:tc>
                  <a:txBody>
                    <a:bodyPr/>
                    <a:lstStyle/>
                    <a:p>
                      <a:r>
                        <a:rPr lang="zh-CN" altLang="en-US" sz="1200" dirty="0">
                          <a:solidFill>
                            <a:schemeClr val="tx1"/>
                          </a:solidFill>
                          <a:latin typeface="+mn-ea"/>
                          <a:ea typeface="+mn-ea"/>
                        </a:rPr>
                        <a:t>勒索损失超</a:t>
                      </a:r>
                      <a:r>
                        <a:rPr lang="en-US" altLang="zh-CN" sz="1200" dirty="0">
                          <a:solidFill>
                            <a:schemeClr val="tx1"/>
                          </a:solidFill>
                          <a:latin typeface="+mn-ea"/>
                          <a:ea typeface="+mn-ea"/>
                        </a:rPr>
                        <a:t>4000</a:t>
                      </a:r>
                      <a:r>
                        <a:rPr lang="zh-CN" altLang="en-US" sz="1200" dirty="0">
                          <a:solidFill>
                            <a:schemeClr val="tx1"/>
                          </a:solidFill>
                          <a:latin typeface="+mn-ea"/>
                          <a:ea typeface="+mn-ea"/>
                        </a:rPr>
                        <a:t>万（</a:t>
                      </a:r>
                      <a:r>
                        <a:rPr lang="en-US" altLang="zh-CN" sz="1200" dirty="0">
                          <a:solidFill>
                            <a:schemeClr val="tx1"/>
                          </a:solidFill>
                          <a:latin typeface="+mn-ea"/>
                          <a:ea typeface="+mn-ea"/>
                        </a:rPr>
                        <a:t>450</a:t>
                      </a:r>
                      <a:r>
                        <a:rPr lang="zh-CN" altLang="en-US" sz="1200" dirty="0">
                          <a:solidFill>
                            <a:schemeClr val="tx1"/>
                          </a:solidFill>
                          <a:latin typeface="+mn-ea"/>
                          <a:ea typeface="+mn-ea"/>
                        </a:rPr>
                        <a:t>万英镑）</a:t>
                      </a:r>
                    </a:p>
                  </a:txBody>
                  <a:tcPr anchor="ctr">
                    <a:solidFill>
                      <a:schemeClr val="bg1">
                        <a:lumMod val="95000"/>
                      </a:schemeClr>
                    </a:solidFill>
                  </a:tcPr>
                </a:tc>
                <a:extLst>
                  <a:ext uri="{0D108BD9-81ED-4DB2-BD59-A6C34878D82A}">
                    <a16:rowId xmlns:a16="http://schemas.microsoft.com/office/drawing/2014/main" val="1491728647"/>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200" dirty="0">
                          <a:solidFill>
                            <a:schemeClr val="tx1"/>
                          </a:solidFill>
                          <a:latin typeface="+mn-ea"/>
                          <a:ea typeface="+mn-ea"/>
                        </a:rPr>
                        <a:t>2025</a:t>
                      </a:r>
                      <a:r>
                        <a:rPr lang="zh-CN" altLang="en-US" sz="1200" dirty="0">
                          <a:solidFill>
                            <a:schemeClr val="tx1"/>
                          </a:solidFill>
                          <a:latin typeface="+mn-ea"/>
                          <a:ea typeface="+mn-ea"/>
                        </a:rPr>
                        <a:t>年</a:t>
                      </a:r>
                      <a:r>
                        <a:rPr lang="en-US" altLang="zh-CN" sz="1200" dirty="0">
                          <a:solidFill>
                            <a:schemeClr val="tx1"/>
                          </a:solidFill>
                          <a:latin typeface="+mn-ea"/>
                          <a:ea typeface="+mn-ea"/>
                        </a:rPr>
                        <a:t>3</a:t>
                      </a:r>
                      <a:r>
                        <a:rPr lang="zh-CN" altLang="en-US" sz="1200" dirty="0">
                          <a:solidFill>
                            <a:schemeClr val="tx1"/>
                          </a:solidFill>
                          <a:latin typeface="+mn-ea"/>
                          <a:ea typeface="+mn-ea"/>
                        </a:rPr>
                        <a:t>月</a:t>
                      </a:r>
                    </a:p>
                  </a:txBody>
                  <a:tcPr anchor="ctr">
                    <a:solidFill>
                      <a:srgbClr val="B8E7FE">
                        <a:alpha val="30000"/>
                      </a:srgbClr>
                    </a:solidFill>
                  </a:tcPr>
                </a:tc>
                <a:tc>
                  <a:txBody>
                    <a:bodyPr/>
                    <a:lstStyle/>
                    <a:p>
                      <a:pPr algn="ctr"/>
                      <a:r>
                        <a:rPr lang="zh-CN" altLang="en-US" sz="1200" dirty="0">
                          <a:solidFill>
                            <a:schemeClr val="tx1"/>
                          </a:solidFill>
                          <a:latin typeface="+mn-ea"/>
                          <a:ea typeface="+mn-ea"/>
                        </a:rPr>
                        <a:t>制造</a:t>
                      </a:r>
                    </a:p>
                  </a:txBody>
                  <a:tcPr anchor="ctr">
                    <a:solidFill>
                      <a:srgbClr val="B8E7FE">
                        <a:alpha val="30000"/>
                      </a:srgbClr>
                    </a:solidFill>
                  </a:tcPr>
                </a:tc>
                <a:tc>
                  <a:txBody>
                    <a:bodyPr/>
                    <a:lstStyle/>
                    <a:p>
                      <a:r>
                        <a:rPr lang="zh-CN" altLang="en-US" sz="1200" dirty="0">
                          <a:solidFill>
                            <a:schemeClr val="tx1"/>
                          </a:solidFill>
                          <a:latin typeface="+mn-ea"/>
                          <a:ea typeface="+mn-ea"/>
                        </a:rPr>
                        <a:t>印度塔塔科技（</a:t>
                      </a:r>
                      <a:r>
                        <a:rPr lang="en-US" altLang="zh-CN" sz="1200" dirty="0">
                          <a:solidFill>
                            <a:schemeClr val="tx1"/>
                          </a:solidFill>
                          <a:latin typeface="+mn-ea"/>
                          <a:ea typeface="+mn-ea"/>
                        </a:rPr>
                        <a:t>Tata Technologies</a:t>
                      </a:r>
                      <a:r>
                        <a:rPr lang="zh-CN" altLang="en-US" sz="1200" dirty="0">
                          <a:solidFill>
                            <a:schemeClr val="tx1"/>
                          </a:solidFill>
                          <a:latin typeface="+mn-ea"/>
                          <a:ea typeface="+mn-ea"/>
                        </a:rPr>
                        <a:t>）</a:t>
                      </a:r>
                    </a:p>
                  </a:txBody>
                  <a:tcPr anchor="ctr">
                    <a:solidFill>
                      <a:srgbClr val="B8E7FE">
                        <a:alpha val="30000"/>
                      </a:srgbClr>
                    </a:solidFill>
                  </a:tcPr>
                </a:tc>
                <a:tc>
                  <a:txBody>
                    <a:bodyPr/>
                    <a:lstStyle/>
                    <a:p>
                      <a:r>
                        <a:rPr lang="zh-CN" altLang="en-US" sz="1200" dirty="0">
                          <a:solidFill>
                            <a:schemeClr val="tx1"/>
                          </a:solidFill>
                          <a:latin typeface="+mn-ea"/>
                          <a:ea typeface="+mn-ea"/>
                        </a:rPr>
                        <a:t>高达 </a:t>
                      </a:r>
                      <a:r>
                        <a:rPr lang="en-US" altLang="zh-CN" sz="1200" dirty="0">
                          <a:solidFill>
                            <a:schemeClr val="tx1"/>
                          </a:solidFill>
                          <a:latin typeface="+mn-ea"/>
                          <a:ea typeface="+mn-ea"/>
                        </a:rPr>
                        <a:t>1.4TB </a:t>
                      </a:r>
                      <a:r>
                        <a:rPr lang="zh-CN" altLang="en-US" sz="1200" dirty="0">
                          <a:solidFill>
                            <a:schemeClr val="tx1"/>
                          </a:solidFill>
                          <a:latin typeface="+mn-ea"/>
                          <a:ea typeface="+mn-ea"/>
                        </a:rPr>
                        <a:t>的数据泄露，涉及超过 </a:t>
                      </a:r>
                      <a:r>
                        <a:rPr lang="en-US" altLang="zh-CN" sz="1200" dirty="0">
                          <a:solidFill>
                            <a:schemeClr val="tx1"/>
                          </a:solidFill>
                          <a:latin typeface="+mn-ea"/>
                          <a:ea typeface="+mn-ea"/>
                        </a:rPr>
                        <a:t>73 </a:t>
                      </a:r>
                      <a:r>
                        <a:rPr lang="zh-CN" altLang="en-US" sz="1200" dirty="0">
                          <a:solidFill>
                            <a:schemeClr val="tx1"/>
                          </a:solidFill>
                          <a:latin typeface="+mn-ea"/>
                          <a:ea typeface="+mn-ea"/>
                        </a:rPr>
                        <a:t>万份文件</a:t>
                      </a:r>
                    </a:p>
                  </a:txBody>
                  <a:tcPr anchor="ctr">
                    <a:solidFill>
                      <a:srgbClr val="B8E7FE">
                        <a:alpha val="30000"/>
                      </a:srgbClr>
                    </a:solidFill>
                  </a:tcPr>
                </a:tc>
                <a:extLst>
                  <a:ext uri="{0D108BD9-81ED-4DB2-BD59-A6C34878D82A}">
                    <a16:rowId xmlns:a16="http://schemas.microsoft.com/office/drawing/2014/main" val="1094837377"/>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CN" sz="1200" dirty="0">
                          <a:solidFill>
                            <a:schemeClr val="tx1"/>
                          </a:solidFill>
                          <a:latin typeface="+mn-ea"/>
                          <a:ea typeface="+mn-ea"/>
                        </a:rPr>
                        <a:t>2025</a:t>
                      </a:r>
                      <a:r>
                        <a:rPr lang="zh-CN" altLang="en-US" sz="1200" dirty="0">
                          <a:solidFill>
                            <a:schemeClr val="tx1"/>
                          </a:solidFill>
                          <a:latin typeface="+mn-ea"/>
                          <a:ea typeface="+mn-ea"/>
                        </a:rPr>
                        <a:t>年</a:t>
                      </a:r>
                      <a:r>
                        <a:rPr lang="en-US" altLang="zh-CN" sz="1200" dirty="0">
                          <a:solidFill>
                            <a:schemeClr val="tx1"/>
                          </a:solidFill>
                          <a:latin typeface="+mn-ea"/>
                          <a:ea typeface="+mn-ea"/>
                        </a:rPr>
                        <a:t>4</a:t>
                      </a:r>
                      <a:r>
                        <a:rPr lang="zh-CN" altLang="en-US" sz="1200" dirty="0">
                          <a:solidFill>
                            <a:schemeClr val="tx1"/>
                          </a:solidFill>
                          <a:latin typeface="+mn-ea"/>
                          <a:ea typeface="+mn-ea"/>
                        </a:rPr>
                        <a:t>月</a:t>
                      </a:r>
                    </a:p>
                  </a:txBody>
                  <a:tcPr anchor="ctr">
                    <a:solidFill>
                      <a:schemeClr val="bg1">
                        <a:lumMod val="95000"/>
                      </a:schemeClr>
                    </a:solidFill>
                  </a:tcPr>
                </a:tc>
                <a:tc>
                  <a:txBody>
                    <a:bodyPr/>
                    <a:lstStyle/>
                    <a:p>
                      <a:pPr algn="ctr"/>
                      <a:r>
                        <a:rPr lang="zh-CN" altLang="en-US" sz="1200" dirty="0">
                          <a:solidFill>
                            <a:schemeClr val="tx1"/>
                          </a:solidFill>
                          <a:latin typeface="+mn-ea"/>
                          <a:ea typeface="+mn-ea"/>
                        </a:rPr>
                        <a:t>制造</a:t>
                      </a:r>
                    </a:p>
                  </a:txBody>
                  <a:tcPr anchor="ctr">
                    <a:solidFill>
                      <a:schemeClr val="bg1">
                        <a:lumMod val="95000"/>
                      </a:schemeClr>
                    </a:solidFill>
                  </a:tcPr>
                </a:tc>
                <a:tc>
                  <a:txBody>
                    <a:bodyPr/>
                    <a:lstStyle/>
                    <a:p>
                      <a:r>
                        <a:rPr lang="zh-CN" altLang="en-US" sz="1200" dirty="0">
                          <a:solidFill>
                            <a:schemeClr val="tx1"/>
                          </a:solidFill>
                          <a:latin typeface="+mn-ea"/>
                          <a:ea typeface="+mn-ea"/>
                        </a:rPr>
                        <a:t>美国森萨塔科技（</a:t>
                      </a:r>
                      <a:r>
                        <a:rPr lang="en-US" altLang="zh-CN" sz="1200" dirty="0" err="1">
                          <a:solidFill>
                            <a:schemeClr val="tx1"/>
                          </a:solidFill>
                          <a:latin typeface="+mn-ea"/>
                          <a:ea typeface="+mn-ea"/>
                        </a:rPr>
                        <a:t>Sensata</a:t>
                      </a:r>
                      <a:r>
                        <a:rPr lang="en-US" altLang="zh-CN" sz="1200" dirty="0">
                          <a:solidFill>
                            <a:schemeClr val="tx1"/>
                          </a:solidFill>
                          <a:latin typeface="+mn-ea"/>
                          <a:ea typeface="+mn-ea"/>
                        </a:rPr>
                        <a:t> Technologies</a:t>
                      </a:r>
                      <a:r>
                        <a:rPr lang="zh-CN" altLang="en-US" sz="1200" dirty="0">
                          <a:solidFill>
                            <a:schemeClr val="tx1"/>
                          </a:solidFill>
                          <a:latin typeface="+mn-ea"/>
                          <a:ea typeface="+mn-ea"/>
                        </a:rPr>
                        <a:t>）</a:t>
                      </a:r>
                    </a:p>
                  </a:txBody>
                  <a:tcPr anchor="ctr">
                    <a:solidFill>
                      <a:schemeClr val="bg1">
                        <a:lumMod val="95000"/>
                      </a:schemeClr>
                    </a:solidFill>
                  </a:tcPr>
                </a:tc>
                <a:tc>
                  <a:txBody>
                    <a:bodyPr/>
                    <a:lstStyle/>
                    <a:p>
                      <a:r>
                        <a:rPr lang="zh-CN" altLang="en-US" sz="1200" dirty="0">
                          <a:solidFill>
                            <a:schemeClr val="tx1"/>
                          </a:solidFill>
                          <a:latin typeface="+mn-ea"/>
                          <a:ea typeface="+mn-ea"/>
                        </a:rPr>
                        <a:t>部分设备遭到加密，致使业务运营中断</a:t>
                      </a:r>
                    </a:p>
                  </a:txBody>
                  <a:tcPr anchor="ctr">
                    <a:solidFill>
                      <a:schemeClr val="bg1">
                        <a:lumMod val="95000"/>
                      </a:schemeClr>
                    </a:solidFill>
                  </a:tcPr>
                </a:tc>
                <a:extLst>
                  <a:ext uri="{0D108BD9-81ED-4DB2-BD59-A6C34878D82A}">
                    <a16:rowId xmlns:a16="http://schemas.microsoft.com/office/drawing/2014/main" val="3446709166"/>
                  </a:ext>
                </a:extLst>
              </a:tr>
              <a:tr h="370840">
                <a:tc>
                  <a:txBody>
                    <a:bodyPr/>
                    <a:lstStyle/>
                    <a:p>
                      <a:pPr algn="ctr"/>
                      <a:r>
                        <a:rPr lang="en-US" altLang="zh-CN" sz="1200" dirty="0">
                          <a:solidFill>
                            <a:schemeClr val="tx1"/>
                          </a:solidFill>
                          <a:latin typeface="+mn-ea"/>
                          <a:ea typeface="+mn-ea"/>
                        </a:rPr>
                        <a:t>2025</a:t>
                      </a:r>
                      <a:r>
                        <a:rPr lang="zh-CN" altLang="en-US" sz="1200" dirty="0">
                          <a:solidFill>
                            <a:schemeClr val="tx1"/>
                          </a:solidFill>
                          <a:latin typeface="+mn-ea"/>
                          <a:ea typeface="+mn-ea"/>
                        </a:rPr>
                        <a:t>年</a:t>
                      </a:r>
                      <a:r>
                        <a:rPr lang="en-US" altLang="zh-CN" sz="1200" dirty="0">
                          <a:solidFill>
                            <a:schemeClr val="tx1"/>
                          </a:solidFill>
                          <a:latin typeface="+mn-ea"/>
                          <a:ea typeface="+mn-ea"/>
                        </a:rPr>
                        <a:t>4</a:t>
                      </a:r>
                      <a:r>
                        <a:rPr lang="zh-CN" altLang="en-US" sz="1200" dirty="0">
                          <a:solidFill>
                            <a:schemeClr val="tx1"/>
                          </a:solidFill>
                          <a:latin typeface="+mn-ea"/>
                          <a:ea typeface="+mn-ea"/>
                        </a:rPr>
                        <a:t>月</a:t>
                      </a:r>
                    </a:p>
                  </a:txBody>
                  <a:tcPr anchor="ctr">
                    <a:solidFill>
                      <a:srgbClr val="B8E7FE">
                        <a:alpha val="30000"/>
                      </a:srgbClr>
                    </a:solidFill>
                  </a:tcPr>
                </a:tc>
                <a:tc>
                  <a:txBody>
                    <a:bodyPr/>
                    <a:lstStyle/>
                    <a:p>
                      <a:pPr algn="ctr"/>
                      <a:r>
                        <a:rPr lang="zh-CN" altLang="en-US" sz="1200" dirty="0">
                          <a:solidFill>
                            <a:schemeClr val="tx1"/>
                          </a:solidFill>
                          <a:latin typeface="+mn-ea"/>
                          <a:ea typeface="+mn-ea"/>
                        </a:rPr>
                        <a:t>医疗</a:t>
                      </a:r>
                    </a:p>
                  </a:txBody>
                  <a:tcPr anchor="ctr">
                    <a:solidFill>
                      <a:srgbClr val="B8E7FE">
                        <a:alpha val="30000"/>
                      </a:srgbClr>
                    </a:solidFill>
                  </a:tcPr>
                </a:tc>
                <a:tc>
                  <a:txBody>
                    <a:bodyPr/>
                    <a:lstStyle/>
                    <a:p>
                      <a:r>
                        <a:rPr lang="zh-CN" altLang="en-US" sz="1200" dirty="0">
                          <a:solidFill>
                            <a:schemeClr val="tx1"/>
                          </a:solidFill>
                          <a:latin typeface="+mn-ea"/>
                          <a:ea typeface="+mn-ea"/>
                        </a:rPr>
                        <a:t>美国达维塔（</a:t>
                      </a:r>
                      <a:r>
                        <a:rPr lang="en-US" altLang="zh-CN" sz="1200" dirty="0">
                          <a:solidFill>
                            <a:schemeClr val="tx1"/>
                          </a:solidFill>
                          <a:latin typeface="+mn-ea"/>
                          <a:ea typeface="+mn-ea"/>
                        </a:rPr>
                        <a:t>DaVita</a:t>
                      </a:r>
                      <a:r>
                        <a:rPr lang="zh-CN" altLang="en-US" sz="1200" dirty="0">
                          <a:solidFill>
                            <a:schemeClr val="tx1"/>
                          </a:solidFill>
                          <a:latin typeface="+mn-ea"/>
                          <a:ea typeface="+mn-ea"/>
                        </a:rPr>
                        <a:t>）公司</a:t>
                      </a:r>
                    </a:p>
                  </a:txBody>
                  <a:tcPr anchor="ctr">
                    <a:solidFill>
                      <a:srgbClr val="B8E7FE">
                        <a:alpha val="30000"/>
                      </a:srgbClr>
                    </a:solidFill>
                  </a:tcPr>
                </a:tc>
                <a:tc>
                  <a:txBody>
                    <a:bodyPr/>
                    <a:lstStyle/>
                    <a:p>
                      <a:r>
                        <a:rPr lang="zh-CN" altLang="en-US" sz="1200" dirty="0">
                          <a:solidFill>
                            <a:schemeClr val="tx1"/>
                          </a:solidFill>
                          <a:latin typeface="+mn-ea"/>
                          <a:ea typeface="+mn-ea"/>
                        </a:rPr>
                        <a:t>部分网络系统被加密，有业务运营受影响中断服务</a:t>
                      </a:r>
                    </a:p>
                  </a:txBody>
                  <a:tcPr anchor="ctr">
                    <a:solidFill>
                      <a:srgbClr val="B8E7FE">
                        <a:alpha val="30000"/>
                      </a:srgbClr>
                    </a:solidFill>
                  </a:tcPr>
                </a:tc>
                <a:extLst>
                  <a:ext uri="{0D108BD9-81ED-4DB2-BD59-A6C34878D82A}">
                    <a16:rowId xmlns:a16="http://schemas.microsoft.com/office/drawing/2014/main" val="2370085364"/>
                  </a:ext>
                </a:extLst>
              </a:tr>
            </a:tbl>
          </a:graphicData>
        </a:graphic>
      </p:graphicFrame>
    </p:spTree>
    <p:custDataLst>
      <p:tags r:id="rId1"/>
    </p:custDataLst>
    <p:extLst>
      <p:ext uri="{BB962C8B-B14F-4D97-AF65-F5344CB8AC3E}">
        <p14:creationId xmlns:p14="http://schemas.microsoft.com/office/powerpoint/2010/main" val="778880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C3EF5-2375-9739-AE30-B43380BCFA3D}"/>
            </a:ext>
          </a:extLst>
        </p:cNvPr>
        <p:cNvGrpSpPr/>
        <p:nvPr/>
      </p:nvGrpSpPr>
      <p:grpSpPr>
        <a:xfrm>
          <a:off x="0" y="0"/>
          <a:ext cx="0" cy="0"/>
          <a:chOff x="0" y="0"/>
          <a:chExt cx="0" cy="0"/>
        </a:xfrm>
      </p:grpSpPr>
      <p:sp>
        <p:nvSpPr>
          <p:cNvPr id="9" name="文本框 8">
            <a:extLst>
              <a:ext uri="{FF2B5EF4-FFF2-40B4-BE49-F238E27FC236}">
                <a16:creationId xmlns:a16="http://schemas.microsoft.com/office/drawing/2014/main" id="{B8248A42-7C53-9070-C5B5-BFABC22CC98D}"/>
              </a:ext>
            </a:extLst>
          </p:cNvPr>
          <p:cNvSpPr txBox="1"/>
          <p:nvPr/>
        </p:nvSpPr>
        <p:spPr>
          <a:xfrm>
            <a:off x="568135" y="242875"/>
            <a:ext cx="6327965" cy="492443"/>
          </a:xfrm>
          <a:prstGeom prst="rect">
            <a:avLst/>
          </a:prstGeom>
          <a:noFill/>
        </p:spPr>
        <p:txBody>
          <a:bodyPr wrap="square" rtlCol="0">
            <a:spAutoFit/>
          </a:bodyPr>
          <a:lstStyle/>
          <a:p>
            <a:pPr lvl="0" algn="l">
              <a:buClrTx/>
              <a:buSzTx/>
              <a:buFontTx/>
            </a:pPr>
            <a:r>
              <a:rPr lang="zh-CN" altLang="en-US" sz="2600" dirty="0">
                <a:solidFill>
                  <a:srgbClr val="0D0D0D"/>
                </a:solidFill>
                <a:latin typeface="微软雅黑" panose="020B0503020204020204" charset="-122"/>
                <a:ea typeface="微软雅黑" panose="020B0503020204020204" charset="-122"/>
                <a:cs typeface="微软雅黑" panose="020B0503020204020204" charset="-122"/>
                <a:sym typeface="微软雅黑" panose="020B0503020204020204" charset="-122"/>
              </a:rPr>
              <a:t>灾难威胁升级，业务中断损失重大</a:t>
            </a:r>
          </a:p>
        </p:txBody>
      </p:sp>
      <p:sp>
        <p:nvSpPr>
          <p:cNvPr id="10" name="矩形 9">
            <a:extLst>
              <a:ext uri="{FF2B5EF4-FFF2-40B4-BE49-F238E27FC236}">
                <a16:creationId xmlns:a16="http://schemas.microsoft.com/office/drawing/2014/main" id="{CADEEEB3-3879-CCAC-60CA-127E27FC0556}"/>
              </a:ext>
            </a:extLst>
          </p:cNvPr>
          <p:cNvSpPr/>
          <p:nvPr/>
        </p:nvSpPr>
        <p:spPr>
          <a:xfrm>
            <a:off x="412561" y="338125"/>
            <a:ext cx="57600" cy="324000"/>
          </a:xfrm>
          <a:prstGeom prst="rect">
            <a:avLst/>
          </a:prstGeom>
          <a:gradFill>
            <a:gsLst>
              <a:gs pos="0">
                <a:srgbClr val="47BFFD"/>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sp>
        <p:nvSpPr>
          <p:cNvPr id="13" name="矩形: 圆角 12">
            <a:extLst>
              <a:ext uri="{FF2B5EF4-FFF2-40B4-BE49-F238E27FC236}">
                <a16:creationId xmlns:a16="http://schemas.microsoft.com/office/drawing/2014/main" id="{24FA140E-E17C-85FA-E1B4-E7BFAE2B9465}"/>
              </a:ext>
            </a:extLst>
          </p:cNvPr>
          <p:cNvSpPr/>
          <p:nvPr/>
        </p:nvSpPr>
        <p:spPr>
          <a:xfrm>
            <a:off x="3380041" y="1110774"/>
            <a:ext cx="8159920" cy="659559"/>
          </a:xfrm>
          <a:prstGeom prst="roundRect">
            <a:avLst>
              <a:gd name="adj" fmla="val 5048"/>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业务中断使企业面临多重损失</a:t>
            </a:r>
          </a:p>
        </p:txBody>
      </p:sp>
      <p:grpSp>
        <p:nvGrpSpPr>
          <p:cNvPr id="74" name="组合 73">
            <a:extLst>
              <a:ext uri="{FF2B5EF4-FFF2-40B4-BE49-F238E27FC236}">
                <a16:creationId xmlns:a16="http://schemas.microsoft.com/office/drawing/2014/main" id="{9B3AFDD3-7F38-60AE-4513-F20DCFE7F348}"/>
              </a:ext>
            </a:extLst>
          </p:cNvPr>
          <p:cNvGrpSpPr/>
          <p:nvPr/>
        </p:nvGrpSpPr>
        <p:grpSpPr>
          <a:xfrm>
            <a:off x="567958" y="4200906"/>
            <a:ext cx="2396098" cy="2373742"/>
            <a:chOff x="567958" y="4359319"/>
            <a:chExt cx="2396098" cy="2373742"/>
          </a:xfrm>
        </p:grpSpPr>
        <p:sp>
          <p:nvSpPr>
            <p:cNvPr id="75" name="矩形: 圆角 74">
              <a:extLst>
                <a:ext uri="{FF2B5EF4-FFF2-40B4-BE49-F238E27FC236}">
                  <a16:creationId xmlns:a16="http://schemas.microsoft.com/office/drawing/2014/main" id="{9EC0B29F-439E-C93D-86A0-90544A9181F4}"/>
                </a:ext>
              </a:extLst>
            </p:cNvPr>
            <p:cNvSpPr/>
            <p:nvPr/>
          </p:nvSpPr>
          <p:spPr>
            <a:xfrm flipV="1">
              <a:off x="652038" y="4359319"/>
              <a:ext cx="2312018" cy="2154974"/>
            </a:xfrm>
            <a:prstGeom prst="roundRect">
              <a:avLst>
                <a:gd name="adj" fmla="val 2281"/>
              </a:avLst>
            </a:prstGeom>
            <a:solidFill>
              <a:schemeClr val="bg1"/>
            </a:solidFill>
            <a:ln>
              <a:noFill/>
            </a:ln>
            <a:effectLst>
              <a:outerShdw blurRad="889000" dist="38100" dir="5400000" algn="t" rotWithShape="0">
                <a:schemeClr val="bg1">
                  <a:lumMod val="75000"/>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6" name="矩形: 圆角 75">
              <a:extLst>
                <a:ext uri="{FF2B5EF4-FFF2-40B4-BE49-F238E27FC236}">
                  <a16:creationId xmlns:a16="http://schemas.microsoft.com/office/drawing/2014/main" id="{51BD8680-E7AD-D716-D642-202184FA9785}"/>
                </a:ext>
              </a:extLst>
            </p:cNvPr>
            <p:cNvSpPr/>
            <p:nvPr/>
          </p:nvSpPr>
          <p:spPr>
            <a:xfrm>
              <a:off x="773437" y="4447787"/>
              <a:ext cx="2069221" cy="310222"/>
            </a:xfrm>
            <a:prstGeom prst="roundRect">
              <a:avLst>
                <a:gd name="adj" fmla="val 5048"/>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中断损失</a:t>
              </a:r>
              <a:r>
                <a:rPr lang="en-US" altLang="zh-CN" sz="12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10</a:t>
              </a:r>
              <a:r>
                <a:rPr lang="zh-CN" altLang="en-US" sz="12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万美元</a:t>
              </a:r>
              <a:r>
                <a:rPr lang="en-US" altLang="zh-CN" sz="12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/hour</a:t>
              </a:r>
              <a:endParaRPr lang="zh-CN" altLang="en-US" sz="12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endParaRPr>
            </a:p>
          </p:txBody>
        </p:sp>
        <p:graphicFrame>
          <p:nvGraphicFramePr>
            <p:cNvPr id="77" name="图表 76">
              <a:extLst>
                <a:ext uri="{FF2B5EF4-FFF2-40B4-BE49-F238E27FC236}">
                  <a16:creationId xmlns:a16="http://schemas.microsoft.com/office/drawing/2014/main" id="{6B082223-BF6C-0AF1-EDFA-7BE48D87D5CA}"/>
                </a:ext>
              </a:extLst>
            </p:cNvPr>
            <p:cNvGraphicFramePr/>
            <p:nvPr/>
          </p:nvGraphicFramePr>
          <p:xfrm>
            <a:off x="804116" y="4714869"/>
            <a:ext cx="2007863" cy="1557338"/>
          </p:xfrm>
          <a:graphic>
            <a:graphicData uri="http://schemas.openxmlformats.org/drawingml/2006/chart">
              <c:chart xmlns:c="http://schemas.openxmlformats.org/drawingml/2006/chart" xmlns:r="http://schemas.openxmlformats.org/officeDocument/2006/relationships" r:id="rId4"/>
            </a:graphicData>
          </a:graphic>
        </p:graphicFrame>
        <p:sp>
          <p:nvSpPr>
            <p:cNvPr id="78" name="文本框 77">
              <a:extLst>
                <a:ext uri="{FF2B5EF4-FFF2-40B4-BE49-F238E27FC236}">
                  <a16:creationId xmlns:a16="http://schemas.microsoft.com/office/drawing/2014/main" id="{8F80AB62-AB8A-932B-E5B8-9465152B0619}"/>
                </a:ext>
              </a:extLst>
            </p:cNvPr>
            <p:cNvSpPr txBox="1"/>
            <p:nvPr/>
          </p:nvSpPr>
          <p:spPr>
            <a:xfrm>
              <a:off x="1028470" y="6219986"/>
              <a:ext cx="1559154" cy="235962"/>
            </a:xfrm>
            <a:prstGeom prst="rect">
              <a:avLst/>
            </a:prstGeom>
            <a:noFill/>
          </p:spPr>
          <p:txBody>
            <a:bodyPr wrap="square" rtlCol="0">
              <a:spAutoFit/>
            </a:bodyPr>
            <a:lstStyle/>
            <a:p>
              <a:pPr algn="ctr">
                <a:lnSpc>
                  <a:spcPct val="150000"/>
                </a:lnSpc>
              </a:pPr>
              <a:r>
                <a:rPr lang="zh-CN" altLang="en-US" sz="7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业务中断损失中位数统计（万美元）</a:t>
              </a:r>
            </a:p>
          </p:txBody>
        </p:sp>
        <p:sp>
          <p:nvSpPr>
            <p:cNvPr id="79" name="文本框 78">
              <a:extLst>
                <a:ext uri="{FF2B5EF4-FFF2-40B4-BE49-F238E27FC236}">
                  <a16:creationId xmlns:a16="http://schemas.microsoft.com/office/drawing/2014/main" id="{96973E89-CA39-D240-293D-6E6D6599BA10}"/>
                </a:ext>
              </a:extLst>
            </p:cNvPr>
            <p:cNvSpPr txBox="1"/>
            <p:nvPr/>
          </p:nvSpPr>
          <p:spPr>
            <a:xfrm>
              <a:off x="567958" y="6548395"/>
              <a:ext cx="2312018" cy="184666"/>
            </a:xfrm>
            <a:prstGeom prst="rect">
              <a:avLst/>
            </a:prstGeom>
            <a:noFill/>
          </p:spPr>
          <p:txBody>
            <a:bodyPr wrap="square" rtlCol="0">
              <a:spAutoFit/>
            </a:bodyPr>
            <a:lstStyle/>
            <a:p>
              <a:r>
                <a:rPr lang="zh-CN" altLang="en-US" sz="6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数据源：</a:t>
              </a:r>
              <a:r>
                <a:rPr lang="en-US" altLang="zh-CN" sz="600" i="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Cockroach Labs-The State of Resilience 2025</a:t>
              </a:r>
              <a:endParaRPr lang="zh-CN" altLang="en-US" sz="600" i="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80" name="矩形: 圆角 79">
            <a:extLst>
              <a:ext uri="{FF2B5EF4-FFF2-40B4-BE49-F238E27FC236}">
                <a16:creationId xmlns:a16="http://schemas.microsoft.com/office/drawing/2014/main" id="{A9B183BC-5257-A801-C2AF-45DA4B6D508F}"/>
              </a:ext>
            </a:extLst>
          </p:cNvPr>
          <p:cNvSpPr/>
          <p:nvPr/>
        </p:nvSpPr>
        <p:spPr>
          <a:xfrm flipV="1">
            <a:off x="652038" y="1098075"/>
            <a:ext cx="2312018" cy="2702275"/>
          </a:xfrm>
          <a:prstGeom prst="roundRect">
            <a:avLst>
              <a:gd name="adj" fmla="val 2281"/>
            </a:avLst>
          </a:prstGeom>
          <a:solidFill>
            <a:schemeClr val="bg1"/>
          </a:solidFill>
          <a:ln>
            <a:noFill/>
          </a:ln>
          <a:effectLst>
            <a:outerShdw blurRad="889000" dist="38100" dir="5400000" algn="t" rotWithShape="0">
              <a:schemeClr val="bg1">
                <a:lumMod val="75000"/>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1" name="矩形: 圆角 80">
            <a:extLst>
              <a:ext uri="{FF2B5EF4-FFF2-40B4-BE49-F238E27FC236}">
                <a16:creationId xmlns:a16="http://schemas.microsoft.com/office/drawing/2014/main" id="{4001E212-2F4A-E451-FE91-4A4FB1BD66A1}"/>
              </a:ext>
            </a:extLst>
          </p:cNvPr>
          <p:cNvSpPr/>
          <p:nvPr/>
        </p:nvSpPr>
        <p:spPr>
          <a:xfrm>
            <a:off x="773437" y="1186545"/>
            <a:ext cx="2069221" cy="310222"/>
          </a:xfrm>
          <a:prstGeom prst="roundRect">
            <a:avLst>
              <a:gd name="adj" fmla="val 5048"/>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2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多数企业每年遭遇业务中断</a:t>
            </a:r>
          </a:p>
        </p:txBody>
      </p:sp>
      <p:graphicFrame>
        <p:nvGraphicFramePr>
          <p:cNvPr id="82" name="图表 81">
            <a:extLst>
              <a:ext uri="{FF2B5EF4-FFF2-40B4-BE49-F238E27FC236}">
                <a16:creationId xmlns:a16="http://schemas.microsoft.com/office/drawing/2014/main" id="{4C90C4E5-3D73-18DC-1C5E-890E5C8188CC}"/>
              </a:ext>
            </a:extLst>
          </p:cNvPr>
          <p:cNvGraphicFramePr/>
          <p:nvPr/>
        </p:nvGraphicFramePr>
        <p:xfrm>
          <a:off x="444045" y="1342344"/>
          <a:ext cx="2728004" cy="2424893"/>
        </p:xfrm>
        <a:graphic>
          <a:graphicData uri="http://schemas.openxmlformats.org/drawingml/2006/chart">
            <c:chart xmlns:c="http://schemas.openxmlformats.org/drawingml/2006/chart" xmlns:r="http://schemas.openxmlformats.org/officeDocument/2006/relationships" r:id="rId5"/>
          </a:graphicData>
        </a:graphic>
      </p:graphicFrame>
      <p:sp>
        <p:nvSpPr>
          <p:cNvPr id="83" name="文本框 82">
            <a:extLst>
              <a:ext uri="{FF2B5EF4-FFF2-40B4-BE49-F238E27FC236}">
                <a16:creationId xmlns:a16="http://schemas.microsoft.com/office/drawing/2014/main" id="{AA5DF586-AFAA-B03A-0EF9-7A297A3590A6}"/>
              </a:ext>
            </a:extLst>
          </p:cNvPr>
          <p:cNvSpPr txBox="1"/>
          <p:nvPr/>
        </p:nvSpPr>
        <p:spPr>
          <a:xfrm>
            <a:off x="1219195" y="2340003"/>
            <a:ext cx="1177705" cy="558038"/>
          </a:xfrm>
          <a:prstGeom prst="rect">
            <a:avLst/>
          </a:prstGeom>
          <a:noFill/>
        </p:spPr>
        <p:txBody>
          <a:bodyPr wrap="square" rtlCol="0">
            <a:spAutoFit/>
          </a:bodyPr>
          <a:lstStyle/>
          <a:p>
            <a:pPr algn="ctr">
              <a:lnSpc>
                <a:spcPct val="150000"/>
              </a:lnSpc>
            </a:pPr>
            <a:r>
              <a:rPr lang="zh-CN" altLang="en-US" sz="7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金融</a:t>
            </a:r>
            <a:r>
              <a:rPr lang="en-US" altLang="zh-CN" sz="7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7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零售</a:t>
            </a:r>
            <a:endParaRPr lang="en-US" altLang="zh-CN" sz="7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en-US" altLang="zh-CN" sz="7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53%</a:t>
            </a:r>
            <a:r>
              <a:rPr lang="zh-CN" altLang="en-US" sz="7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平均每周发生中断</a:t>
            </a:r>
            <a:endParaRPr lang="en-US" altLang="zh-CN" sz="7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endParaRPr>
          </a:p>
          <a:p>
            <a:pPr algn="ctr">
              <a:lnSpc>
                <a:spcPct val="150000"/>
              </a:lnSpc>
            </a:pPr>
            <a:r>
              <a:rPr lang="en-US" altLang="zh-CN" sz="7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14%</a:t>
            </a:r>
            <a:r>
              <a:rPr lang="zh-CN" altLang="en-US" sz="7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的企业每天发生中断</a:t>
            </a:r>
          </a:p>
        </p:txBody>
      </p:sp>
      <p:grpSp>
        <p:nvGrpSpPr>
          <p:cNvPr id="84" name="组合 83">
            <a:extLst>
              <a:ext uri="{FF2B5EF4-FFF2-40B4-BE49-F238E27FC236}">
                <a16:creationId xmlns:a16="http://schemas.microsoft.com/office/drawing/2014/main" id="{0F63C58B-E8AD-DDBB-D41C-E491A1C36C88}"/>
              </a:ext>
            </a:extLst>
          </p:cNvPr>
          <p:cNvGrpSpPr>
            <a:grpSpLocks noChangeAspect="1"/>
          </p:cNvGrpSpPr>
          <p:nvPr/>
        </p:nvGrpSpPr>
        <p:grpSpPr>
          <a:xfrm>
            <a:off x="1525732" y="2140356"/>
            <a:ext cx="564630" cy="233416"/>
            <a:chOff x="1733567" y="2186589"/>
            <a:chExt cx="617245" cy="255167"/>
          </a:xfrm>
        </p:grpSpPr>
        <p:grpSp>
          <p:nvGrpSpPr>
            <p:cNvPr id="85" name="组合 84">
              <a:extLst>
                <a:ext uri="{FF2B5EF4-FFF2-40B4-BE49-F238E27FC236}">
                  <a16:creationId xmlns:a16="http://schemas.microsoft.com/office/drawing/2014/main" id="{65D9FC54-FD62-19DB-0340-05CDDFEF5DDC}"/>
                </a:ext>
              </a:extLst>
            </p:cNvPr>
            <p:cNvGrpSpPr>
              <a:grpSpLocks noChangeAspect="1"/>
            </p:cNvGrpSpPr>
            <p:nvPr/>
          </p:nvGrpSpPr>
          <p:grpSpPr>
            <a:xfrm>
              <a:off x="1733567" y="2186589"/>
              <a:ext cx="298732" cy="255167"/>
              <a:chOff x="2572781" y="1210991"/>
              <a:chExt cx="1129194" cy="964519"/>
            </a:xfrm>
          </p:grpSpPr>
          <p:sp>
            <p:nvSpPr>
              <p:cNvPr id="92" name="任意多边形: 形状 91">
                <a:extLst>
                  <a:ext uri="{FF2B5EF4-FFF2-40B4-BE49-F238E27FC236}">
                    <a16:creationId xmlns:a16="http://schemas.microsoft.com/office/drawing/2014/main" id="{FBB99255-D505-97D9-5934-C42CC81EEBEC}"/>
                  </a:ext>
                </a:extLst>
              </p:cNvPr>
              <p:cNvSpPr/>
              <p:nvPr/>
            </p:nvSpPr>
            <p:spPr>
              <a:xfrm>
                <a:off x="2572781" y="1768689"/>
                <a:ext cx="1129194" cy="406821"/>
              </a:xfrm>
              <a:custGeom>
                <a:avLst/>
                <a:gdLst>
                  <a:gd name="connsiteX0" fmla="*/ 434123 w 1246662"/>
                  <a:gd name="connsiteY0" fmla="*/ 449142 h 449141"/>
                  <a:gd name="connsiteX1" fmla="*/ 424308 w 1246662"/>
                  <a:gd name="connsiteY1" fmla="*/ 447211 h 449141"/>
                  <a:gd name="connsiteX2" fmla="*/ 10601 w 1246662"/>
                  <a:gd name="connsiteY2" fmla="*/ 230757 h 449141"/>
                  <a:gd name="connsiteX3" fmla="*/ 2768 w 1246662"/>
                  <a:gd name="connsiteY3" fmla="*/ 203700 h 449141"/>
                  <a:gd name="connsiteX4" fmla="*/ 30207 w 1246662"/>
                  <a:gd name="connsiteY4" fmla="*/ 195964 h 449141"/>
                  <a:gd name="connsiteX5" fmla="*/ 436082 w 1246662"/>
                  <a:gd name="connsiteY5" fmla="*/ 406638 h 449141"/>
                  <a:gd name="connsiteX6" fmla="*/ 1216452 w 1246662"/>
                  <a:gd name="connsiteY6" fmla="*/ 2730 h 449141"/>
                  <a:gd name="connsiteX7" fmla="*/ 1243903 w 1246662"/>
                  <a:gd name="connsiteY7" fmla="*/ 10453 h 449141"/>
                  <a:gd name="connsiteX8" fmla="*/ 1236058 w 1246662"/>
                  <a:gd name="connsiteY8" fmla="*/ 37510 h 449141"/>
                  <a:gd name="connsiteX9" fmla="*/ 443914 w 1246662"/>
                  <a:gd name="connsiteY9" fmla="*/ 447211 h 449141"/>
                  <a:gd name="connsiteX10" fmla="*/ 434123 w 1246662"/>
                  <a:gd name="connsiteY10" fmla="*/ 449142 h 449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46662" h="449141">
                    <a:moveTo>
                      <a:pt x="434123" y="449142"/>
                    </a:moveTo>
                    <a:cubicBezTo>
                      <a:pt x="430195" y="449142"/>
                      <a:pt x="428237" y="449142"/>
                      <a:pt x="424308" y="447211"/>
                    </a:cubicBezTo>
                    <a:lnTo>
                      <a:pt x="10601" y="230757"/>
                    </a:lnTo>
                    <a:cubicBezTo>
                      <a:pt x="798" y="224964"/>
                      <a:pt x="-3119" y="213367"/>
                      <a:pt x="2768" y="203700"/>
                    </a:cubicBezTo>
                    <a:cubicBezTo>
                      <a:pt x="8643" y="194046"/>
                      <a:pt x="20404" y="190172"/>
                      <a:pt x="30207" y="195964"/>
                    </a:cubicBezTo>
                    <a:lnTo>
                      <a:pt x="436082" y="406638"/>
                    </a:lnTo>
                    <a:lnTo>
                      <a:pt x="1216452" y="2730"/>
                    </a:lnTo>
                    <a:cubicBezTo>
                      <a:pt x="1226255" y="-3075"/>
                      <a:pt x="1238016" y="787"/>
                      <a:pt x="1243903" y="10453"/>
                    </a:cubicBezTo>
                    <a:cubicBezTo>
                      <a:pt x="1249777" y="20108"/>
                      <a:pt x="1245861" y="31717"/>
                      <a:pt x="1236058" y="37510"/>
                    </a:cubicBezTo>
                    <a:lnTo>
                      <a:pt x="443914" y="447211"/>
                    </a:lnTo>
                    <a:cubicBezTo>
                      <a:pt x="441956" y="447211"/>
                      <a:pt x="438040" y="449142"/>
                      <a:pt x="434123" y="449142"/>
                    </a:cubicBez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93" name="组合 92">
                <a:extLst>
                  <a:ext uri="{FF2B5EF4-FFF2-40B4-BE49-F238E27FC236}">
                    <a16:creationId xmlns:a16="http://schemas.microsoft.com/office/drawing/2014/main" id="{4F91507A-2592-5107-49C9-7688F991C1BC}"/>
                  </a:ext>
                </a:extLst>
              </p:cNvPr>
              <p:cNvGrpSpPr/>
              <p:nvPr/>
            </p:nvGrpSpPr>
            <p:grpSpPr>
              <a:xfrm>
                <a:off x="2572781" y="1210991"/>
                <a:ext cx="1129194" cy="878744"/>
                <a:chOff x="2572781" y="1210991"/>
                <a:chExt cx="1129194" cy="878744"/>
              </a:xfrm>
            </p:grpSpPr>
            <p:sp>
              <p:nvSpPr>
                <p:cNvPr id="94" name="任意多边形: 形状 93">
                  <a:extLst>
                    <a:ext uri="{FF2B5EF4-FFF2-40B4-BE49-F238E27FC236}">
                      <a16:creationId xmlns:a16="http://schemas.microsoft.com/office/drawing/2014/main" id="{B20BCBB2-CD1C-99EA-B852-7889BB3D2879}"/>
                    </a:ext>
                  </a:extLst>
                </p:cNvPr>
                <p:cNvSpPr/>
                <p:nvPr/>
              </p:nvSpPr>
              <p:spPr>
                <a:xfrm>
                  <a:off x="2692493" y="1228481"/>
                  <a:ext cx="355193" cy="525158"/>
                </a:xfrm>
                <a:custGeom>
                  <a:avLst/>
                  <a:gdLst>
                    <a:gd name="connsiteX0" fmla="*/ 196072 w 392143"/>
                    <a:gd name="connsiteY0" fmla="*/ 12 h 579789"/>
                    <a:gd name="connsiteX1" fmla="*/ 0 w 392143"/>
                    <a:gd name="connsiteY1" fmla="*/ 96642 h 579789"/>
                    <a:gd name="connsiteX2" fmla="*/ 0 w 392143"/>
                    <a:gd name="connsiteY2" fmla="*/ 579790 h 579789"/>
                    <a:gd name="connsiteX3" fmla="*/ 392143 w 392143"/>
                    <a:gd name="connsiteY3" fmla="*/ 367209 h 579789"/>
                    <a:gd name="connsiteX4" fmla="*/ 392143 w 392143"/>
                    <a:gd name="connsiteY4" fmla="*/ 96630 h 579789"/>
                    <a:gd name="connsiteX5" fmla="*/ 196072 w 392143"/>
                    <a:gd name="connsiteY5" fmla="*/ 0 h 579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2143" h="579789">
                      <a:moveTo>
                        <a:pt x="196072" y="12"/>
                      </a:moveTo>
                      <a:cubicBezTo>
                        <a:pt x="88227" y="12"/>
                        <a:pt x="0" y="42540"/>
                        <a:pt x="0" y="96642"/>
                      </a:cubicBezTo>
                      <a:lnTo>
                        <a:pt x="0" y="579790"/>
                      </a:lnTo>
                      <a:lnTo>
                        <a:pt x="392143" y="367209"/>
                      </a:lnTo>
                      <a:lnTo>
                        <a:pt x="392143" y="96630"/>
                      </a:lnTo>
                      <a:cubicBezTo>
                        <a:pt x="392143" y="42516"/>
                        <a:pt x="303904" y="0"/>
                        <a:pt x="196072" y="0"/>
                      </a:cubicBezTo>
                      <a:close/>
                    </a:path>
                  </a:pathLst>
                </a:custGeom>
                <a:solidFill>
                  <a:srgbClr val="D4EEF3"/>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5" name="任意多边形: 形状 94">
                  <a:extLst>
                    <a:ext uri="{FF2B5EF4-FFF2-40B4-BE49-F238E27FC236}">
                      <a16:creationId xmlns:a16="http://schemas.microsoft.com/office/drawing/2014/main" id="{6F4D59BB-30B4-6692-9055-9397CA5C3A84}"/>
                    </a:ext>
                  </a:extLst>
                </p:cNvPr>
                <p:cNvSpPr/>
                <p:nvPr/>
              </p:nvSpPr>
              <p:spPr>
                <a:xfrm>
                  <a:off x="2674734" y="1210991"/>
                  <a:ext cx="390710" cy="210061"/>
                </a:xfrm>
                <a:custGeom>
                  <a:avLst/>
                  <a:gdLst>
                    <a:gd name="connsiteX0" fmla="*/ 215678 w 431355"/>
                    <a:gd name="connsiteY0" fmla="*/ 231913 h 231913"/>
                    <a:gd name="connsiteX1" fmla="*/ 0 w 431355"/>
                    <a:gd name="connsiteY1" fmla="*/ 115951 h 231913"/>
                    <a:gd name="connsiteX2" fmla="*/ 215678 w 431355"/>
                    <a:gd name="connsiteY2" fmla="*/ 0 h 231913"/>
                    <a:gd name="connsiteX3" fmla="*/ 431355 w 431355"/>
                    <a:gd name="connsiteY3" fmla="*/ 115951 h 231913"/>
                    <a:gd name="connsiteX4" fmla="*/ 215678 w 431355"/>
                    <a:gd name="connsiteY4" fmla="*/ 231913 h 231913"/>
                    <a:gd name="connsiteX5" fmla="*/ 215678 w 431355"/>
                    <a:gd name="connsiteY5" fmla="*/ 38654 h 231913"/>
                    <a:gd name="connsiteX6" fmla="*/ 39212 w 431355"/>
                    <a:gd name="connsiteY6" fmla="*/ 115951 h 231913"/>
                    <a:gd name="connsiteX7" fmla="*/ 215678 w 431355"/>
                    <a:gd name="connsiteY7" fmla="*/ 193259 h 231913"/>
                    <a:gd name="connsiteX8" fmla="*/ 392143 w 431355"/>
                    <a:gd name="connsiteY8" fmla="*/ 115951 h 231913"/>
                    <a:gd name="connsiteX9" fmla="*/ 215678 w 431355"/>
                    <a:gd name="connsiteY9" fmla="*/ 38654 h 231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1355" h="231913">
                      <a:moveTo>
                        <a:pt x="215678" y="231913"/>
                      </a:moveTo>
                      <a:cubicBezTo>
                        <a:pt x="94113" y="231913"/>
                        <a:pt x="0" y="181662"/>
                        <a:pt x="0" y="115951"/>
                      </a:cubicBezTo>
                      <a:cubicBezTo>
                        <a:pt x="0" y="50252"/>
                        <a:pt x="94113" y="0"/>
                        <a:pt x="215678" y="0"/>
                      </a:cubicBezTo>
                      <a:cubicBezTo>
                        <a:pt x="337242" y="0"/>
                        <a:pt x="431355" y="50252"/>
                        <a:pt x="431355" y="115951"/>
                      </a:cubicBezTo>
                      <a:cubicBezTo>
                        <a:pt x="431355" y="181662"/>
                        <a:pt x="335284" y="231913"/>
                        <a:pt x="215678" y="231913"/>
                      </a:cubicBezTo>
                      <a:close/>
                      <a:moveTo>
                        <a:pt x="215678" y="38654"/>
                      </a:moveTo>
                      <a:cubicBezTo>
                        <a:pt x="111761" y="38654"/>
                        <a:pt x="39212" y="79227"/>
                        <a:pt x="39212" y="115951"/>
                      </a:cubicBezTo>
                      <a:cubicBezTo>
                        <a:pt x="39212" y="152674"/>
                        <a:pt x="111761" y="193259"/>
                        <a:pt x="215678" y="193259"/>
                      </a:cubicBezTo>
                      <a:cubicBezTo>
                        <a:pt x="319594" y="193259"/>
                        <a:pt x="392143" y="152674"/>
                        <a:pt x="392143" y="115951"/>
                      </a:cubicBezTo>
                      <a:cubicBezTo>
                        <a:pt x="392143" y="79239"/>
                        <a:pt x="319594" y="38654"/>
                        <a:pt x="215678" y="38654"/>
                      </a:cubicBez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6" name="任意多边形: 形状 95">
                  <a:extLst>
                    <a:ext uri="{FF2B5EF4-FFF2-40B4-BE49-F238E27FC236}">
                      <a16:creationId xmlns:a16="http://schemas.microsoft.com/office/drawing/2014/main" id="{B4C89411-A66D-C7E6-CD6B-9D02DDEEFFC6}"/>
                    </a:ext>
                  </a:extLst>
                </p:cNvPr>
                <p:cNvSpPr/>
                <p:nvPr/>
              </p:nvSpPr>
              <p:spPr>
                <a:xfrm>
                  <a:off x="2674734" y="1316017"/>
                  <a:ext cx="390710" cy="192561"/>
                </a:xfrm>
                <a:custGeom>
                  <a:avLst/>
                  <a:gdLst>
                    <a:gd name="connsiteX0" fmla="*/ 215678 w 431355"/>
                    <a:gd name="connsiteY0" fmla="*/ 212592 h 212592"/>
                    <a:gd name="connsiteX1" fmla="*/ 0 w 431355"/>
                    <a:gd name="connsiteY1" fmla="*/ 96630 h 212592"/>
                    <a:gd name="connsiteX2" fmla="*/ 0 w 431355"/>
                    <a:gd name="connsiteY2" fmla="*/ 0 h 212592"/>
                    <a:gd name="connsiteX3" fmla="*/ 39212 w 431355"/>
                    <a:gd name="connsiteY3" fmla="*/ 0 h 212592"/>
                    <a:gd name="connsiteX4" fmla="*/ 39212 w 431355"/>
                    <a:gd name="connsiteY4" fmla="*/ 96630 h 212592"/>
                    <a:gd name="connsiteX5" fmla="*/ 215678 w 431355"/>
                    <a:gd name="connsiteY5" fmla="*/ 173938 h 212592"/>
                    <a:gd name="connsiteX6" fmla="*/ 392143 w 431355"/>
                    <a:gd name="connsiteY6" fmla="*/ 96630 h 212592"/>
                    <a:gd name="connsiteX7" fmla="*/ 392143 w 431355"/>
                    <a:gd name="connsiteY7" fmla="*/ 0 h 212592"/>
                    <a:gd name="connsiteX8" fmla="*/ 431355 w 431355"/>
                    <a:gd name="connsiteY8" fmla="*/ 0 h 212592"/>
                    <a:gd name="connsiteX9" fmla="*/ 431355 w 431355"/>
                    <a:gd name="connsiteY9" fmla="*/ 96630 h 212592"/>
                    <a:gd name="connsiteX10" fmla="*/ 215678 w 431355"/>
                    <a:gd name="connsiteY10" fmla="*/ 212592 h 212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355" h="212592">
                      <a:moveTo>
                        <a:pt x="215678" y="212592"/>
                      </a:moveTo>
                      <a:cubicBezTo>
                        <a:pt x="94113" y="212592"/>
                        <a:pt x="0" y="162341"/>
                        <a:pt x="0" y="96630"/>
                      </a:cubicBezTo>
                      <a:lnTo>
                        <a:pt x="0" y="0"/>
                      </a:lnTo>
                      <a:lnTo>
                        <a:pt x="39212" y="0"/>
                      </a:lnTo>
                      <a:lnTo>
                        <a:pt x="39212" y="96630"/>
                      </a:lnTo>
                      <a:cubicBezTo>
                        <a:pt x="39212" y="133353"/>
                        <a:pt x="111761" y="173938"/>
                        <a:pt x="215678" y="173938"/>
                      </a:cubicBezTo>
                      <a:cubicBezTo>
                        <a:pt x="319594" y="173938"/>
                        <a:pt x="392143" y="133353"/>
                        <a:pt x="392143" y="96630"/>
                      </a:cubicBezTo>
                      <a:lnTo>
                        <a:pt x="392143" y="0"/>
                      </a:lnTo>
                      <a:lnTo>
                        <a:pt x="431355" y="0"/>
                      </a:lnTo>
                      <a:lnTo>
                        <a:pt x="431355" y="96630"/>
                      </a:lnTo>
                      <a:cubicBezTo>
                        <a:pt x="431355" y="162341"/>
                        <a:pt x="335284" y="212592"/>
                        <a:pt x="215678" y="212592"/>
                      </a:cubicBez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7" name="任意多边形: 形状 96">
                  <a:extLst>
                    <a:ext uri="{FF2B5EF4-FFF2-40B4-BE49-F238E27FC236}">
                      <a16:creationId xmlns:a16="http://schemas.microsoft.com/office/drawing/2014/main" id="{2D537839-71ED-0CC8-0726-1DCA10BA8068}"/>
                    </a:ext>
                  </a:extLst>
                </p:cNvPr>
                <p:cNvSpPr/>
                <p:nvPr/>
              </p:nvSpPr>
              <p:spPr>
                <a:xfrm>
                  <a:off x="2674734" y="1386040"/>
                  <a:ext cx="390710" cy="206552"/>
                </a:xfrm>
                <a:custGeom>
                  <a:avLst/>
                  <a:gdLst>
                    <a:gd name="connsiteX0" fmla="*/ 411749 w 431355"/>
                    <a:gd name="connsiteY0" fmla="*/ 135284 h 228039"/>
                    <a:gd name="connsiteX1" fmla="*/ 392143 w 431355"/>
                    <a:gd name="connsiteY1" fmla="*/ 115951 h 228039"/>
                    <a:gd name="connsiteX2" fmla="*/ 392143 w 431355"/>
                    <a:gd name="connsiteY2" fmla="*/ 19321 h 228039"/>
                    <a:gd name="connsiteX3" fmla="*/ 411749 w 431355"/>
                    <a:gd name="connsiteY3" fmla="*/ 0 h 228039"/>
                    <a:gd name="connsiteX4" fmla="*/ 431355 w 431355"/>
                    <a:gd name="connsiteY4" fmla="*/ 19321 h 228039"/>
                    <a:gd name="connsiteX5" fmla="*/ 431355 w 431355"/>
                    <a:gd name="connsiteY5" fmla="*/ 115951 h 228039"/>
                    <a:gd name="connsiteX6" fmla="*/ 411749 w 431355"/>
                    <a:gd name="connsiteY6" fmla="*/ 135284 h 228039"/>
                    <a:gd name="connsiteX7" fmla="*/ 156860 w 431355"/>
                    <a:gd name="connsiteY7" fmla="*/ 228039 h 228039"/>
                    <a:gd name="connsiteX8" fmla="*/ 152944 w 431355"/>
                    <a:gd name="connsiteY8" fmla="*/ 228039 h 228039"/>
                    <a:gd name="connsiteX9" fmla="*/ 0 w 431355"/>
                    <a:gd name="connsiteY9" fmla="*/ 115951 h 228039"/>
                    <a:gd name="connsiteX10" fmla="*/ 0 w 431355"/>
                    <a:gd name="connsiteY10" fmla="*/ 19321 h 228039"/>
                    <a:gd name="connsiteX11" fmla="*/ 19606 w 431355"/>
                    <a:gd name="connsiteY11" fmla="*/ 0 h 228039"/>
                    <a:gd name="connsiteX12" fmla="*/ 39212 w 431355"/>
                    <a:gd name="connsiteY12" fmla="*/ 19321 h 228039"/>
                    <a:gd name="connsiteX13" fmla="*/ 39212 w 431355"/>
                    <a:gd name="connsiteY13" fmla="*/ 115951 h 228039"/>
                    <a:gd name="connsiteX14" fmla="*/ 160776 w 431355"/>
                    <a:gd name="connsiteY14" fmla="*/ 189397 h 228039"/>
                    <a:gd name="connsiteX15" fmla="*/ 176466 w 431355"/>
                    <a:gd name="connsiteY15" fmla="*/ 210649 h 228039"/>
                    <a:gd name="connsiteX16" fmla="*/ 156860 w 431355"/>
                    <a:gd name="connsiteY16" fmla="*/ 228039 h 228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31355" h="228039">
                      <a:moveTo>
                        <a:pt x="411749" y="135284"/>
                      </a:moveTo>
                      <a:cubicBezTo>
                        <a:pt x="399988" y="135284"/>
                        <a:pt x="392143" y="127548"/>
                        <a:pt x="392143" y="115951"/>
                      </a:cubicBezTo>
                      <a:lnTo>
                        <a:pt x="392143" y="19321"/>
                      </a:lnTo>
                      <a:cubicBezTo>
                        <a:pt x="392143" y="7724"/>
                        <a:pt x="399976" y="0"/>
                        <a:pt x="411749" y="0"/>
                      </a:cubicBezTo>
                      <a:cubicBezTo>
                        <a:pt x="423510" y="0"/>
                        <a:pt x="431355" y="7724"/>
                        <a:pt x="431355" y="19321"/>
                      </a:cubicBezTo>
                      <a:lnTo>
                        <a:pt x="431355" y="115951"/>
                      </a:lnTo>
                      <a:cubicBezTo>
                        <a:pt x="431355" y="125605"/>
                        <a:pt x="421552" y="135284"/>
                        <a:pt x="411749" y="135284"/>
                      </a:cubicBezTo>
                      <a:close/>
                      <a:moveTo>
                        <a:pt x="156860" y="228039"/>
                      </a:moveTo>
                      <a:lnTo>
                        <a:pt x="152944" y="228039"/>
                      </a:lnTo>
                      <a:cubicBezTo>
                        <a:pt x="58830" y="214511"/>
                        <a:pt x="0" y="170064"/>
                        <a:pt x="0" y="115951"/>
                      </a:cubicBezTo>
                      <a:lnTo>
                        <a:pt x="0" y="19321"/>
                      </a:lnTo>
                      <a:cubicBezTo>
                        <a:pt x="0" y="7724"/>
                        <a:pt x="7833" y="0"/>
                        <a:pt x="19606" y="0"/>
                      </a:cubicBezTo>
                      <a:cubicBezTo>
                        <a:pt x="31367" y="0"/>
                        <a:pt x="39212" y="7724"/>
                        <a:pt x="39212" y="19321"/>
                      </a:cubicBezTo>
                      <a:lnTo>
                        <a:pt x="39212" y="115951"/>
                      </a:lnTo>
                      <a:cubicBezTo>
                        <a:pt x="39212" y="146869"/>
                        <a:pt x="90197" y="177788"/>
                        <a:pt x="160776" y="189397"/>
                      </a:cubicBezTo>
                      <a:cubicBezTo>
                        <a:pt x="170579" y="191328"/>
                        <a:pt x="178424" y="200983"/>
                        <a:pt x="176466" y="210649"/>
                      </a:cubicBezTo>
                      <a:cubicBezTo>
                        <a:pt x="174508" y="220304"/>
                        <a:pt x="166663" y="228039"/>
                        <a:pt x="156860" y="228039"/>
                      </a:cubicBez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8" name="任意多边形: 形状 97">
                  <a:extLst>
                    <a:ext uri="{FF2B5EF4-FFF2-40B4-BE49-F238E27FC236}">
                      <a16:creationId xmlns:a16="http://schemas.microsoft.com/office/drawing/2014/main" id="{C3CAF340-82D3-72E8-F7AC-6F7BB9F4303A}"/>
                    </a:ext>
                  </a:extLst>
                </p:cNvPr>
                <p:cNvSpPr/>
                <p:nvPr/>
              </p:nvSpPr>
              <p:spPr>
                <a:xfrm>
                  <a:off x="2674734" y="1473565"/>
                  <a:ext cx="88383" cy="185553"/>
                </a:xfrm>
                <a:custGeom>
                  <a:avLst/>
                  <a:gdLst>
                    <a:gd name="connsiteX0" fmla="*/ 78424 w 97577"/>
                    <a:gd name="connsiteY0" fmla="*/ 204857 h 204856"/>
                    <a:gd name="connsiteX1" fmla="*/ 70591 w 97577"/>
                    <a:gd name="connsiteY1" fmla="*/ 202914 h 204856"/>
                    <a:gd name="connsiteX2" fmla="*/ 0 w 97577"/>
                    <a:gd name="connsiteY2" fmla="*/ 115951 h 204856"/>
                    <a:gd name="connsiteX3" fmla="*/ 0 w 97577"/>
                    <a:gd name="connsiteY3" fmla="*/ 19321 h 204856"/>
                    <a:gd name="connsiteX4" fmla="*/ 19606 w 97577"/>
                    <a:gd name="connsiteY4" fmla="*/ 0 h 204856"/>
                    <a:gd name="connsiteX5" fmla="*/ 39212 w 97577"/>
                    <a:gd name="connsiteY5" fmla="*/ 19321 h 204856"/>
                    <a:gd name="connsiteX6" fmla="*/ 39212 w 97577"/>
                    <a:gd name="connsiteY6" fmla="*/ 115951 h 204856"/>
                    <a:gd name="connsiteX7" fmla="*/ 86269 w 97577"/>
                    <a:gd name="connsiteY7" fmla="*/ 168133 h 204856"/>
                    <a:gd name="connsiteX8" fmla="*/ 96072 w 97577"/>
                    <a:gd name="connsiteY8" fmla="*/ 193259 h 204856"/>
                    <a:gd name="connsiteX9" fmla="*/ 78424 w 97577"/>
                    <a:gd name="connsiteY9" fmla="*/ 204857 h 204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577" h="204856">
                      <a:moveTo>
                        <a:pt x="78424" y="204857"/>
                      </a:moveTo>
                      <a:cubicBezTo>
                        <a:pt x="76466" y="204857"/>
                        <a:pt x="72549" y="204857"/>
                        <a:pt x="70591" y="202914"/>
                      </a:cubicBezTo>
                      <a:cubicBezTo>
                        <a:pt x="25493" y="181649"/>
                        <a:pt x="0" y="150731"/>
                        <a:pt x="0" y="115951"/>
                      </a:cubicBezTo>
                      <a:lnTo>
                        <a:pt x="0" y="19321"/>
                      </a:lnTo>
                      <a:cubicBezTo>
                        <a:pt x="0" y="7724"/>
                        <a:pt x="7833" y="0"/>
                        <a:pt x="19606" y="0"/>
                      </a:cubicBezTo>
                      <a:cubicBezTo>
                        <a:pt x="31367" y="0"/>
                        <a:pt x="39212" y="7724"/>
                        <a:pt x="39212" y="19321"/>
                      </a:cubicBezTo>
                      <a:lnTo>
                        <a:pt x="39212" y="115951"/>
                      </a:lnTo>
                      <a:cubicBezTo>
                        <a:pt x="39212" y="133341"/>
                        <a:pt x="56860" y="152674"/>
                        <a:pt x="86269" y="168133"/>
                      </a:cubicBezTo>
                      <a:cubicBezTo>
                        <a:pt x="96072" y="171995"/>
                        <a:pt x="100000" y="183593"/>
                        <a:pt x="96072" y="193259"/>
                      </a:cubicBezTo>
                      <a:cubicBezTo>
                        <a:pt x="92155" y="200983"/>
                        <a:pt x="84310" y="204857"/>
                        <a:pt x="78424" y="204857"/>
                      </a:cubicBez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9" name="任意多边形: 形状 98">
                  <a:extLst>
                    <a:ext uri="{FF2B5EF4-FFF2-40B4-BE49-F238E27FC236}">
                      <a16:creationId xmlns:a16="http://schemas.microsoft.com/office/drawing/2014/main" id="{36EF740E-0979-1299-5BC5-E9B83DE99E48}"/>
                    </a:ext>
                  </a:extLst>
                </p:cNvPr>
                <p:cNvSpPr/>
                <p:nvPr/>
              </p:nvSpPr>
              <p:spPr>
                <a:xfrm>
                  <a:off x="2674734" y="1473565"/>
                  <a:ext cx="35516" cy="227561"/>
                </a:xfrm>
                <a:custGeom>
                  <a:avLst/>
                  <a:gdLst>
                    <a:gd name="connsiteX0" fmla="*/ 19606 w 39211"/>
                    <a:gd name="connsiteY0" fmla="*/ 251234 h 251234"/>
                    <a:gd name="connsiteX1" fmla="*/ 0 w 39211"/>
                    <a:gd name="connsiteY1" fmla="*/ 231913 h 251234"/>
                    <a:gd name="connsiteX2" fmla="*/ 0 w 39211"/>
                    <a:gd name="connsiteY2" fmla="*/ 19321 h 251234"/>
                    <a:gd name="connsiteX3" fmla="*/ 19606 w 39211"/>
                    <a:gd name="connsiteY3" fmla="*/ 0 h 251234"/>
                    <a:gd name="connsiteX4" fmla="*/ 39212 w 39211"/>
                    <a:gd name="connsiteY4" fmla="*/ 19321 h 251234"/>
                    <a:gd name="connsiteX5" fmla="*/ 39212 w 39211"/>
                    <a:gd name="connsiteY5" fmla="*/ 231913 h 251234"/>
                    <a:gd name="connsiteX6" fmla="*/ 19606 w 39211"/>
                    <a:gd name="connsiteY6" fmla="*/ 251222 h 251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211" h="251234">
                      <a:moveTo>
                        <a:pt x="19606" y="251234"/>
                      </a:moveTo>
                      <a:cubicBezTo>
                        <a:pt x="7845" y="251234"/>
                        <a:pt x="0" y="243499"/>
                        <a:pt x="0" y="231913"/>
                      </a:cubicBezTo>
                      <a:lnTo>
                        <a:pt x="0" y="19321"/>
                      </a:lnTo>
                      <a:cubicBezTo>
                        <a:pt x="0" y="7724"/>
                        <a:pt x="7833" y="0"/>
                        <a:pt x="19606" y="0"/>
                      </a:cubicBezTo>
                      <a:cubicBezTo>
                        <a:pt x="31367" y="0"/>
                        <a:pt x="39212" y="7724"/>
                        <a:pt x="39212" y="19321"/>
                      </a:cubicBezTo>
                      <a:lnTo>
                        <a:pt x="39212" y="231913"/>
                      </a:lnTo>
                      <a:cubicBezTo>
                        <a:pt x="39212" y="241568"/>
                        <a:pt x="29421" y="251222"/>
                        <a:pt x="19606" y="251222"/>
                      </a:cubicBez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0" name="任意多边形: 形状 99">
                  <a:extLst>
                    <a:ext uri="{FF2B5EF4-FFF2-40B4-BE49-F238E27FC236}">
                      <a16:creationId xmlns:a16="http://schemas.microsoft.com/office/drawing/2014/main" id="{B9B08636-947F-724F-CD3A-18F816233F12}"/>
                    </a:ext>
                  </a:extLst>
                </p:cNvPr>
                <p:cNvSpPr/>
                <p:nvPr/>
              </p:nvSpPr>
              <p:spPr>
                <a:xfrm>
                  <a:off x="2589488" y="1421052"/>
                  <a:ext cx="1092218" cy="565417"/>
                </a:xfrm>
                <a:custGeom>
                  <a:avLst/>
                  <a:gdLst>
                    <a:gd name="connsiteX0" fmla="*/ 1205839 w 1205839"/>
                    <a:gd name="connsiteY0" fmla="*/ 214511 h 624236"/>
                    <a:gd name="connsiteX1" fmla="*/ 415666 w 1205839"/>
                    <a:gd name="connsiteY1" fmla="*/ 624236 h 624236"/>
                    <a:gd name="connsiteX2" fmla="*/ 0 w 1205839"/>
                    <a:gd name="connsiteY2" fmla="*/ 407770 h 624236"/>
                    <a:gd name="connsiteX3" fmla="*/ 790161 w 1205839"/>
                    <a:gd name="connsiteY3" fmla="*/ 0 h 624236"/>
                  </a:gdLst>
                  <a:ahLst/>
                  <a:cxnLst>
                    <a:cxn ang="0">
                      <a:pos x="connsiteX0" y="connsiteY0"/>
                    </a:cxn>
                    <a:cxn ang="0">
                      <a:pos x="connsiteX1" y="connsiteY1"/>
                    </a:cxn>
                    <a:cxn ang="0">
                      <a:pos x="connsiteX2" y="connsiteY2"/>
                    </a:cxn>
                    <a:cxn ang="0">
                      <a:pos x="connsiteX3" y="connsiteY3"/>
                    </a:cxn>
                  </a:cxnLst>
                  <a:rect l="l" t="t" r="r" b="b"/>
                  <a:pathLst>
                    <a:path w="1205839" h="624236">
                      <a:moveTo>
                        <a:pt x="1205839" y="214511"/>
                      </a:moveTo>
                      <a:lnTo>
                        <a:pt x="415666" y="624236"/>
                      </a:lnTo>
                      <a:lnTo>
                        <a:pt x="0" y="407770"/>
                      </a:lnTo>
                      <a:lnTo>
                        <a:pt x="790161" y="0"/>
                      </a:lnTo>
                      <a:close/>
                    </a:path>
                  </a:pathLst>
                </a:custGeom>
                <a:solidFill>
                  <a:srgbClr val="D4EEF3"/>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1" name="任意多边形: 形状 100">
                  <a:extLst>
                    <a:ext uri="{FF2B5EF4-FFF2-40B4-BE49-F238E27FC236}">
                      <a16:creationId xmlns:a16="http://schemas.microsoft.com/office/drawing/2014/main" id="{C5CA35CC-37CA-E409-BE0E-2C4C6A74C1D2}"/>
                    </a:ext>
                  </a:extLst>
                </p:cNvPr>
                <p:cNvSpPr/>
                <p:nvPr/>
              </p:nvSpPr>
              <p:spPr>
                <a:xfrm>
                  <a:off x="2573503" y="1402667"/>
                  <a:ext cx="1125950" cy="601292"/>
                </a:xfrm>
                <a:custGeom>
                  <a:avLst/>
                  <a:gdLst>
                    <a:gd name="connsiteX0" fmla="*/ 433326 w 1243080"/>
                    <a:gd name="connsiteY0" fmla="*/ 663844 h 663843"/>
                    <a:gd name="connsiteX1" fmla="*/ 423510 w 1243080"/>
                    <a:gd name="connsiteY1" fmla="*/ 661913 h 663843"/>
                    <a:gd name="connsiteX2" fmla="*/ 9803 w 1243080"/>
                    <a:gd name="connsiteY2" fmla="*/ 445459 h 663843"/>
                    <a:gd name="connsiteX3" fmla="*/ 0 w 1243080"/>
                    <a:gd name="connsiteY3" fmla="*/ 428069 h 663843"/>
                    <a:gd name="connsiteX4" fmla="*/ 9803 w 1243080"/>
                    <a:gd name="connsiteY4" fmla="*/ 410679 h 663843"/>
                    <a:gd name="connsiteX5" fmla="*/ 799964 w 1243080"/>
                    <a:gd name="connsiteY5" fmla="*/ 2896 h 663843"/>
                    <a:gd name="connsiteX6" fmla="*/ 817612 w 1243080"/>
                    <a:gd name="connsiteY6" fmla="*/ 2896 h 663843"/>
                    <a:gd name="connsiteX7" fmla="*/ 1233290 w 1243080"/>
                    <a:gd name="connsiteY7" fmla="*/ 217420 h 663843"/>
                    <a:gd name="connsiteX8" fmla="*/ 1243081 w 1243080"/>
                    <a:gd name="connsiteY8" fmla="*/ 234810 h 663843"/>
                    <a:gd name="connsiteX9" fmla="*/ 1233290 w 1243080"/>
                    <a:gd name="connsiteY9" fmla="*/ 252200 h 663843"/>
                    <a:gd name="connsiteX10" fmla="*/ 443116 w 1243080"/>
                    <a:gd name="connsiteY10" fmla="*/ 659982 h 663843"/>
                    <a:gd name="connsiteX11" fmla="*/ 433326 w 1243080"/>
                    <a:gd name="connsiteY11" fmla="*/ 663844 h 663843"/>
                    <a:gd name="connsiteX12" fmla="*/ 60788 w 1243080"/>
                    <a:gd name="connsiteY12" fmla="*/ 428069 h 663843"/>
                    <a:gd name="connsiteX13" fmla="*/ 435284 w 1243080"/>
                    <a:gd name="connsiteY13" fmla="*/ 621328 h 663843"/>
                    <a:gd name="connsiteX14" fmla="*/ 1184275 w 1243080"/>
                    <a:gd name="connsiteY14" fmla="*/ 234810 h 663843"/>
                    <a:gd name="connsiteX15" fmla="*/ 809779 w 1243080"/>
                    <a:gd name="connsiteY15" fmla="*/ 41551 h 663843"/>
                    <a:gd name="connsiteX16" fmla="*/ 60788 w 1243080"/>
                    <a:gd name="connsiteY16" fmla="*/ 428069 h 663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43080" h="663843">
                      <a:moveTo>
                        <a:pt x="433326" y="663844"/>
                      </a:moveTo>
                      <a:cubicBezTo>
                        <a:pt x="429397" y="663844"/>
                        <a:pt x="427439" y="663844"/>
                        <a:pt x="423510" y="661913"/>
                      </a:cubicBezTo>
                      <a:lnTo>
                        <a:pt x="9803" y="445459"/>
                      </a:lnTo>
                      <a:cubicBezTo>
                        <a:pt x="3929" y="441597"/>
                        <a:pt x="0" y="435805"/>
                        <a:pt x="0" y="428069"/>
                      </a:cubicBezTo>
                      <a:cubicBezTo>
                        <a:pt x="0" y="420333"/>
                        <a:pt x="3916" y="414540"/>
                        <a:pt x="9803" y="410679"/>
                      </a:cubicBezTo>
                      <a:lnTo>
                        <a:pt x="799964" y="2896"/>
                      </a:lnTo>
                      <a:cubicBezTo>
                        <a:pt x="805851" y="-965"/>
                        <a:pt x="811738" y="-965"/>
                        <a:pt x="817612" y="2896"/>
                      </a:cubicBezTo>
                      <a:lnTo>
                        <a:pt x="1233290" y="217420"/>
                      </a:lnTo>
                      <a:cubicBezTo>
                        <a:pt x="1239164" y="221281"/>
                        <a:pt x="1243081" y="227074"/>
                        <a:pt x="1243081" y="234810"/>
                      </a:cubicBezTo>
                      <a:cubicBezTo>
                        <a:pt x="1243081" y="242545"/>
                        <a:pt x="1239164" y="248338"/>
                        <a:pt x="1233290" y="252200"/>
                      </a:cubicBezTo>
                      <a:lnTo>
                        <a:pt x="443116" y="659982"/>
                      </a:lnTo>
                      <a:cubicBezTo>
                        <a:pt x="441158" y="661913"/>
                        <a:pt x="437242" y="663844"/>
                        <a:pt x="433326" y="663844"/>
                      </a:cubicBezTo>
                      <a:close/>
                      <a:moveTo>
                        <a:pt x="60788" y="428069"/>
                      </a:moveTo>
                      <a:lnTo>
                        <a:pt x="435284" y="621328"/>
                      </a:lnTo>
                      <a:lnTo>
                        <a:pt x="1184275" y="234810"/>
                      </a:lnTo>
                      <a:lnTo>
                        <a:pt x="809779" y="41551"/>
                      </a:lnTo>
                      <a:lnTo>
                        <a:pt x="60788" y="428069"/>
                      </a:ln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2" name="任意多边形: 形状 101">
                  <a:extLst>
                    <a:ext uri="{FF2B5EF4-FFF2-40B4-BE49-F238E27FC236}">
                      <a16:creationId xmlns:a16="http://schemas.microsoft.com/office/drawing/2014/main" id="{7874800A-D894-7D19-BD4C-DD060FBC799E}"/>
                    </a:ext>
                  </a:extLst>
                </p:cNvPr>
                <p:cNvSpPr/>
                <p:nvPr/>
              </p:nvSpPr>
              <p:spPr>
                <a:xfrm>
                  <a:off x="2572781" y="1682905"/>
                  <a:ext cx="1129194" cy="406830"/>
                </a:xfrm>
                <a:custGeom>
                  <a:avLst/>
                  <a:gdLst>
                    <a:gd name="connsiteX0" fmla="*/ 434123 w 1246662"/>
                    <a:gd name="connsiteY0" fmla="*/ 449152 h 449151"/>
                    <a:gd name="connsiteX1" fmla="*/ 424308 w 1246662"/>
                    <a:gd name="connsiteY1" fmla="*/ 447221 h 449151"/>
                    <a:gd name="connsiteX2" fmla="*/ 10601 w 1246662"/>
                    <a:gd name="connsiteY2" fmla="*/ 230767 h 449151"/>
                    <a:gd name="connsiteX3" fmla="*/ 2768 w 1246662"/>
                    <a:gd name="connsiteY3" fmla="*/ 203710 h 449151"/>
                    <a:gd name="connsiteX4" fmla="*/ 30207 w 1246662"/>
                    <a:gd name="connsiteY4" fmla="*/ 195986 h 449151"/>
                    <a:gd name="connsiteX5" fmla="*/ 436082 w 1246662"/>
                    <a:gd name="connsiteY5" fmla="*/ 406636 h 449151"/>
                    <a:gd name="connsiteX6" fmla="*/ 1216452 w 1246662"/>
                    <a:gd name="connsiteY6" fmla="*/ 2727 h 449151"/>
                    <a:gd name="connsiteX7" fmla="*/ 1243903 w 1246662"/>
                    <a:gd name="connsiteY7" fmla="*/ 10451 h 449151"/>
                    <a:gd name="connsiteX8" fmla="*/ 1236058 w 1246662"/>
                    <a:gd name="connsiteY8" fmla="*/ 37507 h 449151"/>
                    <a:gd name="connsiteX9" fmla="*/ 443914 w 1246662"/>
                    <a:gd name="connsiteY9" fmla="*/ 447221 h 449151"/>
                    <a:gd name="connsiteX10" fmla="*/ 434123 w 1246662"/>
                    <a:gd name="connsiteY10" fmla="*/ 449152 h 449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46662" h="449151">
                      <a:moveTo>
                        <a:pt x="434123" y="449152"/>
                      </a:moveTo>
                      <a:cubicBezTo>
                        <a:pt x="430195" y="449152"/>
                        <a:pt x="428237" y="449152"/>
                        <a:pt x="424308" y="447221"/>
                      </a:cubicBezTo>
                      <a:lnTo>
                        <a:pt x="10601" y="230767"/>
                      </a:lnTo>
                      <a:cubicBezTo>
                        <a:pt x="798" y="224974"/>
                        <a:pt x="-3119" y="213376"/>
                        <a:pt x="2768" y="203710"/>
                      </a:cubicBezTo>
                      <a:cubicBezTo>
                        <a:pt x="8643" y="194055"/>
                        <a:pt x="20404" y="190181"/>
                        <a:pt x="30207" y="195986"/>
                      </a:cubicBezTo>
                      <a:lnTo>
                        <a:pt x="436082" y="406636"/>
                      </a:lnTo>
                      <a:lnTo>
                        <a:pt x="1216452" y="2727"/>
                      </a:lnTo>
                      <a:cubicBezTo>
                        <a:pt x="1226255" y="-3078"/>
                        <a:pt x="1238016" y="796"/>
                        <a:pt x="1243903" y="10451"/>
                      </a:cubicBezTo>
                      <a:cubicBezTo>
                        <a:pt x="1249777" y="20105"/>
                        <a:pt x="1245861" y="31715"/>
                        <a:pt x="1236058" y="37507"/>
                      </a:cubicBezTo>
                      <a:lnTo>
                        <a:pt x="443914" y="447221"/>
                      </a:lnTo>
                      <a:cubicBezTo>
                        <a:pt x="441956" y="447221"/>
                        <a:pt x="438040" y="449152"/>
                        <a:pt x="434123" y="449152"/>
                      </a:cubicBez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3" name="任意多边形: 形状 102">
                  <a:extLst>
                    <a:ext uri="{FF2B5EF4-FFF2-40B4-BE49-F238E27FC236}">
                      <a16:creationId xmlns:a16="http://schemas.microsoft.com/office/drawing/2014/main" id="{246A6117-CAE2-B407-2B1B-379A02C696A5}"/>
                    </a:ext>
                  </a:extLst>
                </p:cNvPr>
                <p:cNvSpPr/>
                <p:nvPr/>
              </p:nvSpPr>
              <p:spPr>
                <a:xfrm>
                  <a:off x="2790187" y="1524328"/>
                  <a:ext cx="690832" cy="358843"/>
                </a:xfrm>
                <a:custGeom>
                  <a:avLst/>
                  <a:gdLst>
                    <a:gd name="connsiteX0" fmla="*/ 762698 w 762698"/>
                    <a:gd name="connsiteY0" fmla="*/ 86963 h 396172"/>
                    <a:gd name="connsiteX1" fmla="*/ 596035 w 762698"/>
                    <a:gd name="connsiteY1" fmla="*/ 0 h 396172"/>
                    <a:gd name="connsiteX2" fmla="*/ 513683 w 762698"/>
                    <a:gd name="connsiteY2" fmla="*/ 0 h 396172"/>
                    <a:gd name="connsiteX3" fmla="*/ 0 w 762698"/>
                    <a:gd name="connsiteY3" fmla="*/ 266694 h 396172"/>
                    <a:gd name="connsiteX4" fmla="*/ 0 w 762698"/>
                    <a:gd name="connsiteY4" fmla="*/ 309222 h 396172"/>
                    <a:gd name="connsiteX5" fmla="*/ 166651 w 762698"/>
                    <a:gd name="connsiteY5" fmla="*/ 396173 h 396172"/>
                    <a:gd name="connsiteX6" fmla="*/ 249015 w 762698"/>
                    <a:gd name="connsiteY6" fmla="*/ 396173 h 396172"/>
                    <a:gd name="connsiteX7" fmla="*/ 762698 w 762698"/>
                    <a:gd name="connsiteY7" fmla="*/ 131410 h 396172"/>
                    <a:gd name="connsiteX8" fmla="*/ 762698 w 762698"/>
                    <a:gd name="connsiteY8" fmla="*/ 86963 h 396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2698" h="396172">
                      <a:moveTo>
                        <a:pt x="762698" y="86963"/>
                      </a:moveTo>
                      <a:lnTo>
                        <a:pt x="596035" y="0"/>
                      </a:lnTo>
                      <a:cubicBezTo>
                        <a:pt x="568585" y="13528"/>
                        <a:pt x="535260" y="11597"/>
                        <a:pt x="513683" y="0"/>
                      </a:cubicBezTo>
                      <a:lnTo>
                        <a:pt x="0" y="266694"/>
                      </a:lnTo>
                      <a:cubicBezTo>
                        <a:pt x="27439" y="280222"/>
                        <a:pt x="23522" y="297612"/>
                        <a:pt x="0" y="309222"/>
                      </a:cubicBezTo>
                      <a:lnTo>
                        <a:pt x="166651" y="396173"/>
                      </a:lnTo>
                      <a:cubicBezTo>
                        <a:pt x="190185" y="384587"/>
                        <a:pt x="221552" y="382644"/>
                        <a:pt x="249015" y="396173"/>
                      </a:cubicBezTo>
                      <a:lnTo>
                        <a:pt x="762698" y="131410"/>
                      </a:lnTo>
                      <a:cubicBezTo>
                        <a:pt x="741134" y="117881"/>
                        <a:pt x="735248" y="100491"/>
                        <a:pt x="762698" y="86963"/>
                      </a:cubicBezTo>
                      <a:close/>
                    </a:path>
                  </a:pathLst>
                </a:custGeom>
                <a:solidFill>
                  <a:srgbClr val="FFFFFF"/>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4" name="任意多边形: 形状 103">
                  <a:extLst>
                    <a:ext uri="{FF2B5EF4-FFF2-40B4-BE49-F238E27FC236}">
                      <a16:creationId xmlns:a16="http://schemas.microsoft.com/office/drawing/2014/main" id="{F5CB6820-7019-EE7F-4830-8B855673B0F3}"/>
                    </a:ext>
                  </a:extLst>
                </p:cNvPr>
                <p:cNvSpPr/>
                <p:nvPr/>
              </p:nvSpPr>
              <p:spPr>
                <a:xfrm>
                  <a:off x="2752873" y="1505068"/>
                  <a:ext cx="767220" cy="397363"/>
                </a:xfrm>
                <a:custGeom>
                  <a:avLst/>
                  <a:gdLst>
                    <a:gd name="connsiteX0" fmla="*/ 290185 w 847033"/>
                    <a:gd name="connsiteY0" fmla="*/ 438701 h 438700"/>
                    <a:gd name="connsiteX1" fmla="*/ 282353 w 847033"/>
                    <a:gd name="connsiteY1" fmla="*/ 432908 h 438700"/>
                    <a:gd name="connsiteX2" fmla="*/ 217636 w 847033"/>
                    <a:gd name="connsiteY2" fmla="*/ 432908 h 438700"/>
                    <a:gd name="connsiteX3" fmla="*/ 207845 w 847033"/>
                    <a:gd name="connsiteY3" fmla="*/ 436770 h 438700"/>
                    <a:gd name="connsiteX4" fmla="*/ 0 w 847033"/>
                    <a:gd name="connsiteY4" fmla="*/ 328543 h 438700"/>
                    <a:gd name="connsiteX5" fmla="*/ 33337 w 847033"/>
                    <a:gd name="connsiteY5" fmla="*/ 311153 h 438700"/>
                    <a:gd name="connsiteX6" fmla="*/ 39212 w 847033"/>
                    <a:gd name="connsiteY6" fmla="*/ 307279 h 438700"/>
                    <a:gd name="connsiteX7" fmla="*/ 31379 w 847033"/>
                    <a:gd name="connsiteY7" fmla="*/ 303417 h 438700"/>
                    <a:gd name="connsiteX8" fmla="*/ 0 w 847033"/>
                    <a:gd name="connsiteY8" fmla="*/ 287958 h 438700"/>
                    <a:gd name="connsiteX9" fmla="*/ 554890 w 847033"/>
                    <a:gd name="connsiteY9" fmla="*/ 0 h 438700"/>
                    <a:gd name="connsiteX10" fmla="*/ 564681 w 847033"/>
                    <a:gd name="connsiteY10" fmla="*/ 3874 h 438700"/>
                    <a:gd name="connsiteX11" fmla="*/ 629385 w 847033"/>
                    <a:gd name="connsiteY11" fmla="*/ 3874 h 438700"/>
                    <a:gd name="connsiteX12" fmla="*/ 639188 w 847033"/>
                    <a:gd name="connsiteY12" fmla="*/ 0 h 438700"/>
                    <a:gd name="connsiteX13" fmla="*/ 847033 w 847033"/>
                    <a:gd name="connsiteY13" fmla="*/ 108227 h 438700"/>
                    <a:gd name="connsiteX14" fmla="*/ 813696 w 847033"/>
                    <a:gd name="connsiteY14" fmla="*/ 125617 h 438700"/>
                    <a:gd name="connsiteX15" fmla="*/ 805863 w 847033"/>
                    <a:gd name="connsiteY15" fmla="*/ 129491 h 438700"/>
                    <a:gd name="connsiteX16" fmla="*/ 813696 w 847033"/>
                    <a:gd name="connsiteY16" fmla="*/ 133353 h 438700"/>
                    <a:gd name="connsiteX17" fmla="*/ 847033 w 847033"/>
                    <a:gd name="connsiteY17" fmla="*/ 150743 h 438700"/>
                    <a:gd name="connsiteX18" fmla="*/ 290185 w 847033"/>
                    <a:gd name="connsiteY18" fmla="*/ 438701 h 438700"/>
                    <a:gd name="connsiteX19" fmla="*/ 249015 w 847033"/>
                    <a:gd name="connsiteY19" fmla="*/ 386518 h 438700"/>
                    <a:gd name="connsiteX20" fmla="*/ 290185 w 847033"/>
                    <a:gd name="connsiteY20" fmla="*/ 394254 h 438700"/>
                    <a:gd name="connsiteX21" fmla="*/ 770555 w 847033"/>
                    <a:gd name="connsiteY21" fmla="*/ 146881 h 438700"/>
                    <a:gd name="connsiteX22" fmla="*/ 766639 w 847033"/>
                    <a:gd name="connsiteY22" fmla="*/ 129491 h 438700"/>
                    <a:gd name="connsiteX23" fmla="*/ 770555 w 847033"/>
                    <a:gd name="connsiteY23" fmla="*/ 112089 h 438700"/>
                    <a:gd name="connsiteX24" fmla="*/ 637230 w 847033"/>
                    <a:gd name="connsiteY24" fmla="*/ 42528 h 438700"/>
                    <a:gd name="connsiteX25" fmla="*/ 554878 w 847033"/>
                    <a:gd name="connsiteY25" fmla="*/ 42528 h 438700"/>
                    <a:gd name="connsiteX26" fmla="*/ 74520 w 847033"/>
                    <a:gd name="connsiteY26" fmla="*/ 291832 h 438700"/>
                    <a:gd name="connsiteX27" fmla="*/ 78436 w 847033"/>
                    <a:gd name="connsiteY27" fmla="*/ 309234 h 438700"/>
                    <a:gd name="connsiteX28" fmla="*/ 74520 w 847033"/>
                    <a:gd name="connsiteY28" fmla="*/ 326624 h 438700"/>
                    <a:gd name="connsiteX29" fmla="*/ 207833 w 847033"/>
                    <a:gd name="connsiteY29" fmla="*/ 396197 h 438700"/>
                    <a:gd name="connsiteX30" fmla="*/ 249015 w 847033"/>
                    <a:gd name="connsiteY30" fmla="*/ 386543 h 438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47033" h="438700">
                      <a:moveTo>
                        <a:pt x="290185" y="438701"/>
                      </a:moveTo>
                      <a:lnTo>
                        <a:pt x="282353" y="432908"/>
                      </a:lnTo>
                      <a:cubicBezTo>
                        <a:pt x="262734" y="423242"/>
                        <a:pt x="237242" y="423242"/>
                        <a:pt x="217636" y="432908"/>
                      </a:cubicBezTo>
                      <a:lnTo>
                        <a:pt x="207845" y="436770"/>
                      </a:lnTo>
                      <a:lnTo>
                        <a:pt x="0" y="328543"/>
                      </a:lnTo>
                      <a:lnTo>
                        <a:pt x="33337" y="311153"/>
                      </a:lnTo>
                      <a:cubicBezTo>
                        <a:pt x="37254" y="309222"/>
                        <a:pt x="39212" y="307279"/>
                        <a:pt x="39212" y="307279"/>
                      </a:cubicBezTo>
                      <a:cubicBezTo>
                        <a:pt x="37254" y="305348"/>
                        <a:pt x="35296" y="305348"/>
                        <a:pt x="31379" y="303417"/>
                      </a:cubicBezTo>
                      <a:lnTo>
                        <a:pt x="0" y="287958"/>
                      </a:lnTo>
                      <a:lnTo>
                        <a:pt x="554890" y="0"/>
                      </a:lnTo>
                      <a:lnTo>
                        <a:pt x="564681" y="3874"/>
                      </a:lnTo>
                      <a:cubicBezTo>
                        <a:pt x="580370" y="11598"/>
                        <a:pt x="605863" y="15459"/>
                        <a:pt x="629385" y="3874"/>
                      </a:cubicBezTo>
                      <a:lnTo>
                        <a:pt x="639188" y="0"/>
                      </a:lnTo>
                      <a:lnTo>
                        <a:pt x="847033" y="108227"/>
                      </a:lnTo>
                      <a:lnTo>
                        <a:pt x="813696" y="125617"/>
                      </a:lnTo>
                      <a:cubicBezTo>
                        <a:pt x="809779" y="127560"/>
                        <a:pt x="807821" y="129491"/>
                        <a:pt x="805863" y="129491"/>
                      </a:cubicBezTo>
                      <a:cubicBezTo>
                        <a:pt x="807821" y="131422"/>
                        <a:pt x="809779" y="131422"/>
                        <a:pt x="813696" y="133353"/>
                      </a:cubicBezTo>
                      <a:lnTo>
                        <a:pt x="847033" y="150743"/>
                      </a:lnTo>
                      <a:lnTo>
                        <a:pt x="290185" y="438701"/>
                      </a:lnTo>
                      <a:close/>
                      <a:moveTo>
                        <a:pt x="249015" y="386518"/>
                      </a:moveTo>
                      <a:cubicBezTo>
                        <a:pt x="262734" y="386518"/>
                        <a:pt x="276466" y="388449"/>
                        <a:pt x="290185" y="394254"/>
                      </a:cubicBezTo>
                      <a:lnTo>
                        <a:pt x="770555" y="146881"/>
                      </a:lnTo>
                      <a:cubicBezTo>
                        <a:pt x="766639" y="141076"/>
                        <a:pt x="766639" y="135284"/>
                        <a:pt x="766639" y="129491"/>
                      </a:cubicBezTo>
                      <a:cubicBezTo>
                        <a:pt x="766639" y="123686"/>
                        <a:pt x="768597" y="117881"/>
                        <a:pt x="770555" y="112089"/>
                      </a:cubicBezTo>
                      <a:lnTo>
                        <a:pt x="637230" y="42528"/>
                      </a:lnTo>
                      <a:cubicBezTo>
                        <a:pt x="611750" y="52195"/>
                        <a:pt x="580370" y="52195"/>
                        <a:pt x="554878" y="42528"/>
                      </a:cubicBezTo>
                      <a:lnTo>
                        <a:pt x="74520" y="291832"/>
                      </a:lnTo>
                      <a:cubicBezTo>
                        <a:pt x="78436" y="297637"/>
                        <a:pt x="78436" y="303441"/>
                        <a:pt x="78436" y="309234"/>
                      </a:cubicBezTo>
                      <a:cubicBezTo>
                        <a:pt x="78436" y="315027"/>
                        <a:pt x="76478" y="320819"/>
                        <a:pt x="74520" y="326624"/>
                      </a:cubicBezTo>
                      <a:lnTo>
                        <a:pt x="207833" y="396197"/>
                      </a:lnTo>
                      <a:cubicBezTo>
                        <a:pt x="221564" y="388461"/>
                        <a:pt x="235284" y="386543"/>
                        <a:pt x="249015" y="386543"/>
                      </a:cubicBez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5" name="任意多边形: 形状 104">
                  <a:extLst>
                    <a:ext uri="{FF2B5EF4-FFF2-40B4-BE49-F238E27FC236}">
                      <a16:creationId xmlns:a16="http://schemas.microsoft.com/office/drawing/2014/main" id="{9D9243A3-1BA5-F834-65B7-987D66034230}"/>
                    </a:ext>
                  </a:extLst>
                </p:cNvPr>
                <p:cNvSpPr/>
                <p:nvPr/>
              </p:nvSpPr>
              <p:spPr>
                <a:xfrm>
                  <a:off x="2941123" y="1596102"/>
                  <a:ext cx="390710" cy="210050"/>
                </a:xfrm>
                <a:custGeom>
                  <a:avLst/>
                  <a:gdLst>
                    <a:gd name="connsiteX0" fmla="*/ 392143 w 431355"/>
                    <a:gd name="connsiteY0" fmla="*/ 0 h 231901"/>
                    <a:gd name="connsiteX1" fmla="*/ 431355 w 431355"/>
                    <a:gd name="connsiteY1" fmla="*/ 0 h 231901"/>
                    <a:gd name="connsiteX2" fmla="*/ 431355 w 431355"/>
                    <a:gd name="connsiteY2" fmla="*/ 38642 h 231901"/>
                    <a:gd name="connsiteX3" fmla="*/ 392143 w 431355"/>
                    <a:gd name="connsiteY3" fmla="*/ 38642 h 231901"/>
                    <a:gd name="connsiteX4" fmla="*/ 392143 w 431355"/>
                    <a:gd name="connsiteY4" fmla="*/ 0 h 231901"/>
                    <a:gd name="connsiteX5" fmla="*/ 0 w 431355"/>
                    <a:gd name="connsiteY5" fmla="*/ 193259 h 231901"/>
                    <a:gd name="connsiteX6" fmla="*/ 39224 w 431355"/>
                    <a:gd name="connsiteY6" fmla="*/ 193259 h 231901"/>
                    <a:gd name="connsiteX7" fmla="*/ 39224 w 431355"/>
                    <a:gd name="connsiteY7" fmla="*/ 231901 h 231901"/>
                    <a:gd name="connsiteX8" fmla="*/ 0 w 431355"/>
                    <a:gd name="connsiteY8" fmla="*/ 231901 h 231901"/>
                    <a:gd name="connsiteX9" fmla="*/ 0 w 431355"/>
                    <a:gd name="connsiteY9" fmla="*/ 193259 h 231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1355" h="231901">
                      <a:moveTo>
                        <a:pt x="392143" y="0"/>
                      </a:moveTo>
                      <a:lnTo>
                        <a:pt x="431355" y="0"/>
                      </a:lnTo>
                      <a:lnTo>
                        <a:pt x="431355" y="38642"/>
                      </a:lnTo>
                      <a:lnTo>
                        <a:pt x="392143" y="38642"/>
                      </a:lnTo>
                      <a:lnTo>
                        <a:pt x="392143" y="0"/>
                      </a:lnTo>
                      <a:close/>
                      <a:moveTo>
                        <a:pt x="0" y="193259"/>
                      </a:moveTo>
                      <a:lnTo>
                        <a:pt x="39224" y="193259"/>
                      </a:lnTo>
                      <a:lnTo>
                        <a:pt x="39224" y="231901"/>
                      </a:lnTo>
                      <a:lnTo>
                        <a:pt x="0" y="231901"/>
                      </a:lnTo>
                      <a:lnTo>
                        <a:pt x="0" y="193259"/>
                      </a:ln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6" name="任意多边形: 形状 105">
                  <a:extLst>
                    <a:ext uri="{FF2B5EF4-FFF2-40B4-BE49-F238E27FC236}">
                      <a16:creationId xmlns:a16="http://schemas.microsoft.com/office/drawing/2014/main" id="{C7F3917D-A039-691C-FBC4-324C969D29C9}"/>
                    </a:ext>
                  </a:extLst>
                </p:cNvPr>
                <p:cNvSpPr/>
                <p:nvPr/>
              </p:nvSpPr>
              <p:spPr>
                <a:xfrm>
                  <a:off x="3032719" y="1650953"/>
                  <a:ext cx="203976" cy="105597"/>
                </a:xfrm>
                <a:custGeom>
                  <a:avLst/>
                  <a:gdLst>
                    <a:gd name="connsiteX0" fmla="*/ 189060 w 225195"/>
                    <a:gd name="connsiteY0" fmla="*/ 18669 h 116582"/>
                    <a:gd name="connsiteX1" fmla="*/ 194947 w 225195"/>
                    <a:gd name="connsiteY1" fmla="*/ 101771 h 116582"/>
                    <a:gd name="connsiteX2" fmla="*/ 36129 w 225195"/>
                    <a:gd name="connsiteY2" fmla="*/ 97909 h 116582"/>
                    <a:gd name="connsiteX3" fmla="*/ 30254 w 225195"/>
                    <a:gd name="connsiteY3" fmla="*/ 14808 h 116582"/>
                    <a:gd name="connsiteX4" fmla="*/ 189060 w 225195"/>
                    <a:gd name="connsiteY4" fmla="*/ 18669 h 1165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195" h="116582">
                      <a:moveTo>
                        <a:pt x="189060" y="18669"/>
                      </a:moveTo>
                      <a:cubicBezTo>
                        <a:pt x="234158" y="41865"/>
                        <a:pt x="238087" y="78588"/>
                        <a:pt x="194947" y="101771"/>
                      </a:cubicBezTo>
                      <a:cubicBezTo>
                        <a:pt x="153777" y="123035"/>
                        <a:pt x="81227" y="121104"/>
                        <a:pt x="36129" y="97909"/>
                      </a:cubicBezTo>
                      <a:cubicBezTo>
                        <a:pt x="-8970" y="74714"/>
                        <a:pt x="-12886" y="38003"/>
                        <a:pt x="30254" y="14808"/>
                      </a:cubicBezTo>
                      <a:cubicBezTo>
                        <a:pt x="73382" y="-6456"/>
                        <a:pt x="143974" y="-4513"/>
                        <a:pt x="189060" y="18669"/>
                      </a:cubicBezTo>
                      <a:close/>
                    </a:path>
                  </a:pathLst>
                </a:custGeom>
                <a:solidFill>
                  <a:srgbClr val="FFFFFF"/>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7" name="任意多边形: 形状 106">
                  <a:extLst>
                    <a:ext uri="{FF2B5EF4-FFF2-40B4-BE49-F238E27FC236}">
                      <a16:creationId xmlns:a16="http://schemas.microsoft.com/office/drawing/2014/main" id="{B2F37485-8EB5-1B0F-24A0-2525DDB44122}"/>
                    </a:ext>
                  </a:extLst>
                </p:cNvPr>
                <p:cNvSpPr/>
                <p:nvPr/>
              </p:nvSpPr>
              <p:spPr>
                <a:xfrm>
                  <a:off x="3013942" y="1632584"/>
                  <a:ext cx="241525" cy="140315"/>
                </a:xfrm>
                <a:custGeom>
                  <a:avLst/>
                  <a:gdLst>
                    <a:gd name="connsiteX0" fmla="*/ 143128 w 266650"/>
                    <a:gd name="connsiteY0" fmla="*/ 154913 h 154912"/>
                    <a:gd name="connsiteX1" fmla="*/ 47057 w 266650"/>
                    <a:gd name="connsiteY1" fmla="*/ 133648 h 154912"/>
                    <a:gd name="connsiteX2" fmla="*/ 0 w 266650"/>
                    <a:gd name="connsiteY2" fmla="*/ 71811 h 154912"/>
                    <a:gd name="connsiteX3" fmla="*/ 41170 w 266650"/>
                    <a:gd name="connsiteY3" fmla="*/ 17698 h 154912"/>
                    <a:gd name="connsiteX4" fmla="*/ 219606 w 266650"/>
                    <a:gd name="connsiteY4" fmla="*/ 21560 h 154912"/>
                    <a:gd name="connsiteX5" fmla="*/ 266651 w 266650"/>
                    <a:gd name="connsiteY5" fmla="*/ 83397 h 154912"/>
                    <a:gd name="connsiteX6" fmla="*/ 225481 w 266650"/>
                    <a:gd name="connsiteY6" fmla="*/ 137510 h 154912"/>
                    <a:gd name="connsiteX7" fmla="*/ 143128 w 266650"/>
                    <a:gd name="connsiteY7" fmla="*/ 154913 h 154912"/>
                    <a:gd name="connsiteX8" fmla="*/ 123522 w 266650"/>
                    <a:gd name="connsiteY8" fmla="*/ 38950 h 154912"/>
                    <a:gd name="connsiteX9" fmla="*/ 58818 w 266650"/>
                    <a:gd name="connsiteY9" fmla="*/ 52478 h 154912"/>
                    <a:gd name="connsiteX10" fmla="*/ 39212 w 266650"/>
                    <a:gd name="connsiteY10" fmla="*/ 73742 h 154912"/>
                    <a:gd name="connsiteX11" fmla="*/ 64704 w 266650"/>
                    <a:gd name="connsiteY11" fmla="*/ 100799 h 154912"/>
                    <a:gd name="connsiteX12" fmla="*/ 205875 w 266650"/>
                    <a:gd name="connsiteY12" fmla="*/ 104661 h 154912"/>
                    <a:gd name="connsiteX13" fmla="*/ 225481 w 266650"/>
                    <a:gd name="connsiteY13" fmla="*/ 83397 h 154912"/>
                    <a:gd name="connsiteX14" fmla="*/ 199988 w 266650"/>
                    <a:gd name="connsiteY14" fmla="*/ 56352 h 154912"/>
                    <a:gd name="connsiteX15" fmla="*/ 123522 w 266650"/>
                    <a:gd name="connsiteY15" fmla="*/ 38950 h 154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6650" h="154912">
                      <a:moveTo>
                        <a:pt x="143128" y="154913"/>
                      </a:moveTo>
                      <a:cubicBezTo>
                        <a:pt x="109803" y="154913"/>
                        <a:pt x="74507" y="147177"/>
                        <a:pt x="47057" y="133648"/>
                      </a:cubicBezTo>
                      <a:cubicBezTo>
                        <a:pt x="17648" y="118189"/>
                        <a:pt x="0" y="96925"/>
                        <a:pt x="0" y="71811"/>
                      </a:cubicBezTo>
                      <a:cubicBezTo>
                        <a:pt x="0" y="58283"/>
                        <a:pt x="5874" y="35088"/>
                        <a:pt x="41170" y="17698"/>
                      </a:cubicBezTo>
                      <a:cubicBezTo>
                        <a:pt x="88227" y="-7428"/>
                        <a:pt x="166663" y="-5497"/>
                        <a:pt x="219606" y="21560"/>
                      </a:cubicBezTo>
                      <a:cubicBezTo>
                        <a:pt x="249015" y="37019"/>
                        <a:pt x="266651" y="58283"/>
                        <a:pt x="266651" y="83397"/>
                      </a:cubicBezTo>
                      <a:cubicBezTo>
                        <a:pt x="266651" y="96925"/>
                        <a:pt x="260776" y="120120"/>
                        <a:pt x="225481" y="137510"/>
                      </a:cubicBezTo>
                      <a:cubicBezTo>
                        <a:pt x="203916" y="149120"/>
                        <a:pt x="174508" y="154913"/>
                        <a:pt x="143128" y="154913"/>
                      </a:cubicBezTo>
                      <a:close/>
                      <a:moveTo>
                        <a:pt x="123522" y="38950"/>
                      </a:moveTo>
                      <a:cubicBezTo>
                        <a:pt x="100000" y="38950"/>
                        <a:pt x="76466" y="42824"/>
                        <a:pt x="58818" y="52478"/>
                      </a:cubicBezTo>
                      <a:cubicBezTo>
                        <a:pt x="47057" y="58283"/>
                        <a:pt x="39212" y="66007"/>
                        <a:pt x="39212" y="73742"/>
                      </a:cubicBezTo>
                      <a:cubicBezTo>
                        <a:pt x="39212" y="79535"/>
                        <a:pt x="45086" y="91132"/>
                        <a:pt x="64704" y="100799"/>
                      </a:cubicBezTo>
                      <a:cubicBezTo>
                        <a:pt x="103916" y="122063"/>
                        <a:pt x="168621" y="123982"/>
                        <a:pt x="205875" y="104661"/>
                      </a:cubicBezTo>
                      <a:cubicBezTo>
                        <a:pt x="217636" y="98868"/>
                        <a:pt x="225481" y="91132"/>
                        <a:pt x="225481" y="83397"/>
                      </a:cubicBezTo>
                      <a:cubicBezTo>
                        <a:pt x="225481" y="77604"/>
                        <a:pt x="219606" y="66007"/>
                        <a:pt x="199988" y="56352"/>
                      </a:cubicBezTo>
                      <a:cubicBezTo>
                        <a:pt x="180382" y="44742"/>
                        <a:pt x="150973" y="38950"/>
                        <a:pt x="123522" y="38950"/>
                      </a:cubicBez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8" name="任意多边形: 形状 107">
                  <a:extLst>
                    <a:ext uri="{FF2B5EF4-FFF2-40B4-BE49-F238E27FC236}">
                      <a16:creationId xmlns:a16="http://schemas.microsoft.com/office/drawing/2014/main" id="{F4378EA5-6005-1A8C-398E-1BE170219227}"/>
                    </a:ext>
                  </a:extLst>
                </p:cNvPr>
                <p:cNvSpPr/>
                <p:nvPr/>
              </p:nvSpPr>
              <p:spPr>
                <a:xfrm>
                  <a:off x="2834571" y="1543578"/>
                  <a:ext cx="586065" cy="525147"/>
                </a:xfrm>
                <a:custGeom>
                  <a:avLst/>
                  <a:gdLst>
                    <a:gd name="connsiteX0" fmla="*/ 431355 w 647032"/>
                    <a:gd name="connsiteY0" fmla="*/ 336279 h 579777"/>
                    <a:gd name="connsiteX1" fmla="*/ 0 w 647032"/>
                    <a:gd name="connsiteY1" fmla="*/ 96630 h 579777"/>
                    <a:gd name="connsiteX2" fmla="*/ 196059 w 647032"/>
                    <a:gd name="connsiteY2" fmla="*/ 0 h 579777"/>
                    <a:gd name="connsiteX3" fmla="*/ 647033 w 647032"/>
                    <a:gd name="connsiteY3" fmla="*/ 231913 h 579777"/>
                    <a:gd name="connsiteX4" fmla="*/ 647033 w 647032"/>
                    <a:gd name="connsiteY4" fmla="*/ 465758 h 579777"/>
                    <a:gd name="connsiteX5" fmla="*/ 431355 w 647032"/>
                    <a:gd name="connsiteY5" fmla="*/ 579777 h 579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7032" h="579777">
                      <a:moveTo>
                        <a:pt x="431355" y="336279"/>
                      </a:moveTo>
                      <a:lnTo>
                        <a:pt x="0" y="96630"/>
                      </a:lnTo>
                      <a:lnTo>
                        <a:pt x="196059" y="0"/>
                      </a:lnTo>
                      <a:lnTo>
                        <a:pt x="647033" y="231913"/>
                      </a:lnTo>
                      <a:lnTo>
                        <a:pt x="647033" y="465758"/>
                      </a:lnTo>
                      <a:lnTo>
                        <a:pt x="431355" y="579777"/>
                      </a:lnTo>
                      <a:close/>
                    </a:path>
                  </a:pathLst>
                </a:custGeom>
                <a:solidFill>
                  <a:srgbClr val="18BCC6"/>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9" name="任意多边形: 形状 108">
                  <a:extLst>
                    <a:ext uri="{FF2B5EF4-FFF2-40B4-BE49-F238E27FC236}">
                      <a16:creationId xmlns:a16="http://schemas.microsoft.com/office/drawing/2014/main" id="{5E179AB6-3229-C230-74C1-1057FD2EA244}"/>
                    </a:ext>
                  </a:extLst>
                </p:cNvPr>
                <p:cNvSpPr/>
                <p:nvPr/>
              </p:nvSpPr>
              <p:spPr>
                <a:xfrm>
                  <a:off x="2816813" y="1526513"/>
                  <a:ext cx="621582" cy="559724"/>
                </a:xfrm>
                <a:custGeom>
                  <a:avLst/>
                  <a:gdLst>
                    <a:gd name="connsiteX0" fmla="*/ 450961 w 686244"/>
                    <a:gd name="connsiteY0" fmla="*/ 617951 h 617950"/>
                    <a:gd name="connsiteX1" fmla="*/ 441158 w 686244"/>
                    <a:gd name="connsiteY1" fmla="*/ 616008 h 617950"/>
                    <a:gd name="connsiteX2" fmla="*/ 431355 w 686244"/>
                    <a:gd name="connsiteY2" fmla="*/ 598617 h 617950"/>
                    <a:gd name="connsiteX3" fmla="*/ 431355 w 686244"/>
                    <a:gd name="connsiteY3" fmla="*/ 366704 h 617950"/>
                    <a:gd name="connsiteX4" fmla="*/ 9803 w 686244"/>
                    <a:gd name="connsiteY4" fmla="*/ 132872 h 617950"/>
                    <a:gd name="connsiteX5" fmla="*/ 0 w 686244"/>
                    <a:gd name="connsiteY5" fmla="*/ 115470 h 617950"/>
                    <a:gd name="connsiteX6" fmla="*/ 11749 w 686244"/>
                    <a:gd name="connsiteY6" fmla="*/ 98080 h 617950"/>
                    <a:gd name="connsiteX7" fmla="*/ 207833 w 686244"/>
                    <a:gd name="connsiteY7" fmla="*/ 1450 h 617950"/>
                    <a:gd name="connsiteX8" fmla="*/ 225481 w 686244"/>
                    <a:gd name="connsiteY8" fmla="*/ 1450 h 617950"/>
                    <a:gd name="connsiteX9" fmla="*/ 676442 w 686244"/>
                    <a:gd name="connsiteY9" fmla="*/ 233363 h 617950"/>
                    <a:gd name="connsiteX10" fmla="*/ 686245 w 686244"/>
                    <a:gd name="connsiteY10" fmla="*/ 250753 h 617950"/>
                    <a:gd name="connsiteX11" fmla="*/ 686245 w 686244"/>
                    <a:gd name="connsiteY11" fmla="*/ 484598 h 617950"/>
                    <a:gd name="connsiteX12" fmla="*/ 676442 w 686244"/>
                    <a:gd name="connsiteY12" fmla="*/ 501988 h 617950"/>
                    <a:gd name="connsiteX13" fmla="*/ 460764 w 686244"/>
                    <a:gd name="connsiteY13" fmla="*/ 616008 h 617950"/>
                    <a:gd name="connsiteX14" fmla="*/ 450961 w 686244"/>
                    <a:gd name="connsiteY14" fmla="*/ 617951 h 617950"/>
                    <a:gd name="connsiteX15" fmla="*/ 60776 w 686244"/>
                    <a:gd name="connsiteY15" fmla="*/ 115470 h 617950"/>
                    <a:gd name="connsiteX16" fmla="*/ 460764 w 686244"/>
                    <a:gd name="connsiteY16" fmla="*/ 337716 h 617950"/>
                    <a:gd name="connsiteX17" fmla="*/ 470567 w 686244"/>
                    <a:gd name="connsiteY17" fmla="*/ 355119 h 617950"/>
                    <a:gd name="connsiteX18" fmla="*/ 470567 w 686244"/>
                    <a:gd name="connsiteY18" fmla="*/ 565768 h 617950"/>
                    <a:gd name="connsiteX19" fmla="*/ 647033 w 686244"/>
                    <a:gd name="connsiteY19" fmla="*/ 473013 h 617950"/>
                    <a:gd name="connsiteX20" fmla="*/ 647033 w 686244"/>
                    <a:gd name="connsiteY20" fmla="*/ 262339 h 617950"/>
                    <a:gd name="connsiteX21" fmla="*/ 215678 w 686244"/>
                    <a:gd name="connsiteY21" fmla="*/ 40104 h 617950"/>
                    <a:gd name="connsiteX22" fmla="*/ 60776 w 686244"/>
                    <a:gd name="connsiteY22" fmla="*/ 115470 h 61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86244" h="617950">
                      <a:moveTo>
                        <a:pt x="450961" y="617951"/>
                      </a:moveTo>
                      <a:cubicBezTo>
                        <a:pt x="447045" y="617951"/>
                        <a:pt x="443116" y="617951"/>
                        <a:pt x="441158" y="616008"/>
                      </a:cubicBezTo>
                      <a:cubicBezTo>
                        <a:pt x="435284" y="612146"/>
                        <a:pt x="431355" y="606353"/>
                        <a:pt x="431355" y="598617"/>
                      </a:cubicBezTo>
                      <a:lnTo>
                        <a:pt x="431355" y="366704"/>
                      </a:lnTo>
                      <a:lnTo>
                        <a:pt x="9803" y="132872"/>
                      </a:lnTo>
                      <a:cubicBezTo>
                        <a:pt x="3929" y="128998"/>
                        <a:pt x="0" y="123205"/>
                        <a:pt x="0" y="115470"/>
                      </a:cubicBezTo>
                      <a:cubicBezTo>
                        <a:pt x="0" y="107746"/>
                        <a:pt x="3916" y="101941"/>
                        <a:pt x="11749" y="98080"/>
                      </a:cubicBezTo>
                      <a:lnTo>
                        <a:pt x="207833" y="1450"/>
                      </a:lnTo>
                      <a:cubicBezTo>
                        <a:pt x="213556" y="-483"/>
                        <a:pt x="219757" y="-483"/>
                        <a:pt x="225481" y="1450"/>
                      </a:cubicBezTo>
                      <a:lnTo>
                        <a:pt x="676442" y="233363"/>
                      </a:lnTo>
                      <a:cubicBezTo>
                        <a:pt x="682316" y="237225"/>
                        <a:pt x="686245" y="243018"/>
                        <a:pt x="686245" y="250753"/>
                      </a:cubicBezTo>
                      <a:lnTo>
                        <a:pt x="686245" y="484598"/>
                      </a:lnTo>
                      <a:cubicBezTo>
                        <a:pt x="686245" y="492333"/>
                        <a:pt x="682329" y="498126"/>
                        <a:pt x="676442" y="501988"/>
                      </a:cubicBezTo>
                      <a:lnTo>
                        <a:pt x="460764" y="616008"/>
                      </a:lnTo>
                      <a:cubicBezTo>
                        <a:pt x="456848" y="616008"/>
                        <a:pt x="452932" y="617951"/>
                        <a:pt x="450961" y="617951"/>
                      </a:cubicBezTo>
                      <a:close/>
                      <a:moveTo>
                        <a:pt x="60776" y="115470"/>
                      </a:moveTo>
                      <a:lnTo>
                        <a:pt x="460764" y="337716"/>
                      </a:lnTo>
                      <a:cubicBezTo>
                        <a:pt x="466639" y="341590"/>
                        <a:pt x="470567" y="347383"/>
                        <a:pt x="470567" y="355119"/>
                      </a:cubicBezTo>
                      <a:lnTo>
                        <a:pt x="470567" y="565768"/>
                      </a:lnTo>
                      <a:lnTo>
                        <a:pt x="647033" y="473013"/>
                      </a:lnTo>
                      <a:lnTo>
                        <a:pt x="647033" y="262339"/>
                      </a:lnTo>
                      <a:lnTo>
                        <a:pt x="215678" y="40104"/>
                      </a:lnTo>
                      <a:lnTo>
                        <a:pt x="60776" y="115470"/>
                      </a:lnTo>
                      <a:close/>
                    </a:path>
                  </a:pathLst>
                </a:custGeom>
                <a:solidFill>
                  <a:srgbClr val="2A5082"/>
                </a:solidFill>
                <a:ln w="1099"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grpSp>
          <p:nvGrpSpPr>
            <p:cNvPr id="86" name="组合 85">
              <a:extLst>
                <a:ext uri="{FF2B5EF4-FFF2-40B4-BE49-F238E27FC236}">
                  <a16:creationId xmlns:a16="http://schemas.microsoft.com/office/drawing/2014/main" id="{B1D855CA-E55B-1519-864B-29CF13C116B1}"/>
                </a:ext>
              </a:extLst>
            </p:cNvPr>
            <p:cNvGrpSpPr>
              <a:grpSpLocks noChangeAspect="1"/>
            </p:cNvGrpSpPr>
            <p:nvPr/>
          </p:nvGrpSpPr>
          <p:grpSpPr>
            <a:xfrm>
              <a:off x="2120437" y="2206749"/>
              <a:ext cx="230375" cy="214846"/>
              <a:chOff x="5261807" y="2667476"/>
              <a:chExt cx="1649480" cy="1538287"/>
            </a:xfrm>
          </p:grpSpPr>
          <p:sp>
            <p:nvSpPr>
              <p:cNvPr id="87" name="任意多边形: 形状 86">
                <a:extLst>
                  <a:ext uri="{FF2B5EF4-FFF2-40B4-BE49-F238E27FC236}">
                    <a16:creationId xmlns:a16="http://schemas.microsoft.com/office/drawing/2014/main" id="{AAD05599-55B5-DF96-758B-F2A8FA15B794}"/>
                  </a:ext>
                </a:extLst>
              </p:cNvPr>
              <p:cNvSpPr/>
              <p:nvPr/>
            </p:nvSpPr>
            <p:spPr>
              <a:xfrm>
                <a:off x="5261807" y="2667476"/>
                <a:ext cx="1649480" cy="836485"/>
              </a:xfrm>
              <a:custGeom>
                <a:avLst/>
                <a:gdLst>
                  <a:gd name="connsiteX0" fmla="*/ 1633054 w 1649480"/>
                  <a:gd name="connsiteY0" fmla="*/ 583597 h 836485"/>
                  <a:gd name="connsiteX1" fmla="*/ 1419789 w 1649480"/>
                  <a:gd name="connsiteY1" fmla="*/ 135446 h 836485"/>
                  <a:gd name="connsiteX2" fmla="*/ 1466271 w 1649480"/>
                  <a:gd name="connsiteY2" fmla="*/ 69723 h 836485"/>
                  <a:gd name="connsiteX3" fmla="*/ 1396549 w 1649480"/>
                  <a:gd name="connsiteY3" fmla="*/ 0 h 836485"/>
                  <a:gd name="connsiteX4" fmla="*/ 272503 w 1649480"/>
                  <a:gd name="connsiteY4" fmla="*/ 0 h 836485"/>
                  <a:gd name="connsiteX5" fmla="*/ 202780 w 1649480"/>
                  <a:gd name="connsiteY5" fmla="*/ 69723 h 836485"/>
                  <a:gd name="connsiteX6" fmla="*/ 236689 w 1649480"/>
                  <a:gd name="connsiteY6" fmla="*/ 129445 h 836485"/>
                  <a:gd name="connsiteX7" fmla="*/ 16376 w 1649480"/>
                  <a:gd name="connsiteY7" fmla="*/ 584645 h 836485"/>
                  <a:gd name="connsiteX8" fmla="*/ 2946 w 1649480"/>
                  <a:gd name="connsiteY8" fmla="*/ 679418 h 836485"/>
                  <a:gd name="connsiteX9" fmla="*/ 208209 w 1649480"/>
                  <a:gd name="connsiteY9" fmla="*/ 836485 h 836485"/>
                  <a:gd name="connsiteX10" fmla="*/ 413378 w 1649480"/>
                  <a:gd name="connsiteY10" fmla="*/ 677418 h 836485"/>
                  <a:gd name="connsiteX11" fmla="*/ 619023 w 1649480"/>
                  <a:gd name="connsiteY11" fmla="*/ 836485 h 836485"/>
                  <a:gd name="connsiteX12" fmla="*/ 824191 w 1649480"/>
                  <a:gd name="connsiteY12" fmla="*/ 677418 h 836485"/>
                  <a:gd name="connsiteX13" fmla="*/ 1029836 w 1649480"/>
                  <a:gd name="connsiteY13" fmla="*/ 836485 h 836485"/>
                  <a:gd name="connsiteX14" fmla="*/ 1235481 w 1649480"/>
                  <a:gd name="connsiteY14" fmla="*/ 675037 h 836485"/>
                  <a:gd name="connsiteX15" fmla="*/ 1441602 w 1649480"/>
                  <a:gd name="connsiteY15" fmla="*/ 836485 h 836485"/>
                  <a:gd name="connsiteX16" fmla="*/ 1645342 w 1649480"/>
                  <a:gd name="connsiteY16" fmla="*/ 683705 h 836485"/>
                  <a:gd name="connsiteX17" fmla="*/ 1633054 w 1649480"/>
                  <a:gd name="connsiteY17" fmla="*/ 583597 h 836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49480" h="836485">
                    <a:moveTo>
                      <a:pt x="1633054" y="583597"/>
                    </a:moveTo>
                    <a:lnTo>
                      <a:pt x="1419789" y="135446"/>
                    </a:lnTo>
                    <a:cubicBezTo>
                      <a:pt x="1446841" y="125825"/>
                      <a:pt x="1466271" y="100108"/>
                      <a:pt x="1466271" y="69723"/>
                    </a:cubicBezTo>
                    <a:cubicBezTo>
                      <a:pt x="1466271" y="31147"/>
                      <a:pt x="1435030" y="0"/>
                      <a:pt x="1396549" y="0"/>
                    </a:cubicBezTo>
                    <a:lnTo>
                      <a:pt x="272503" y="0"/>
                    </a:lnTo>
                    <a:cubicBezTo>
                      <a:pt x="233927" y="0"/>
                      <a:pt x="202780" y="31242"/>
                      <a:pt x="202780" y="69723"/>
                    </a:cubicBezTo>
                    <a:cubicBezTo>
                      <a:pt x="202780" y="95155"/>
                      <a:pt x="216401" y="117253"/>
                      <a:pt x="236689" y="129445"/>
                    </a:cubicBezTo>
                    <a:lnTo>
                      <a:pt x="16376" y="584645"/>
                    </a:lnTo>
                    <a:cubicBezTo>
                      <a:pt x="1231" y="613886"/>
                      <a:pt x="-3817" y="647319"/>
                      <a:pt x="2946" y="679418"/>
                    </a:cubicBezTo>
                    <a:cubicBezTo>
                      <a:pt x="16852" y="744950"/>
                      <a:pt x="62191" y="836485"/>
                      <a:pt x="208209" y="836485"/>
                    </a:cubicBezTo>
                    <a:cubicBezTo>
                      <a:pt x="354228" y="836485"/>
                      <a:pt x="399376" y="740950"/>
                      <a:pt x="413378" y="677418"/>
                    </a:cubicBezTo>
                    <a:cubicBezTo>
                      <a:pt x="426808" y="743045"/>
                      <a:pt x="471576" y="836485"/>
                      <a:pt x="619023" y="836485"/>
                    </a:cubicBezTo>
                    <a:cubicBezTo>
                      <a:pt x="765041" y="836485"/>
                      <a:pt x="810189" y="740950"/>
                      <a:pt x="824191" y="677418"/>
                    </a:cubicBezTo>
                    <a:cubicBezTo>
                      <a:pt x="837621" y="743045"/>
                      <a:pt x="882389" y="836485"/>
                      <a:pt x="1029836" y="836485"/>
                    </a:cubicBezTo>
                    <a:cubicBezTo>
                      <a:pt x="1177664" y="836485"/>
                      <a:pt x="1222146" y="738473"/>
                      <a:pt x="1235481" y="675037"/>
                    </a:cubicBezTo>
                    <a:cubicBezTo>
                      <a:pt x="1248340" y="740759"/>
                      <a:pt x="1292345" y="836485"/>
                      <a:pt x="1441602" y="836485"/>
                    </a:cubicBezTo>
                    <a:cubicBezTo>
                      <a:pt x="1582858" y="836485"/>
                      <a:pt x="1629816" y="747046"/>
                      <a:pt x="1645342" y="683705"/>
                    </a:cubicBezTo>
                    <a:cubicBezTo>
                      <a:pt x="1653819" y="649986"/>
                      <a:pt x="1649056" y="614553"/>
                      <a:pt x="1633054" y="583597"/>
                    </a:cubicBezTo>
                    <a:close/>
                  </a:path>
                </a:pathLst>
              </a:custGeom>
              <a:solidFill>
                <a:srgbClr val="D4EEF3"/>
              </a:solidFill>
              <a:ln w="9525" cap="flat">
                <a:solidFill>
                  <a:srgbClr val="1E4156"/>
                </a:solid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8" name="任意多边形: 形状 87">
                <a:extLst>
                  <a:ext uri="{FF2B5EF4-FFF2-40B4-BE49-F238E27FC236}">
                    <a16:creationId xmlns:a16="http://schemas.microsoft.com/office/drawing/2014/main" id="{A5B75C9B-1A44-49B7-7D11-E79D8AC2ADD2}"/>
                  </a:ext>
                </a:extLst>
              </p:cNvPr>
              <p:cNvSpPr/>
              <p:nvPr/>
            </p:nvSpPr>
            <p:spPr>
              <a:xfrm>
                <a:off x="5403437" y="2762630"/>
                <a:ext cx="1358550" cy="525875"/>
              </a:xfrm>
              <a:custGeom>
                <a:avLst/>
                <a:gdLst>
                  <a:gd name="connsiteX0" fmla="*/ 1320546 w 1358550"/>
                  <a:gd name="connsiteY0" fmla="*/ 525875 h 525875"/>
                  <a:gd name="connsiteX1" fmla="*/ 38100 w 1358550"/>
                  <a:gd name="connsiteY1" fmla="*/ 525875 h 525875"/>
                  <a:gd name="connsiteX2" fmla="*/ 0 w 1358550"/>
                  <a:gd name="connsiteY2" fmla="*/ 487775 h 525875"/>
                  <a:gd name="connsiteX3" fmla="*/ 38100 w 1358550"/>
                  <a:gd name="connsiteY3" fmla="*/ 449675 h 525875"/>
                  <a:gd name="connsiteX4" fmla="*/ 1320451 w 1358550"/>
                  <a:gd name="connsiteY4" fmla="*/ 449675 h 525875"/>
                  <a:gd name="connsiteX5" fmla="*/ 1358551 w 1358550"/>
                  <a:gd name="connsiteY5" fmla="*/ 487775 h 525875"/>
                  <a:gd name="connsiteX6" fmla="*/ 1320546 w 1358550"/>
                  <a:gd name="connsiteY6" fmla="*/ 525875 h 525875"/>
                  <a:gd name="connsiteX7" fmla="*/ 1150334 w 1358550"/>
                  <a:gd name="connsiteY7" fmla="*/ 76200 h 525875"/>
                  <a:gd name="connsiteX8" fmla="*/ 227362 w 1358550"/>
                  <a:gd name="connsiteY8" fmla="*/ 76200 h 525875"/>
                  <a:gd name="connsiteX9" fmla="*/ 189262 w 1358550"/>
                  <a:gd name="connsiteY9" fmla="*/ 38100 h 525875"/>
                  <a:gd name="connsiteX10" fmla="*/ 227362 w 1358550"/>
                  <a:gd name="connsiteY10" fmla="*/ 0 h 525875"/>
                  <a:gd name="connsiteX11" fmla="*/ 1150239 w 1358550"/>
                  <a:gd name="connsiteY11" fmla="*/ 0 h 525875"/>
                  <a:gd name="connsiteX12" fmla="*/ 1188339 w 1358550"/>
                  <a:gd name="connsiteY12" fmla="*/ 38100 h 525875"/>
                  <a:gd name="connsiteX13" fmla="*/ 1150334 w 1358550"/>
                  <a:gd name="connsiteY13" fmla="*/ 76200 h 525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58550" h="525875">
                    <a:moveTo>
                      <a:pt x="1320546" y="525875"/>
                    </a:moveTo>
                    <a:lnTo>
                      <a:pt x="38100" y="525875"/>
                    </a:lnTo>
                    <a:cubicBezTo>
                      <a:pt x="17050" y="525875"/>
                      <a:pt x="0" y="508825"/>
                      <a:pt x="0" y="487775"/>
                    </a:cubicBezTo>
                    <a:cubicBezTo>
                      <a:pt x="0" y="466725"/>
                      <a:pt x="17050" y="449675"/>
                      <a:pt x="38100" y="449675"/>
                    </a:cubicBezTo>
                    <a:lnTo>
                      <a:pt x="1320451" y="449675"/>
                    </a:lnTo>
                    <a:cubicBezTo>
                      <a:pt x="1341501" y="449675"/>
                      <a:pt x="1358551" y="466725"/>
                      <a:pt x="1358551" y="487775"/>
                    </a:cubicBezTo>
                    <a:cubicBezTo>
                      <a:pt x="1358551" y="508825"/>
                      <a:pt x="1341596" y="525875"/>
                      <a:pt x="1320546" y="525875"/>
                    </a:cubicBezTo>
                    <a:close/>
                    <a:moveTo>
                      <a:pt x="1150334" y="76200"/>
                    </a:moveTo>
                    <a:lnTo>
                      <a:pt x="227362" y="76200"/>
                    </a:lnTo>
                    <a:cubicBezTo>
                      <a:pt x="206312" y="76200"/>
                      <a:pt x="189262" y="59150"/>
                      <a:pt x="189262" y="38100"/>
                    </a:cubicBezTo>
                    <a:cubicBezTo>
                      <a:pt x="189262" y="17050"/>
                      <a:pt x="206312" y="0"/>
                      <a:pt x="227362" y="0"/>
                    </a:cubicBezTo>
                    <a:lnTo>
                      <a:pt x="1150239" y="0"/>
                    </a:lnTo>
                    <a:cubicBezTo>
                      <a:pt x="1171289" y="0"/>
                      <a:pt x="1188339" y="17050"/>
                      <a:pt x="1188339" y="38100"/>
                    </a:cubicBezTo>
                    <a:cubicBezTo>
                      <a:pt x="1188339" y="59150"/>
                      <a:pt x="1171385" y="76200"/>
                      <a:pt x="1150334" y="76200"/>
                    </a:cubicBezTo>
                    <a:close/>
                  </a:path>
                </a:pathLst>
              </a:custGeom>
              <a:solidFill>
                <a:srgbClr val="2A5082"/>
              </a:solidFill>
              <a:ln w="1860"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9" name="任意多边形: 形状 88">
                <a:extLst>
                  <a:ext uri="{FF2B5EF4-FFF2-40B4-BE49-F238E27FC236}">
                    <a16:creationId xmlns:a16="http://schemas.microsoft.com/office/drawing/2014/main" id="{1E154D44-BE88-897C-4858-99876E92090B}"/>
                  </a:ext>
                </a:extLst>
              </p:cNvPr>
              <p:cNvSpPr/>
              <p:nvPr/>
            </p:nvSpPr>
            <p:spPr>
              <a:xfrm>
                <a:off x="5311711" y="3567303"/>
                <a:ext cx="1555527" cy="638460"/>
              </a:xfrm>
              <a:custGeom>
                <a:avLst/>
                <a:gdLst>
                  <a:gd name="connsiteX0" fmla="*/ 1507903 w 1555527"/>
                  <a:gd name="connsiteY0" fmla="*/ 543211 h 638460"/>
                  <a:gd name="connsiteX1" fmla="*/ 1442085 w 1555527"/>
                  <a:gd name="connsiteY1" fmla="*/ 543211 h 638460"/>
                  <a:gd name="connsiteX2" fmla="*/ 1442085 w 1555527"/>
                  <a:gd name="connsiteY2" fmla="*/ 47625 h 638460"/>
                  <a:gd name="connsiteX3" fmla="*/ 1394460 w 1555527"/>
                  <a:gd name="connsiteY3" fmla="*/ 0 h 638460"/>
                  <a:gd name="connsiteX4" fmla="*/ 1346835 w 1555527"/>
                  <a:gd name="connsiteY4" fmla="*/ 47625 h 638460"/>
                  <a:gd name="connsiteX5" fmla="*/ 1346835 w 1555527"/>
                  <a:gd name="connsiteY5" fmla="*/ 543211 h 638460"/>
                  <a:gd name="connsiteX6" fmla="*/ 201263 w 1555527"/>
                  <a:gd name="connsiteY6" fmla="*/ 543211 h 638460"/>
                  <a:gd name="connsiteX7" fmla="*/ 201263 w 1555527"/>
                  <a:gd name="connsiteY7" fmla="*/ 47625 h 638460"/>
                  <a:gd name="connsiteX8" fmla="*/ 153638 w 1555527"/>
                  <a:gd name="connsiteY8" fmla="*/ 0 h 638460"/>
                  <a:gd name="connsiteX9" fmla="*/ 106013 w 1555527"/>
                  <a:gd name="connsiteY9" fmla="*/ 47625 h 638460"/>
                  <a:gd name="connsiteX10" fmla="*/ 106013 w 1555527"/>
                  <a:gd name="connsiteY10" fmla="*/ 543211 h 638460"/>
                  <a:gd name="connsiteX11" fmla="*/ 47625 w 1555527"/>
                  <a:gd name="connsiteY11" fmla="*/ 543211 h 638460"/>
                  <a:gd name="connsiteX12" fmla="*/ 0 w 1555527"/>
                  <a:gd name="connsiteY12" fmla="*/ 590836 h 638460"/>
                  <a:gd name="connsiteX13" fmla="*/ 47625 w 1555527"/>
                  <a:gd name="connsiteY13" fmla="*/ 638461 h 638460"/>
                  <a:gd name="connsiteX14" fmla="*/ 1507903 w 1555527"/>
                  <a:gd name="connsiteY14" fmla="*/ 638461 h 638460"/>
                  <a:gd name="connsiteX15" fmla="*/ 1555528 w 1555527"/>
                  <a:gd name="connsiteY15" fmla="*/ 590836 h 638460"/>
                  <a:gd name="connsiteX16" fmla="*/ 1507903 w 1555527"/>
                  <a:gd name="connsiteY16" fmla="*/ 543211 h 638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55527" h="638460">
                    <a:moveTo>
                      <a:pt x="1507903" y="543211"/>
                    </a:moveTo>
                    <a:lnTo>
                      <a:pt x="1442085" y="543211"/>
                    </a:lnTo>
                    <a:lnTo>
                      <a:pt x="1442085" y="47625"/>
                    </a:lnTo>
                    <a:cubicBezTo>
                      <a:pt x="1442085" y="21336"/>
                      <a:pt x="1420749" y="0"/>
                      <a:pt x="1394460" y="0"/>
                    </a:cubicBezTo>
                    <a:cubicBezTo>
                      <a:pt x="1368171" y="0"/>
                      <a:pt x="1346835" y="21336"/>
                      <a:pt x="1346835" y="47625"/>
                    </a:cubicBezTo>
                    <a:lnTo>
                      <a:pt x="1346835" y="543211"/>
                    </a:lnTo>
                    <a:lnTo>
                      <a:pt x="201263" y="543211"/>
                    </a:lnTo>
                    <a:lnTo>
                      <a:pt x="201263" y="47625"/>
                    </a:lnTo>
                    <a:cubicBezTo>
                      <a:pt x="201263" y="21336"/>
                      <a:pt x="179927" y="0"/>
                      <a:pt x="153638" y="0"/>
                    </a:cubicBezTo>
                    <a:cubicBezTo>
                      <a:pt x="127349" y="0"/>
                      <a:pt x="106013" y="21336"/>
                      <a:pt x="106013" y="47625"/>
                    </a:cubicBezTo>
                    <a:lnTo>
                      <a:pt x="106013" y="543211"/>
                    </a:lnTo>
                    <a:lnTo>
                      <a:pt x="47625" y="543211"/>
                    </a:lnTo>
                    <a:cubicBezTo>
                      <a:pt x="21336" y="543211"/>
                      <a:pt x="0" y="564547"/>
                      <a:pt x="0" y="590836"/>
                    </a:cubicBezTo>
                    <a:cubicBezTo>
                      <a:pt x="0" y="617125"/>
                      <a:pt x="21336" y="638461"/>
                      <a:pt x="47625" y="638461"/>
                    </a:cubicBezTo>
                    <a:lnTo>
                      <a:pt x="1507903" y="638461"/>
                    </a:lnTo>
                    <a:cubicBezTo>
                      <a:pt x="1534192" y="638461"/>
                      <a:pt x="1555528" y="617125"/>
                      <a:pt x="1555528" y="590836"/>
                    </a:cubicBezTo>
                    <a:cubicBezTo>
                      <a:pt x="1555528" y="564547"/>
                      <a:pt x="1534192" y="543211"/>
                      <a:pt x="1507903" y="543211"/>
                    </a:cubicBezTo>
                    <a:close/>
                  </a:path>
                </a:pathLst>
              </a:custGeom>
              <a:noFill/>
              <a:ln w="9525" cap="flat">
                <a:solidFill>
                  <a:srgbClr val="1E4156"/>
                </a:solid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0" name="任意多边形: 形状 89">
                <a:extLst>
                  <a:ext uri="{FF2B5EF4-FFF2-40B4-BE49-F238E27FC236}">
                    <a16:creationId xmlns:a16="http://schemas.microsoft.com/office/drawing/2014/main" id="{DA4A9786-4C19-9DB6-09C2-49ED167CFF89}"/>
                  </a:ext>
                </a:extLst>
              </p:cNvPr>
              <p:cNvSpPr/>
              <p:nvPr/>
            </p:nvSpPr>
            <p:spPr>
              <a:xfrm>
                <a:off x="5633847" y="3589686"/>
                <a:ext cx="913924" cy="392048"/>
              </a:xfrm>
              <a:custGeom>
                <a:avLst/>
                <a:gdLst>
                  <a:gd name="connsiteX0" fmla="*/ 866394 w 913924"/>
                  <a:gd name="connsiteY0" fmla="*/ 392049 h 392048"/>
                  <a:gd name="connsiteX1" fmla="*/ 47625 w 913924"/>
                  <a:gd name="connsiteY1" fmla="*/ 392049 h 392048"/>
                  <a:gd name="connsiteX2" fmla="*/ 0 w 913924"/>
                  <a:gd name="connsiteY2" fmla="*/ 344424 h 392048"/>
                  <a:gd name="connsiteX3" fmla="*/ 0 w 913924"/>
                  <a:gd name="connsiteY3" fmla="*/ 47625 h 392048"/>
                  <a:gd name="connsiteX4" fmla="*/ 47625 w 913924"/>
                  <a:gd name="connsiteY4" fmla="*/ 0 h 392048"/>
                  <a:gd name="connsiteX5" fmla="*/ 866299 w 913924"/>
                  <a:gd name="connsiteY5" fmla="*/ 0 h 392048"/>
                  <a:gd name="connsiteX6" fmla="*/ 913924 w 913924"/>
                  <a:gd name="connsiteY6" fmla="*/ 47625 h 392048"/>
                  <a:gd name="connsiteX7" fmla="*/ 913924 w 913924"/>
                  <a:gd name="connsiteY7" fmla="*/ 344424 h 392048"/>
                  <a:gd name="connsiteX8" fmla="*/ 866394 w 913924"/>
                  <a:gd name="connsiteY8" fmla="*/ 392049 h 392048"/>
                  <a:gd name="connsiteX9" fmla="*/ 95250 w 913924"/>
                  <a:gd name="connsiteY9" fmla="*/ 296799 h 392048"/>
                  <a:gd name="connsiteX10" fmla="*/ 818674 w 913924"/>
                  <a:gd name="connsiteY10" fmla="*/ 296799 h 392048"/>
                  <a:gd name="connsiteX11" fmla="*/ 818674 w 913924"/>
                  <a:gd name="connsiteY11" fmla="*/ 95250 h 392048"/>
                  <a:gd name="connsiteX12" fmla="*/ 95250 w 913924"/>
                  <a:gd name="connsiteY12" fmla="*/ 95250 h 392048"/>
                  <a:gd name="connsiteX13" fmla="*/ 95250 w 913924"/>
                  <a:gd name="connsiteY13" fmla="*/ 296799 h 392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13924" h="392048">
                    <a:moveTo>
                      <a:pt x="866394" y="392049"/>
                    </a:moveTo>
                    <a:lnTo>
                      <a:pt x="47625" y="392049"/>
                    </a:lnTo>
                    <a:cubicBezTo>
                      <a:pt x="21336" y="392049"/>
                      <a:pt x="0" y="370713"/>
                      <a:pt x="0" y="344424"/>
                    </a:cubicBezTo>
                    <a:lnTo>
                      <a:pt x="0" y="47625"/>
                    </a:lnTo>
                    <a:cubicBezTo>
                      <a:pt x="0" y="21336"/>
                      <a:pt x="21336" y="0"/>
                      <a:pt x="47625" y="0"/>
                    </a:cubicBezTo>
                    <a:lnTo>
                      <a:pt x="866299" y="0"/>
                    </a:lnTo>
                    <a:cubicBezTo>
                      <a:pt x="892588" y="0"/>
                      <a:pt x="913924" y="21336"/>
                      <a:pt x="913924" y="47625"/>
                    </a:cubicBezTo>
                    <a:lnTo>
                      <a:pt x="913924" y="344424"/>
                    </a:lnTo>
                    <a:cubicBezTo>
                      <a:pt x="914019" y="370713"/>
                      <a:pt x="892683" y="392049"/>
                      <a:pt x="866394" y="392049"/>
                    </a:cubicBezTo>
                    <a:close/>
                    <a:moveTo>
                      <a:pt x="95250" y="296799"/>
                    </a:moveTo>
                    <a:lnTo>
                      <a:pt x="818674" y="296799"/>
                    </a:lnTo>
                    <a:lnTo>
                      <a:pt x="818674" y="95250"/>
                    </a:lnTo>
                    <a:lnTo>
                      <a:pt x="95250" y="95250"/>
                    </a:lnTo>
                    <a:lnTo>
                      <a:pt x="95250" y="296799"/>
                    </a:lnTo>
                    <a:close/>
                  </a:path>
                </a:pathLst>
              </a:custGeom>
              <a:solidFill>
                <a:srgbClr val="18BCC6"/>
              </a:solidFill>
              <a:ln w="1860"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1" name="任意多边形: 形状 90">
                <a:extLst>
                  <a:ext uri="{FF2B5EF4-FFF2-40B4-BE49-F238E27FC236}">
                    <a16:creationId xmlns:a16="http://schemas.microsoft.com/office/drawing/2014/main" id="{1CBFB675-07DD-BA52-BDB3-6EF987215F63}"/>
                  </a:ext>
                </a:extLst>
              </p:cNvPr>
              <p:cNvSpPr/>
              <p:nvPr/>
            </p:nvSpPr>
            <p:spPr>
              <a:xfrm>
                <a:off x="5667740" y="2873978"/>
                <a:ext cx="826034" cy="297370"/>
              </a:xfrm>
              <a:custGeom>
                <a:avLst/>
                <a:gdLst>
                  <a:gd name="connsiteX0" fmla="*/ 38115 w 826034"/>
                  <a:gd name="connsiteY0" fmla="*/ 288703 h 297370"/>
                  <a:gd name="connsiteX1" fmla="*/ 28876 w 826034"/>
                  <a:gd name="connsiteY1" fmla="*/ 287560 h 297370"/>
                  <a:gd name="connsiteX2" fmla="*/ 1158 w 826034"/>
                  <a:gd name="connsiteY2" fmla="*/ 241364 h 297370"/>
                  <a:gd name="connsiteX3" fmla="*/ 53927 w 826034"/>
                  <a:gd name="connsiteY3" fmla="*/ 30194 h 297370"/>
                  <a:gd name="connsiteX4" fmla="*/ 100123 w 826034"/>
                  <a:gd name="connsiteY4" fmla="*/ 2477 h 297370"/>
                  <a:gd name="connsiteX5" fmla="*/ 127841 w 826034"/>
                  <a:gd name="connsiteY5" fmla="*/ 48673 h 297370"/>
                  <a:gd name="connsiteX6" fmla="*/ 75072 w 826034"/>
                  <a:gd name="connsiteY6" fmla="*/ 259842 h 297370"/>
                  <a:gd name="connsiteX7" fmla="*/ 38115 w 826034"/>
                  <a:gd name="connsiteY7" fmla="*/ 288703 h 297370"/>
                  <a:gd name="connsiteX8" fmla="*/ 787923 w 826034"/>
                  <a:gd name="connsiteY8" fmla="*/ 288703 h 297370"/>
                  <a:gd name="connsiteX9" fmla="*/ 750966 w 826034"/>
                  <a:gd name="connsiteY9" fmla="*/ 259842 h 297370"/>
                  <a:gd name="connsiteX10" fmla="*/ 698198 w 826034"/>
                  <a:gd name="connsiteY10" fmla="*/ 48673 h 297370"/>
                  <a:gd name="connsiteX11" fmla="*/ 725915 w 826034"/>
                  <a:gd name="connsiteY11" fmla="*/ 2477 h 297370"/>
                  <a:gd name="connsiteX12" fmla="*/ 772112 w 826034"/>
                  <a:gd name="connsiteY12" fmla="*/ 30194 h 297370"/>
                  <a:gd name="connsiteX13" fmla="*/ 824880 w 826034"/>
                  <a:gd name="connsiteY13" fmla="*/ 241364 h 297370"/>
                  <a:gd name="connsiteX14" fmla="*/ 797222 w 826034"/>
                  <a:gd name="connsiteY14" fmla="*/ 287558 h 297370"/>
                  <a:gd name="connsiteX15" fmla="*/ 787923 w 826034"/>
                  <a:gd name="connsiteY15" fmla="*/ 288703 h 297370"/>
                  <a:gd name="connsiteX16" fmla="*/ 414924 w 826034"/>
                  <a:gd name="connsiteY16" fmla="*/ 297371 h 297370"/>
                  <a:gd name="connsiteX17" fmla="*/ 376824 w 826034"/>
                  <a:gd name="connsiteY17" fmla="*/ 259270 h 297370"/>
                  <a:gd name="connsiteX18" fmla="*/ 376824 w 826034"/>
                  <a:gd name="connsiteY18" fmla="*/ 38100 h 297370"/>
                  <a:gd name="connsiteX19" fmla="*/ 414924 w 826034"/>
                  <a:gd name="connsiteY19" fmla="*/ 0 h 297370"/>
                  <a:gd name="connsiteX20" fmla="*/ 453024 w 826034"/>
                  <a:gd name="connsiteY20" fmla="*/ 38100 h 297370"/>
                  <a:gd name="connsiteX21" fmla="*/ 453024 w 826034"/>
                  <a:gd name="connsiteY21" fmla="*/ 259175 h 297370"/>
                  <a:gd name="connsiteX22" fmla="*/ 414924 w 826034"/>
                  <a:gd name="connsiteY22" fmla="*/ 297371 h 297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26034" h="297370">
                    <a:moveTo>
                      <a:pt x="38115" y="288703"/>
                    </a:moveTo>
                    <a:cubicBezTo>
                      <a:pt x="35067" y="288703"/>
                      <a:pt x="31924" y="288322"/>
                      <a:pt x="28876" y="287560"/>
                    </a:cubicBezTo>
                    <a:cubicBezTo>
                      <a:pt x="8492" y="282416"/>
                      <a:pt x="-3985" y="261747"/>
                      <a:pt x="1158" y="241364"/>
                    </a:cubicBezTo>
                    <a:lnTo>
                      <a:pt x="53927" y="30194"/>
                    </a:lnTo>
                    <a:cubicBezTo>
                      <a:pt x="59078" y="9819"/>
                      <a:pt x="79721" y="-2567"/>
                      <a:pt x="100123" y="2477"/>
                    </a:cubicBezTo>
                    <a:cubicBezTo>
                      <a:pt x="120506" y="7620"/>
                      <a:pt x="132984" y="28289"/>
                      <a:pt x="127841" y="48673"/>
                    </a:cubicBezTo>
                    <a:lnTo>
                      <a:pt x="75072" y="259842"/>
                    </a:lnTo>
                    <a:cubicBezTo>
                      <a:pt x="70809" y="276786"/>
                      <a:pt x="55587" y="288673"/>
                      <a:pt x="38115" y="288703"/>
                    </a:cubicBezTo>
                    <a:close/>
                    <a:moveTo>
                      <a:pt x="787923" y="288703"/>
                    </a:moveTo>
                    <a:cubicBezTo>
                      <a:pt x="770873" y="288703"/>
                      <a:pt x="755348" y="277178"/>
                      <a:pt x="750966" y="259842"/>
                    </a:cubicBezTo>
                    <a:lnTo>
                      <a:pt x="698198" y="48673"/>
                    </a:lnTo>
                    <a:cubicBezTo>
                      <a:pt x="693054" y="28289"/>
                      <a:pt x="705532" y="7525"/>
                      <a:pt x="725915" y="2477"/>
                    </a:cubicBezTo>
                    <a:cubicBezTo>
                      <a:pt x="746394" y="-2667"/>
                      <a:pt x="766968" y="9811"/>
                      <a:pt x="772112" y="30194"/>
                    </a:cubicBezTo>
                    <a:lnTo>
                      <a:pt x="824880" y="241364"/>
                    </a:lnTo>
                    <a:cubicBezTo>
                      <a:pt x="829999" y="261757"/>
                      <a:pt x="817616" y="282439"/>
                      <a:pt x="797222" y="287558"/>
                    </a:cubicBezTo>
                    <a:cubicBezTo>
                      <a:pt x="794181" y="288321"/>
                      <a:pt x="791058" y="288705"/>
                      <a:pt x="787923" y="288703"/>
                    </a:cubicBezTo>
                    <a:close/>
                    <a:moveTo>
                      <a:pt x="414924" y="297371"/>
                    </a:moveTo>
                    <a:cubicBezTo>
                      <a:pt x="393874" y="297371"/>
                      <a:pt x="376824" y="280321"/>
                      <a:pt x="376824" y="259270"/>
                    </a:cubicBezTo>
                    <a:lnTo>
                      <a:pt x="376824" y="38100"/>
                    </a:lnTo>
                    <a:cubicBezTo>
                      <a:pt x="376824" y="17050"/>
                      <a:pt x="393874" y="0"/>
                      <a:pt x="414924" y="0"/>
                    </a:cubicBezTo>
                    <a:cubicBezTo>
                      <a:pt x="435975" y="0"/>
                      <a:pt x="453024" y="17050"/>
                      <a:pt x="453024" y="38100"/>
                    </a:cubicBezTo>
                    <a:lnTo>
                      <a:pt x="453024" y="259175"/>
                    </a:lnTo>
                    <a:cubicBezTo>
                      <a:pt x="453024" y="280226"/>
                      <a:pt x="435975" y="297371"/>
                      <a:pt x="414924" y="297371"/>
                    </a:cubicBezTo>
                    <a:close/>
                  </a:path>
                </a:pathLst>
              </a:custGeom>
              <a:solidFill>
                <a:srgbClr val="2A5082"/>
              </a:solidFill>
              <a:ln w="1860" cap="flat">
                <a:noFill/>
                <a:prstDash val="solid"/>
                <a:miter/>
              </a:ln>
            </p:spPr>
            <p:txBody>
              <a:bodyPr rtlCol="0" anchor="ctr"/>
              <a:lstStyle/>
              <a:p>
                <a:endParaRPr lang="zh-CN" altLang="en-US" dirty="0">
                  <a:latin typeface="微软雅黑" panose="020B0503020204020204" pitchFamily="34" charset="-122"/>
                  <a:ea typeface="微软雅黑" panose="020B0503020204020204" pitchFamily="34" charset="-122"/>
                  <a:sym typeface="微软雅黑" panose="020B0503020204020204" pitchFamily="34" charset="-122"/>
                </a:endParaRPr>
              </a:p>
            </p:txBody>
          </p:sp>
        </p:grpSp>
      </p:grpSp>
      <p:sp>
        <p:nvSpPr>
          <p:cNvPr id="110" name="文本框 109">
            <a:extLst>
              <a:ext uri="{FF2B5EF4-FFF2-40B4-BE49-F238E27FC236}">
                <a16:creationId xmlns:a16="http://schemas.microsoft.com/office/drawing/2014/main" id="{D525CD61-E693-E9CA-5740-EDBC598C3FF5}"/>
              </a:ext>
            </a:extLst>
          </p:cNvPr>
          <p:cNvSpPr txBox="1"/>
          <p:nvPr/>
        </p:nvSpPr>
        <p:spPr>
          <a:xfrm>
            <a:off x="567958" y="3828116"/>
            <a:ext cx="2312018" cy="184666"/>
          </a:xfrm>
          <a:prstGeom prst="rect">
            <a:avLst/>
          </a:prstGeom>
          <a:noFill/>
        </p:spPr>
        <p:txBody>
          <a:bodyPr wrap="square" rtlCol="0">
            <a:spAutoFit/>
          </a:bodyPr>
          <a:lstStyle/>
          <a:p>
            <a:r>
              <a:rPr lang="zh-CN" altLang="en-US" sz="6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数据源：</a:t>
            </a:r>
            <a:r>
              <a:rPr lang="en-US" altLang="zh-CN" sz="600" i="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New Relic-2024 Observability Forecast</a:t>
            </a:r>
            <a:endParaRPr lang="zh-CN" altLang="en-US" sz="600" i="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1" name="文本框 110">
            <a:extLst>
              <a:ext uri="{FF2B5EF4-FFF2-40B4-BE49-F238E27FC236}">
                <a16:creationId xmlns:a16="http://schemas.microsoft.com/office/drawing/2014/main" id="{46CA31D8-4F28-BDFC-6C82-B49E48419A26}"/>
              </a:ext>
            </a:extLst>
          </p:cNvPr>
          <p:cNvSpPr txBox="1"/>
          <p:nvPr/>
        </p:nvSpPr>
        <p:spPr>
          <a:xfrm>
            <a:off x="1028470" y="3529222"/>
            <a:ext cx="1559154" cy="235962"/>
          </a:xfrm>
          <a:prstGeom prst="rect">
            <a:avLst/>
          </a:prstGeom>
          <a:noFill/>
        </p:spPr>
        <p:txBody>
          <a:bodyPr wrap="square" rtlCol="0">
            <a:spAutoFit/>
          </a:bodyPr>
          <a:lstStyle/>
          <a:p>
            <a:pPr algn="ctr">
              <a:lnSpc>
                <a:spcPct val="150000"/>
              </a:lnSpc>
            </a:pPr>
            <a:r>
              <a:rPr lang="zh-CN" altLang="en-US" sz="7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业务中断频次统计</a:t>
            </a:r>
          </a:p>
        </p:txBody>
      </p:sp>
      <p:grpSp>
        <p:nvGrpSpPr>
          <p:cNvPr id="112" name="组合 111">
            <a:extLst>
              <a:ext uri="{FF2B5EF4-FFF2-40B4-BE49-F238E27FC236}">
                <a16:creationId xmlns:a16="http://schemas.microsoft.com/office/drawing/2014/main" id="{EF7EDB84-9CA8-E94F-DC80-71F70E48EA93}"/>
              </a:ext>
            </a:extLst>
          </p:cNvPr>
          <p:cNvGrpSpPr/>
          <p:nvPr/>
        </p:nvGrpSpPr>
        <p:grpSpPr>
          <a:xfrm>
            <a:off x="3380041" y="1760907"/>
            <a:ext cx="8159920" cy="2188501"/>
            <a:chOff x="3380041" y="1617052"/>
            <a:chExt cx="8159920" cy="2188501"/>
          </a:xfrm>
        </p:grpSpPr>
        <p:sp>
          <p:nvSpPr>
            <p:cNvPr id="113" name="矩形: 圆角 112">
              <a:extLst>
                <a:ext uri="{FF2B5EF4-FFF2-40B4-BE49-F238E27FC236}">
                  <a16:creationId xmlns:a16="http://schemas.microsoft.com/office/drawing/2014/main" id="{484C7771-5F07-85C1-2643-E4D2F492EFBE}"/>
                </a:ext>
              </a:extLst>
            </p:cNvPr>
            <p:cNvSpPr/>
            <p:nvPr/>
          </p:nvSpPr>
          <p:spPr>
            <a:xfrm>
              <a:off x="9101699" y="1696151"/>
              <a:ext cx="2438262" cy="2109402"/>
            </a:xfrm>
            <a:prstGeom prst="roundRect">
              <a:avLst>
                <a:gd name="adj" fmla="val 843"/>
              </a:avLst>
            </a:prstGeom>
            <a:solidFill>
              <a:schemeClr val="bg1"/>
            </a:solidFill>
            <a:ln>
              <a:noFill/>
              <a:prstDash val="sysDot"/>
            </a:ln>
            <a:effectLst>
              <a:outerShdw blurRad="723900" sx="102000" sy="102000" algn="ctr" rotWithShape="0">
                <a:schemeClr val="bg1">
                  <a:lumMod val="65000"/>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4" name="矩形: 圆角 113">
              <a:extLst>
                <a:ext uri="{FF2B5EF4-FFF2-40B4-BE49-F238E27FC236}">
                  <a16:creationId xmlns:a16="http://schemas.microsoft.com/office/drawing/2014/main" id="{9BBA3205-0EA1-561E-8C57-7DE4A2FCC965}"/>
                </a:ext>
              </a:extLst>
            </p:cNvPr>
            <p:cNvSpPr/>
            <p:nvPr/>
          </p:nvSpPr>
          <p:spPr>
            <a:xfrm>
              <a:off x="6240870" y="1696151"/>
              <a:ext cx="2438262" cy="2109402"/>
            </a:xfrm>
            <a:prstGeom prst="roundRect">
              <a:avLst>
                <a:gd name="adj" fmla="val 843"/>
              </a:avLst>
            </a:prstGeom>
            <a:solidFill>
              <a:schemeClr val="bg1"/>
            </a:solidFill>
            <a:ln>
              <a:noFill/>
              <a:prstDash val="sysDot"/>
            </a:ln>
            <a:effectLst>
              <a:outerShdw blurRad="723900" sx="102000" sy="102000" algn="ctr" rotWithShape="0">
                <a:schemeClr val="bg1">
                  <a:lumMod val="65000"/>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5" name="矩形: 圆角 114">
              <a:extLst>
                <a:ext uri="{FF2B5EF4-FFF2-40B4-BE49-F238E27FC236}">
                  <a16:creationId xmlns:a16="http://schemas.microsoft.com/office/drawing/2014/main" id="{D75E9458-6AE5-0E6D-6FD1-502AD4B0DE2F}"/>
                </a:ext>
              </a:extLst>
            </p:cNvPr>
            <p:cNvSpPr/>
            <p:nvPr/>
          </p:nvSpPr>
          <p:spPr>
            <a:xfrm>
              <a:off x="3380041" y="1696151"/>
              <a:ext cx="2438262" cy="2109402"/>
            </a:xfrm>
            <a:prstGeom prst="roundRect">
              <a:avLst>
                <a:gd name="adj" fmla="val 843"/>
              </a:avLst>
            </a:prstGeom>
            <a:solidFill>
              <a:schemeClr val="bg1"/>
            </a:solidFill>
            <a:ln>
              <a:noFill/>
              <a:prstDash val="sysDot"/>
            </a:ln>
            <a:effectLst>
              <a:outerShdw blurRad="723900" sx="102000" sy="102000" algn="ctr" rotWithShape="0">
                <a:schemeClr val="bg1">
                  <a:lumMod val="65000"/>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sz="14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6" name="文本框 115">
              <a:extLst>
                <a:ext uri="{FF2B5EF4-FFF2-40B4-BE49-F238E27FC236}">
                  <a16:creationId xmlns:a16="http://schemas.microsoft.com/office/drawing/2014/main" id="{157CA5D1-22E8-4A98-37B6-483789492F9E}"/>
                </a:ext>
              </a:extLst>
            </p:cNvPr>
            <p:cNvSpPr txBox="1"/>
            <p:nvPr/>
          </p:nvSpPr>
          <p:spPr>
            <a:xfrm>
              <a:off x="3516286" y="2835068"/>
              <a:ext cx="2165772" cy="759182"/>
            </a:xfrm>
            <a:prstGeom prst="rect">
              <a:avLst/>
            </a:prstGeom>
            <a:noFill/>
          </p:spPr>
          <p:txBody>
            <a:bodyPr wrap="square" rtlCol="0">
              <a:spAutoFit/>
            </a:bodyPr>
            <a:lstStyle/>
            <a:p>
              <a:pPr algn="just">
                <a:lnSpc>
                  <a:spcPct val="150000"/>
                </a:lnSpc>
              </a:pPr>
              <a:r>
                <a:rPr lang="zh-CN" altLang="en-US" sz="1000"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生产停滞、工作流程中止或进度缓慢、产品或服务订单交付能力受限等导致的直接收入损失</a:t>
              </a:r>
            </a:p>
          </p:txBody>
        </p:sp>
        <p:sp>
          <p:nvSpPr>
            <p:cNvPr id="117" name="文本框 116">
              <a:extLst>
                <a:ext uri="{FF2B5EF4-FFF2-40B4-BE49-F238E27FC236}">
                  <a16:creationId xmlns:a16="http://schemas.microsoft.com/office/drawing/2014/main" id="{77426C97-2784-7825-9729-3E60B987E767}"/>
                </a:ext>
              </a:extLst>
            </p:cNvPr>
            <p:cNvSpPr txBox="1"/>
            <p:nvPr/>
          </p:nvSpPr>
          <p:spPr>
            <a:xfrm>
              <a:off x="3878130" y="1617052"/>
              <a:ext cx="1442085" cy="913007"/>
            </a:xfrm>
            <a:prstGeom prst="rect">
              <a:avLst/>
            </a:prstGeom>
            <a:noFill/>
          </p:spPr>
          <p:txBody>
            <a:bodyPr wrap="square" rtlCol="0">
              <a:spAutoFit/>
            </a:bodyPr>
            <a:lstStyle/>
            <a:p>
              <a:pPr algn="ctr">
                <a:lnSpc>
                  <a:spcPct val="150000"/>
                </a:lnSpc>
              </a:pPr>
              <a:r>
                <a:rPr lang="en-US" altLang="zh-CN" sz="4000" b="1">
                  <a:gradFill flip="none" rotWithShape="1">
                    <a:gsLst>
                      <a:gs pos="100000">
                        <a:srgbClr val="1BD7D5"/>
                      </a:gs>
                      <a:gs pos="0">
                        <a:srgbClr val="14C6EC"/>
                      </a:gs>
                    </a:gsLst>
                    <a:lin ang="18600000" scaled="0"/>
                    <a:tileRect/>
                  </a:gradFill>
                  <a:latin typeface="微软雅黑" panose="020B0503020204020204" pitchFamily="34" charset="-122"/>
                  <a:ea typeface="微软雅黑" panose="020B0503020204020204" pitchFamily="34" charset="-122"/>
                  <a:sym typeface="微软雅黑" panose="020B0503020204020204" pitchFamily="34" charset="-122"/>
                </a:rPr>
                <a:t>44%</a:t>
              </a:r>
              <a:endParaRPr lang="zh-CN" altLang="en-US" sz="4000" b="1" dirty="0">
                <a:gradFill flip="none" rotWithShape="1">
                  <a:gsLst>
                    <a:gs pos="100000">
                      <a:srgbClr val="1BD7D5"/>
                    </a:gs>
                    <a:gs pos="0">
                      <a:srgbClr val="14C6EC"/>
                    </a:gs>
                  </a:gsLst>
                  <a:lin ang="18600000" scaled="0"/>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8" name="文本框 117">
              <a:extLst>
                <a:ext uri="{FF2B5EF4-FFF2-40B4-BE49-F238E27FC236}">
                  <a16:creationId xmlns:a16="http://schemas.microsoft.com/office/drawing/2014/main" id="{C0EB7631-450F-C73D-DE51-1837B2F551C0}"/>
                </a:ext>
              </a:extLst>
            </p:cNvPr>
            <p:cNvSpPr txBox="1"/>
            <p:nvPr/>
          </p:nvSpPr>
          <p:spPr>
            <a:xfrm>
              <a:off x="3879940" y="2466391"/>
              <a:ext cx="1438464" cy="307777"/>
            </a:xfrm>
            <a:prstGeom prst="rect">
              <a:avLst/>
            </a:prstGeom>
            <a:noFill/>
          </p:spPr>
          <p:txBody>
            <a:bodyPr wrap="square" rtlCol="0">
              <a:spAutoFit/>
            </a:bodyPr>
            <a:lstStyle/>
            <a:p>
              <a:pPr algn="ctr"/>
              <a:r>
                <a:rPr lang="zh-CN" altLang="en-US" sz="1400" b="1"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生产经营损失</a:t>
              </a:r>
            </a:p>
          </p:txBody>
        </p:sp>
        <p:sp>
          <p:nvSpPr>
            <p:cNvPr id="119" name="文本框 118">
              <a:extLst>
                <a:ext uri="{FF2B5EF4-FFF2-40B4-BE49-F238E27FC236}">
                  <a16:creationId xmlns:a16="http://schemas.microsoft.com/office/drawing/2014/main" id="{E72F49AF-C2BF-D2DF-6416-D008A5603FD8}"/>
                </a:ext>
              </a:extLst>
            </p:cNvPr>
            <p:cNvSpPr txBox="1"/>
            <p:nvPr/>
          </p:nvSpPr>
          <p:spPr>
            <a:xfrm>
              <a:off x="6377115" y="2835068"/>
              <a:ext cx="2165772" cy="759182"/>
            </a:xfrm>
            <a:prstGeom prst="rect">
              <a:avLst/>
            </a:prstGeom>
            <a:noFill/>
          </p:spPr>
          <p:txBody>
            <a:bodyPr wrap="square" rtlCol="0">
              <a:spAutoFit/>
            </a:bodyPr>
            <a:lstStyle/>
            <a:p>
              <a:pPr algn="just">
                <a:lnSpc>
                  <a:spcPct val="150000"/>
                </a:lnSpc>
              </a:pPr>
              <a:r>
                <a:rPr lang="zh-CN" altLang="en-US" sz="1000"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硬性的恢复资源与环境成本、无法预估的人力投入以及无法保证完整恢复的技术支持服务支出</a:t>
              </a:r>
            </a:p>
          </p:txBody>
        </p:sp>
        <p:sp>
          <p:nvSpPr>
            <p:cNvPr id="120" name="文本框 119">
              <a:extLst>
                <a:ext uri="{FF2B5EF4-FFF2-40B4-BE49-F238E27FC236}">
                  <a16:creationId xmlns:a16="http://schemas.microsoft.com/office/drawing/2014/main" id="{8186E684-8CDC-D5DE-695B-C8305884DD51}"/>
                </a:ext>
              </a:extLst>
            </p:cNvPr>
            <p:cNvSpPr txBox="1"/>
            <p:nvPr/>
          </p:nvSpPr>
          <p:spPr>
            <a:xfrm>
              <a:off x="6738959" y="1617052"/>
              <a:ext cx="1442085" cy="913007"/>
            </a:xfrm>
            <a:prstGeom prst="rect">
              <a:avLst/>
            </a:prstGeom>
            <a:noFill/>
          </p:spPr>
          <p:txBody>
            <a:bodyPr wrap="square" rtlCol="0">
              <a:spAutoFit/>
            </a:bodyPr>
            <a:lstStyle/>
            <a:p>
              <a:pPr algn="ctr">
                <a:lnSpc>
                  <a:spcPct val="150000"/>
                </a:lnSpc>
              </a:pPr>
              <a:r>
                <a:rPr lang="en-US" altLang="zh-CN" sz="4000" b="1">
                  <a:gradFill flip="none" rotWithShape="1">
                    <a:gsLst>
                      <a:gs pos="100000">
                        <a:srgbClr val="1BD7D5"/>
                      </a:gs>
                      <a:gs pos="0">
                        <a:srgbClr val="14C6EC"/>
                      </a:gs>
                    </a:gsLst>
                    <a:lin ang="18600000" scaled="0"/>
                    <a:tileRect/>
                  </a:gradFill>
                  <a:latin typeface="微软雅黑" panose="020B0503020204020204" pitchFamily="34" charset="-122"/>
                  <a:ea typeface="微软雅黑" panose="020B0503020204020204" pitchFamily="34" charset="-122"/>
                  <a:sym typeface="微软雅黑" panose="020B0503020204020204" pitchFamily="34" charset="-122"/>
                </a:rPr>
                <a:t>17%</a:t>
              </a:r>
              <a:endParaRPr lang="zh-CN" altLang="en-US" sz="4000" b="1" dirty="0">
                <a:gradFill flip="none" rotWithShape="1">
                  <a:gsLst>
                    <a:gs pos="100000">
                      <a:srgbClr val="1BD7D5"/>
                    </a:gs>
                    <a:gs pos="0">
                      <a:srgbClr val="14C6EC"/>
                    </a:gs>
                  </a:gsLst>
                  <a:lin ang="18600000" scaled="0"/>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1" name="文本框 120">
              <a:extLst>
                <a:ext uri="{FF2B5EF4-FFF2-40B4-BE49-F238E27FC236}">
                  <a16:creationId xmlns:a16="http://schemas.microsoft.com/office/drawing/2014/main" id="{7EABD522-7FED-8D87-2EBE-6420D6515120}"/>
                </a:ext>
              </a:extLst>
            </p:cNvPr>
            <p:cNvSpPr txBox="1"/>
            <p:nvPr/>
          </p:nvSpPr>
          <p:spPr>
            <a:xfrm>
              <a:off x="6740769" y="2466391"/>
              <a:ext cx="1438464" cy="307777"/>
            </a:xfrm>
            <a:prstGeom prst="rect">
              <a:avLst/>
            </a:prstGeom>
            <a:noFill/>
          </p:spPr>
          <p:txBody>
            <a:bodyPr wrap="square" rtlCol="0">
              <a:spAutoFit/>
            </a:bodyPr>
            <a:lstStyle/>
            <a:p>
              <a:pPr algn="ctr"/>
              <a:r>
                <a:rPr lang="zh-CN" altLang="en-US" sz="1400" b="1"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恢复</a:t>
              </a:r>
              <a:r>
                <a:rPr lang="en-US" altLang="zh-CN" sz="1400" b="1">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b="1">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重建</a:t>
              </a:r>
              <a:r>
                <a:rPr lang="zh-CN" altLang="en-US" sz="1400" b="1"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成本</a:t>
              </a:r>
            </a:p>
          </p:txBody>
        </p:sp>
        <p:sp>
          <p:nvSpPr>
            <p:cNvPr id="122" name="文本框 121">
              <a:extLst>
                <a:ext uri="{FF2B5EF4-FFF2-40B4-BE49-F238E27FC236}">
                  <a16:creationId xmlns:a16="http://schemas.microsoft.com/office/drawing/2014/main" id="{469A7BD4-C01B-FCB6-5EE4-2FB9C9C1E257}"/>
                </a:ext>
              </a:extLst>
            </p:cNvPr>
            <p:cNvSpPr txBox="1"/>
            <p:nvPr/>
          </p:nvSpPr>
          <p:spPr>
            <a:xfrm>
              <a:off x="9237944" y="2835068"/>
              <a:ext cx="2165772" cy="759182"/>
            </a:xfrm>
            <a:prstGeom prst="rect">
              <a:avLst/>
            </a:prstGeom>
            <a:noFill/>
          </p:spPr>
          <p:txBody>
            <a:bodyPr wrap="square" rtlCol="0">
              <a:spAutoFit/>
            </a:bodyPr>
            <a:lstStyle/>
            <a:p>
              <a:pPr algn="just">
                <a:lnSpc>
                  <a:spcPct val="150000"/>
                </a:lnSpc>
              </a:pPr>
              <a:r>
                <a:rPr lang="zh-CN" altLang="en-US" sz="1000"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品牌声誉损失以及客户信任流失将造成长期财务影响，违规罚款、甚至吊销营业执照以及面临法律风险</a:t>
              </a:r>
            </a:p>
          </p:txBody>
        </p:sp>
        <p:sp>
          <p:nvSpPr>
            <p:cNvPr id="123" name="文本框 122">
              <a:extLst>
                <a:ext uri="{FF2B5EF4-FFF2-40B4-BE49-F238E27FC236}">
                  <a16:creationId xmlns:a16="http://schemas.microsoft.com/office/drawing/2014/main" id="{6344B5EB-CAF5-E8CD-5DA0-EE13607413D0}"/>
                </a:ext>
              </a:extLst>
            </p:cNvPr>
            <p:cNvSpPr txBox="1"/>
            <p:nvPr/>
          </p:nvSpPr>
          <p:spPr>
            <a:xfrm>
              <a:off x="9599788" y="1617052"/>
              <a:ext cx="1442085" cy="913007"/>
            </a:xfrm>
            <a:prstGeom prst="rect">
              <a:avLst/>
            </a:prstGeom>
            <a:noFill/>
          </p:spPr>
          <p:txBody>
            <a:bodyPr wrap="square" rtlCol="0">
              <a:spAutoFit/>
            </a:bodyPr>
            <a:lstStyle/>
            <a:p>
              <a:pPr algn="ctr">
                <a:lnSpc>
                  <a:spcPct val="150000"/>
                </a:lnSpc>
              </a:pPr>
              <a:r>
                <a:rPr lang="en-US" altLang="zh-CN" sz="4000" b="1">
                  <a:gradFill flip="none" rotWithShape="1">
                    <a:gsLst>
                      <a:gs pos="100000">
                        <a:srgbClr val="1BD7D5"/>
                      </a:gs>
                      <a:gs pos="0">
                        <a:srgbClr val="14C6EC"/>
                      </a:gs>
                    </a:gsLst>
                    <a:lin ang="18600000" scaled="0"/>
                    <a:tileRect/>
                  </a:gradFill>
                  <a:latin typeface="微软雅黑" panose="020B0503020204020204" pitchFamily="34" charset="-122"/>
                  <a:ea typeface="微软雅黑" panose="020B0503020204020204" pitchFamily="34" charset="-122"/>
                  <a:sym typeface="微软雅黑" panose="020B0503020204020204" pitchFamily="34" charset="-122"/>
                </a:rPr>
                <a:t>39%</a:t>
              </a:r>
              <a:endParaRPr lang="zh-CN" altLang="en-US" sz="4000" b="1" dirty="0">
                <a:gradFill flip="none" rotWithShape="1">
                  <a:gsLst>
                    <a:gs pos="100000">
                      <a:srgbClr val="1BD7D5"/>
                    </a:gs>
                    <a:gs pos="0">
                      <a:srgbClr val="14C6EC"/>
                    </a:gs>
                  </a:gsLst>
                  <a:lin ang="18600000" scaled="0"/>
                  <a:tileRect/>
                </a:gra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4" name="文本框 123">
              <a:extLst>
                <a:ext uri="{FF2B5EF4-FFF2-40B4-BE49-F238E27FC236}">
                  <a16:creationId xmlns:a16="http://schemas.microsoft.com/office/drawing/2014/main" id="{769ABF62-5973-57E3-4E70-7BF3546F2216}"/>
                </a:ext>
              </a:extLst>
            </p:cNvPr>
            <p:cNvSpPr txBox="1"/>
            <p:nvPr/>
          </p:nvSpPr>
          <p:spPr>
            <a:xfrm>
              <a:off x="9601598" y="2466391"/>
              <a:ext cx="1438464" cy="307777"/>
            </a:xfrm>
            <a:prstGeom prst="rect">
              <a:avLst/>
            </a:prstGeom>
            <a:noFill/>
          </p:spPr>
          <p:txBody>
            <a:bodyPr wrap="square" rtlCol="0">
              <a:spAutoFit/>
            </a:bodyPr>
            <a:lstStyle/>
            <a:p>
              <a:pPr algn="ctr"/>
              <a:r>
                <a:rPr lang="zh-CN" altLang="en-US" sz="1400" b="1"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其他隐形损失</a:t>
              </a:r>
            </a:p>
          </p:txBody>
        </p:sp>
      </p:grpSp>
      <p:sp>
        <p:nvSpPr>
          <p:cNvPr id="125" name="矩形 124">
            <a:extLst>
              <a:ext uri="{FF2B5EF4-FFF2-40B4-BE49-F238E27FC236}">
                <a16:creationId xmlns:a16="http://schemas.microsoft.com/office/drawing/2014/main" id="{1F725CA8-C384-D313-47ED-6B6D8D19B133}"/>
              </a:ext>
            </a:extLst>
          </p:cNvPr>
          <p:cNvSpPr/>
          <p:nvPr/>
        </p:nvSpPr>
        <p:spPr>
          <a:xfrm>
            <a:off x="3380039" y="5282098"/>
            <a:ext cx="1980000" cy="1143161"/>
          </a:xfrm>
          <a:prstGeom prst="rect">
            <a:avLst/>
          </a:prstGeom>
          <a:gradFill flip="none" rotWithShape="1">
            <a:gsLst>
              <a:gs pos="0">
                <a:srgbClr val="EAF1F4"/>
              </a:gs>
              <a:gs pos="99000">
                <a:srgbClr val="FCFEFF"/>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失职问责</a:t>
            </a:r>
          </a:p>
        </p:txBody>
      </p:sp>
      <p:sp>
        <p:nvSpPr>
          <p:cNvPr id="126" name="矩形 125">
            <a:extLst>
              <a:ext uri="{FF2B5EF4-FFF2-40B4-BE49-F238E27FC236}">
                <a16:creationId xmlns:a16="http://schemas.microsoft.com/office/drawing/2014/main" id="{C8862A41-90C2-3122-1881-3F8D552DF556}"/>
              </a:ext>
            </a:extLst>
          </p:cNvPr>
          <p:cNvSpPr/>
          <p:nvPr/>
        </p:nvSpPr>
        <p:spPr>
          <a:xfrm>
            <a:off x="5440013" y="5282098"/>
            <a:ext cx="1980000" cy="1143161"/>
          </a:xfrm>
          <a:prstGeom prst="rect">
            <a:avLst/>
          </a:prstGeom>
          <a:gradFill flip="none" rotWithShape="1">
            <a:gsLst>
              <a:gs pos="0">
                <a:srgbClr val="EAF1F4"/>
              </a:gs>
              <a:gs pos="99000">
                <a:srgbClr val="FCFEFF"/>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精神压力</a:t>
            </a:r>
          </a:p>
        </p:txBody>
      </p:sp>
      <p:sp>
        <p:nvSpPr>
          <p:cNvPr id="128" name="矩形 127">
            <a:extLst>
              <a:ext uri="{FF2B5EF4-FFF2-40B4-BE49-F238E27FC236}">
                <a16:creationId xmlns:a16="http://schemas.microsoft.com/office/drawing/2014/main" id="{DA4A430A-CB76-74F7-2A7F-5D02643C7DE7}"/>
              </a:ext>
            </a:extLst>
          </p:cNvPr>
          <p:cNvSpPr/>
          <p:nvPr/>
        </p:nvSpPr>
        <p:spPr>
          <a:xfrm>
            <a:off x="7499987" y="5282098"/>
            <a:ext cx="1980000" cy="1143161"/>
          </a:xfrm>
          <a:prstGeom prst="rect">
            <a:avLst/>
          </a:prstGeom>
          <a:gradFill flip="none" rotWithShape="1">
            <a:gsLst>
              <a:gs pos="0">
                <a:srgbClr val="EAF1F4"/>
              </a:gs>
              <a:gs pos="99000">
                <a:srgbClr val="FCFEFF"/>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降职</a:t>
            </a:r>
            <a:r>
              <a:rPr lang="en-US" altLang="zh-CN" sz="14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4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解雇</a:t>
            </a:r>
          </a:p>
        </p:txBody>
      </p:sp>
      <p:sp>
        <p:nvSpPr>
          <p:cNvPr id="129" name="矩形 128">
            <a:extLst>
              <a:ext uri="{FF2B5EF4-FFF2-40B4-BE49-F238E27FC236}">
                <a16:creationId xmlns:a16="http://schemas.microsoft.com/office/drawing/2014/main" id="{FCC85833-C6F6-B427-48ED-AC17649B3F2E}"/>
              </a:ext>
            </a:extLst>
          </p:cNvPr>
          <p:cNvSpPr/>
          <p:nvPr/>
        </p:nvSpPr>
        <p:spPr>
          <a:xfrm>
            <a:off x="9559961" y="5282098"/>
            <a:ext cx="1980000" cy="1143161"/>
          </a:xfrm>
          <a:prstGeom prst="rect">
            <a:avLst/>
          </a:prstGeom>
          <a:gradFill flip="none" rotWithShape="1">
            <a:gsLst>
              <a:gs pos="0">
                <a:srgbClr val="EAF1F4"/>
              </a:gs>
              <a:gs pos="99000">
                <a:srgbClr val="FCFEFF"/>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法律责任</a:t>
            </a:r>
          </a:p>
        </p:txBody>
      </p:sp>
      <p:sp>
        <p:nvSpPr>
          <p:cNvPr id="130" name="文本框 129">
            <a:extLst>
              <a:ext uri="{FF2B5EF4-FFF2-40B4-BE49-F238E27FC236}">
                <a16:creationId xmlns:a16="http://schemas.microsoft.com/office/drawing/2014/main" id="{11403612-234D-24CB-C869-E8CF9172641A}"/>
              </a:ext>
            </a:extLst>
          </p:cNvPr>
          <p:cNvSpPr txBox="1"/>
          <p:nvPr/>
        </p:nvSpPr>
        <p:spPr>
          <a:xfrm>
            <a:off x="3299698" y="3986843"/>
            <a:ext cx="8193241" cy="439929"/>
          </a:xfrm>
          <a:prstGeom prst="rect">
            <a:avLst/>
          </a:prstGeom>
          <a:noFill/>
        </p:spPr>
        <p:txBody>
          <a:bodyPr wrap="square" rtlCol="0">
            <a:spAutoFit/>
          </a:bodyPr>
          <a:lstStyle/>
          <a:p>
            <a:pPr algn="just">
              <a:lnSpc>
                <a:spcPct val="150000"/>
              </a:lnSpc>
            </a:pPr>
            <a:r>
              <a:rPr lang="zh-CN" altLang="en-US" sz="800" i="1"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软硬件故障、网络攻击、人为误操作、自然灾害以及勒索病毒等安全威胁导致业务中断，再发生业务中断的企业中，绝大部分企业营收都会受到影响，其中</a:t>
            </a:r>
            <a:r>
              <a:rPr lang="en-US" altLang="zh-CN" sz="800" i="1"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34%</a:t>
            </a:r>
            <a:r>
              <a:rPr lang="zh-CN" altLang="en-US" sz="800" i="1"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的企业收入大幅下滑，而</a:t>
            </a:r>
            <a:r>
              <a:rPr lang="en-US" altLang="zh-CN" sz="800" i="1"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12%</a:t>
            </a:r>
            <a:r>
              <a:rPr lang="zh-CN" altLang="en-US" sz="800" i="1" dirty="0">
                <a:solidFill>
                  <a:srgbClr val="204257"/>
                </a:solidFill>
                <a:latin typeface="微软雅黑" panose="020B0503020204020204" pitchFamily="34" charset="-122"/>
                <a:ea typeface="微软雅黑" panose="020B0503020204020204" pitchFamily="34" charset="-122"/>
                <a:sym typeface="微软雅黑" panose="020B0503020204020204" pitchFamily="34" charset="-122"/>
              </a:rPr>
              <a:t>的企业则因客户赔偿、订单锐减、高额罚款、吊销许可等导致停业或倒闭</a:t>
            </a:r>
          </a:p>
        </p:txBody>
      </p:sp>
      <p:pic>
        <p:nvPicPr>
          <p:cNvPr id="131" name="图形 130">
            <a:extLst>
              <a:ext uri="{FF2B5EF4-FFF2-40B4-BE49-F238E27FC236}">
                <a16:creationId xmlns:a16="http://schemas.microsoft.com/office/drawing/2014/main" id="{A64F8119-D939-A707-16BB-60EB70840D8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150793" y="1138376"/>
            <a:ext cx="576298" cy="576298"/>
          </a:xfrm>
          <a:prstGeom prst="rect">
            <a:avLst/>
          </a:prstGeom>
        </p:spPr>
      </p:pic>
      <p:sp>
        <p:nvSpPr>
          <p:cNvPr id="132" name="矩形: 圆角 131">
            <a:extLst>
              <a:ext uri="{FF2B5EF4-FFF2-40B4-BE49-F238E27FC236}">
                <a16:creationId xmlns:a16="http://schemas.microsoft.com/office/drawing/2014/main" id="{F45BC207-BA50-832B-CB06-588B81AF4D78}"/>
              </a:ext>
            </a:extLst>
          </p:cNvPr>
          <p:cNvSpPr/>
          <p:nvPr/>
        </p:nvSpPr>
        <p:spPr>
          <a:xfrm>
            <a:off x="3380041" y="4561500"/>
            <a:ext cx="8159920" cy="659559"/>
          </a:xfrm>
          <a:prstGeom prst="roundRect">
            <a:avLst>
              <a:gd name="adj" fmla="val 5048"/>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                  业务中断使安全团队面临个人风险</a:t>
            </a:r>
          </a:p>
        </p:txBody>
      </p:sp>
      <p:pic>
        <p:nvPicPr>
          <p:cNvPr id="133" name="图形 132">
            <a:extLst>
              <a:ext uri="{FF2B5EF4-FFF2-40B4-BE49-F238E27FC236}">
                <a16:creationId xmlns:a16="http://schemas.microsoft.com/office/drawing/2014/main" id="{A3997F18-803E-37E1-9045-B9B7C9D474D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007864" y="4689288"/>
            <a:ext cx="432751" cy="412144"/>
          </a:xfrm>
          <a:prstGeom prst="rect">
            <a:avLst/>
          </a:prstGeom>
        </p:spPr>
      </p:pic>
    </p:spTree>
    <p:custDataLst>
      <p:tags r:id="rId1"/>
    </p:custDataLst>
    <p:extLst>
      <p:ext uri="{BB962C8B-B14F-4D97-AF65-F5344CB8AC3E}">
        <p14:creationId xmlns:p14="http://schemas.microsoft.com/office/powerpoint/2010/main" val="27670046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838199" y="433070"/>
            <a:ext cx="6168082"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err="1">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备份</a:t>
            </a: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一定</a:t>
            </a:r>
            <a:r>
              <a:rPr kumimoji="0" lang="en-US" sz="2600" b="0" i="0" u="none" strike="noStrike" kern="1200" cap="none" spc="0" normalizeH="0" baseline="0" noProof="0" dirty="0" err="1">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能确保</a:t>
            </a: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干净</a:t>
            </a:r>
            <a:r>
              <a:rPr kumimoji="0" lang="en-US" sz="2600" b="0" i="0" u="none" strike="noStrike" kern="1200" cap="none" spc="0" normalizeH="0" baseline="0" noProof="0" dirty="0" err="1">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正确地恢复</a:t>
            </a: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吗？</a:t>
            </a:r>
            <a:endParaRPr kumimoji="0" 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endParaRPr>
          </a:p>
        </p:txBody>
      </p:sp>
      <p:sp>
        <p:nvSpPr>
          <p:cNvPr id="4" name="矩形 3"/>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微软雅黑" panose="020B0503020204020204" pitchFamily="34" charset="-122"/>
              <a:ea typeface="微软雅黑" panose="020B0503020204020204" pitchFamily="34" charset="-122"/>
              <a:cs typeface="Apple LiSung" charset="-120"/>
              <a:sym typeface="+mn-ea"/>
            </a:endParaRPr>
          </a:p>
        </p:txBody>
      </p:sp>
      <p:sp>
        <p:nvSpPr>
          <p:cNvPr id="2" name="矩形 1"/>
          <p:cNvSpPr/>
          <p:nvPr>
            <p:custDataLst>
              <p:tags r:id="rId2"/>
            </p:custDataLst>
          </p:nvPr>
        </p:nvSpPr>
        <p:spPr>
          <a:xfrm>
            <a:off x="583758" y="1213019"/>
            <a:ext cx="6247364" cy="41774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仅有备份是否可靠？在基础的备份之上，我们是否还可以做些什么？</a:t>
            </a:r>
          </a:p>
        </p:txBody>
      </p:sp>
      <p:sp>
        <p:nvSpPr>
          <p:cNvPr id="3" name="矩形 2"/>
          <p:cNvSpPr/>
          <p:nvPr>
            <p:custDataLst>
              <p:tags r:id="rId3"/>
            </p:custDataLst>
          </p:nvPr>
        </p:nvSpPr>
        <p:spPr>
          <a:xfrm>
            <a:off x="583758" y="2017101"/>
            <a:ext cx="5414129" cy="377411"/>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pple LiSung" charset="-120"/>
                <a:sym typeface="+mn-ea"/>
              </a:rPr>
              <a:t>伴随着人们对数据保护的重视程度加深，备份正成为一种共识。</a:t>
            </a:r>
          </a:p>
        </p:txBody>
      </p:sp>
      <p:grpSp>
        <p:nvGrpSpPr>
          <p:cNvPr id="13" name="组合 12"/>
          <p:cNvGrpSpPr/>
          <p:nvPr/>
        </p:nvGrpSpPr>
        <p:grpSpPr>
          <a:xfrm>
            <a:off x="6719809" y="2251208"/>
            <a:ext cx="5116121" cy="3273292"/>
            <a:chOff x="438702" y="1349781"/>
            <a:chExt cx="7345746" cy="4735893"/>
          </a:xfrm>
        </p:grpSpPr>
        <p:graphicFrame>
          <p:nvGraphicFramePr>
            <p:cNvPr id="14" name="图表 13"/>
            <p:cNvGraphicFramePr/>
            <p:nvPr>
              <p:extLst>
                <p:ext uri="{D42A27DB-BD31-4B8C-83A1-F6EECF244321}">
                  <p14:modId xmlns:p14="http://schemas.microsoft.com/office/powerpoint/2010/main" val="462818888"/>
                </p:ext>
              </p:extLst>
            </p:nvPr>
          </p:nvGraphicFramePr>
          <p:xfrm>
            <a:off x="879014" y="1533577"/>
            <a:ext cx="6828146" cy="4552097"/>
          </p:xfrm>
          <a:graphic>
            <a:graphicData uri="http://schemas.openxmlformats.org/drawingml/2006/chart">
              <c:chart xmlns:c="http://schemas.openxmlformats.org/drawingml/2006/chart" xmlns:r="http://schemas.openxmlformats.org/officeDocument/2006/relationships" r:id="rId9"/>
            </a:graphicData>
          </a:graphic>
        </p:graphicFrame>
        <p:sp>
          <p:nvSpPr>
            <p:cNvPr id="15" name="文本框 14"/>
            <p:cNvSpPr txBox="1"/>
            <p:nvPr/>
          </p:nvSpPr>
          <p:spPr>
            <a:xfrm>
              <a:off x="438702" y="2825130"/>
              <a:ext cx="1378242" cy="846069"/>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1AD5DF">
                      <a:alpha val="60000"/>
                    </a:srgbClr>
                  </a:solidFill>
                  <a:effectLst/>
                  <a:uLnTx/>
                  <a:uFillTx/>
                  <a:latin typeface="Arial" panose="020B0604020202020204" pitchFamily="34" charset="0"/>
                  <a:ea typeface="微软雅黑" panose="020B0503020204020204" pitchFamily="34" charset="-122"/>
                  <a:cs typeface="+mn-cs"/>
                </a:rPr>
                <a:t>12</a:t>
              </a:r>
              <a:r>
                <a:rPr kumimoji="0" lang="en-US" altLang="zh-CN" sz="1800" b="0" i="0" u="none" strike="noStrike" kern="1200" cap="none" spc="0" normalizeH="0" baseline="0" noProof="0" dirty="0">
                  <a:ln>
                    <a:noFill/>
                  </a:ln>
                  <a:solidFill>
                    <a:srgbClr val="1AD5DF">
                      <a:alpha val="60000"/>
                    </a:srgbClr>
                  </a:solidFill>
                  <a:effectLst/>
                  <a:uLnTx/>
                  <a:uFillTx/>
                  <a:latin typeface="Arial" panose="020B0604020202020204" pitchFamily="34" charset="0"/>
                  <a:ea typeface="微软雅黑" panose="020B0503020204020204" pitchFamily="34" charset="-122"/>
                  <a:cs typeface="+mn-cs"/>
                </a:rPr>
                <a:t>%</a:t>
              </a:r>
            </a:p>
          </p:txBody>
        </p:sp>
        <p:cxnSp>
          <p:nvCxnSpPr>
            <p:cNvPr id="16" name="直线连接符 15"/>
            <p:cNvCxnSpPr>
              <a:cxnSpLocks/>
            </p:cNvCxnSpPr>
            <p:nvPr/>
          </p:nvCxnSpPr>
          <p:spPr>
            <a:xfrm>
              <a:off x="756588" y="3503893"/>
              <a:ext cx="1725882" cy="0"/>
            </a:xfrm>
            <a:prstGeom prst="line">
              <a:avLst/>
            </a:prstGeom>
            <a:ln>
              <a:solidFill>
                <a:srgbClr val="2D7689"/>
              </a:solidFill>
              <a:headEnd type="diamond"/>
              <a:tailEnd type="none"/>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1324702" y="4558844"/>
              <a:ext cx="1079230" cy="746780"/>
            </a:xfrm>
            <a:prstGeom prst="rect">
              <a:avLst/>
            </a:prstGeom>
            <a:noFill/>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chemeClr val="accent2">
                      <a:alpha val="80000"/>
                    </a:schemeClr>
                  </a:solidFill>
                  <a:effectLst/>
                  <a:uLnTx/>
                  <a:uFillTx/>
                  <a:latin typeface="Arial" panose="020B0604020202020204" pitchFamily="34" charset="0"/>
                  <a:ea typeface="微软雅黑" panose="020B0503020204020204" pitchFamily="34" charset="-122"/>
                  <a:cs typeface="+mn-cs"/>
                </a:rPr>
                <a:t>35</a:t>
              </a:r>
              <a:r>
                <a:rPr kumimoji="0" lang="en-US" altLang="zh-CN" sz="1800" b="0" i="0" u="none" strike="noStrike" kern="1200" cap="none" spc="0" normalizeH="0" baseline="0" noProof="0" dirty="0">
                  <a:ln>
                    <a:noFill/>
                  </a:ln>
                  <a:solidFill>
                    <a:schemeClr val="accent2">
                      <a:alpha val="80000"/>
                    </a:schemeClr>
                  </a:solidFill>
                  <a:effectLst/>
                  <a:uLnTx/>
                  <a:uFillTx/>
                  <a:latin typeface="Arial" panose="020B0604020202020204" pitchFamily="34" charset="0"/>
                  <a:ea typeface="微软雅黑" panose="020B0503020204020204" pitchFamily="34" charset="-122"/>
                  <a:cs typeface="+mn-cs"/>
                </a:rPr>
                <a:t>%</a:t>
              </a:r>
            </a:p>
          </p:txBody>
        </p:sp>
        <p:cxnSp>
          <p:nvCxnSpPr>
            <p:cNvPr id="18" name="直线连接符 17"/>
            <p:cNvCxnSpPr>
              <a:cxnSpLocks/>
            </p:cNvCxnSpPr>
            <p:nvPr/>
          </p:nvCxnSpPr>
          <p:spPr>
            <a:xfrm>
              <a:off x="1353620" y="5239749"/>
              <a:ext cx="2133323" cy="0"/>
            </a:xfrm>
            <a:prstGeom prst="line">
              <a:avLst/>
            </a:prstGeom>
            <a:ln>
              <a:solidFill>
                <a:schemeClr val="accent2"/>
              </a:solidFill>
              <a:headEnd type="diamond"/>
              <a:tailEnd type="none"/>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1426835" y="1349781"/>
              <a:ext cx="1213402" cy="846069"/>
            </a:xfrm>
            <a:prstGeom prst="rect">
              <a:avLst/>
            </a:prstGeom>
            <a:noFill/>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chemeClr val="accent3">
                      <a:alpha val="40000"/>
                    </a:schemeClr>
                  </a:solidFill>
                  <a:effectLst/>
                  <a:uLnTx/>
                  <a:uFillTx/>
                  <a:latin typeface="Arial" panose="020B0604020202020204" pitchFamily="34" charset="0"/>
                  <a:ea typeface="微软雅黑" panose="020B0503020204020204" pitchFamily="34" charset="-122"/>
                  <a:cs typeface="+mn-cs"/>
                </a:rPr>
                <a:t>16</a:t>
              </a:r>
              <a:r>
                <a:rPr kumimoji="0" lang="en-US" altLang="zh-CN" sz="1800" b="0" i="0" u="none" strike="noStrike" kern="1200" cap="none" spc="0" normalizeH="0" baseline="0" noProof="0" dirty="0">
                  <a:ln>
                    <a:noFill/>
                  </a:ln>
                  <a:solidFill>
                    <a:schemeClr val="accent3">
                      <a:alpha val="40000"/>
                    </a:schemeClr>
                  </a:solidFill>
                  <a:effectLst/>
                  <a:uLnTx/>
                  <a:uFillTx/>
                  <a:latin typeface="Arial" panose="020B0604020202020204" pitchFamily="34" charset="0"/>
                  <a:ea typeface="微软雅黑" panose="020B0503020204020204" pitchFamily="34" charset="-122"/>
                  <a:cs typeface="+mn-cs"/>
                </a:rPr>
                <a:t>%</a:t>
              </a:r>
            </a:p>
          </p:txBody>
        </p:sp>
        <p:cxnSp>
          <p:nvCxnSpPr>
            <p:cNvPr id="20" name="直线连接符 19"/>
            <p:cNvCxnSpPr/>
            <p:nvPr/>
          </p:nvCxnSpPr>
          <p:spPr>
            <a:xfrm>
              <a:off x="1547157" y="2055820"/>
              <a:ext cx="1703457" cy="0"/>
            </a:xfrm>
            <a:prstGeom prst="line">
              <a:avLst/>
            </a:prstGeom>
            <a:ln>
              <a:solidFill>
                <a:srgbClr val="F9CA30"/>
              </a:solidFill>
              <a:headEnd type="diamond"/>
              <a:tailEnd type="none"/>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6664953" y="2877151"/>
              <a:ext cx="1079230" cy="746780"/>
            </a:xfrm>
            <a:prstGeom prst="rect">
              <a:avLst/>
            </a:prstGeom>
            <a:noFill/>
          </p:spPr>
          <p:txBody>
            <a:bodyPr wrap="non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1200" cap="none" spc="0" normalizeH="0" baseline="0" noProof="0" dirty="0">
                  <a:ln>
                    <a:noFill/>
                  </a:ln>
                  <a:solidFill>
                    <a:srgbClr val="4874CB"/>
                  </a:solidFill>
                  <a:effectLst/>
                  <a:uLnTx/>
                  <a:uFillTx/>
                  <a:latin typeface="Arial" panose="020B0604020202020204" pitchFamily="34" charset="0"/>
                  <a:ea typeface="微软雅黑" panose="020B0503020204020204" pitchFamily="34" charset="-122"/>
                  <a:cs typeface="+mn-cs"/>
                </a:rPr>
                <a:t>37</a:t>
              </a:r>
              <a:r>
                <a:rPr kumimoji="0" lang="en-US" altLang="zh-CN" sz="1800" b="0" i="0" u="none" strike="noStrike" kern="1200" cap="none" spc="0" normalizeH="0" baseline="0" noProof="0" dirty="0">
                  <a:ln>
                    <a:noFill/>
                  </a:ln>
                  <a:solidFill>
                    <a:srgbClr val="4874CB"/>
                  </a:solidFill>
                  <a:effectLst/>
                  <a:uLnTx/>
                  <a:uFillTx/>
                  <a:latin typeface="Arial" panose="020B0604020202020204" pitchFamily="34" charset="0"/>
                  <a:ea typeface="微软雅黑" panose="020B0503020204020204" pitchFamily="34" charset="-122"/>
                  <a:cs typeface="+mn-cs"/>
                </a:rPr>
                <a:t>%</a:t>
              </a:r>
            </a:p>
          </p:txBody>
        </p:sp>
        <p:cxnSp>
          <p:nvCxnSpPr>
            <p:cNvPr id="22" name="直线连接符 21"/>
            <p:cNvCxnSpPr>
              <a:cxnSpLocks/>
            </p:cNvCxnSpPr>
            <p:nvPr/>
          </p:nvCxnSpPr>
          <p:spPr>
            <a:xfrm flipH="1">
              <a:off x="6100236" y="3590977"/>
              <a:ext cx="1644093" cy="0"/>
            </a:xfrm>
            <a:prstGeom prst="line">
              <a:avLst/>
            </a:prstGeom>
            <a:ln>
              <a:solidFill>
                <a:schemeClr val="accent1"/>
              </a:solidFill>
              <a:headEnd type="diamond"/>
              <a:tailEnd type="none"/>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60400" y="3531095"/>
              <a:ext cx="1901711" cy="4898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srgbClr val="1E4156">
                      <a:alpha val="60000"/>
                    </a:srgbClr>
                  </a:solidFill>
                  <a:effectLst/>
                  <a:uLnTx/>
                  <a:uFillTx/>
                  <a:latin typeface="Arial" panose="020B0604020202020204" pitchFamily="34" charset="0"/>
                  <a:ea typeface="微软雅黑" panose="020B0503020204020204" pitchFamily="34" charset="-122"/>
                  <a:cs typeface="+mn-cs"/>
                </a:rPr>
                <a:t>直接恢复到生产环境并在随后监控其运行状况</a:t>
              </a:r>
            </a:p>
          </p:txBody>
        </p:sp>
        <p:sp>
          <p:nvSpPr>
            <p:cNvPr id="24" name="文本框 23"/>
            <p:cNvSpPr txBox="1"/>
            <p:nvPr/>
          </p:nvSpPr>
          <p:spPr>
            <a:xfrm>
              <a:off x="1253001" y="2083022"/>
              <a:ext cx="1901711" cy="31171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srgbClr val="1E4156">
                      <a:alpha val="60000"/>
                    </a:srgbClr>
                  </a:solidFill>
                  <a:effectLst/>
                  <a:uLnTx/>
                  <a:uFillTx/>
                  <a:latin typeface="Arial" panose="020B0604020202020204" pitchFamily="34" charset="0"/>
                  <a:ea typeface="微软雅黑" panose="020B0503020204020204" pitchFamily="34" charset="-122"/>
                  <a:cs typeface="+mn-cs"/>
                </a:rPr>
                <a:t>在恢复前没有进行过检查</a:t>
              </a:r>
            </a:p>
          </p:txBody>
        </p:sp>
        <p:sp>
          <p:nvSpPr>
            <p:cNvPr id="25" name="文本框 24"/>
            <p:cNvSpPr txBox="1"/>
            <p:nvPr/>
          </p:nvSpPr>
          <p:spPr>
            <a:xfrm>
              <a:off x="6324673" y="3638462"/>
              <a:ext cx="1459775" cy="4898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srgbClr val="1E4156">
                      <a:alpha val="60000"/>
                    </a:srgbClr>
                  </a:solidFill>
                  <a:effectLst/>
                  <a:uLnTx/>
                  <a:uFillTx/>
                  <a:latin typeface="Arial" panose="020B0604020202020204" pitchFamily="34" charset="0"/>
                  <a:ea typeface="微软雅黑" panose="020B0503020204020204" pitchFamily="34" charset="-122"/>
                  <a:cs typeface="+mn-cs"/>
                </a:rPr>
                <a:t>先恢复到隔离环境或沙箱内进行扫描</a:t>
              </a:r>
            </a:p>
          </p:txBody>
        </p:sp>
        <p:sp>
          <p:nvSpPr>
            <p:cNvPr id="27" name="文本框 26"/>
            <p:cNvSpPr txBox="1"/>
            <p:nvPr/>
          </p:nvSpPr>
          <p:spPr>
            <a:xfrm>
              <a:off x="1314061" y="5287159"/>
              <a:ext cx="2172881" cy="4898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srgbClr val="1E4156">
                      <a:alpha val="60000"/>
                    </a:srgbClr>
                  </a:solidFill>
                  <a:effectLst/>
                  <a:uLnTx/>
                  <a:uFillTx/>
                  <a:latin typeface="Arial" panose="020B0604020202020204" pitchFamily="34" charset="0"/>
                  <a:ea typeface="微软雅黑" panose="020B0503020204020204" pitchFamily="34" charset="-122"/>
                  <a:cs typeface="+mn-cs"/>
                </a:rPr>
                <a:t>直接恢复到生产环境并立即进行扫描确保安全</a:t>
              </a:r>
            </a:p>
          </p:txBody>
        </p:sp>
      </p:grpSp>
      <p:sp>
        <p:nvSpPr>
          <p:cNvPr id="28" name="矩形 27"/>
          <p:cNvSpPr/>
          <p:nvPr>
            <p:custDataLst>
              <p:tags r:id="rId4"/>
            </p:custDataLst>
          </p:nvPr>
        </p:nvSpPr>
        <p:spPr>
          <a:xfrm>
            <a:off x="7354684" y="1451493"/>
            <a:ext cx="4172816" cy="377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Heiti SC Light" panose="02000000000000000000" charset="-122"/>
                <a:sym typeface="+mn-ea"/>
              </a:rPr>
              <a:t>只有</a:t>
            </a:r>
            <a:r>
              <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Heiti SC Light" panose="02000000000000000000" charset="-122"/>
                <a:sym typeface="+mn-ea"/>
              </a:rPr>
              <a:t>37%</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Heiti SC Light" panose="02000000000000000000" charset="-122"/>
                <a:sym typeface="+mn-ea"/>
              </a:rPr>
              <a:t>的企业在恢复前进行过验证或扫描</a:t>
            </a:r>
          </a:p>
        </p:txBody>
      </p:sp>
      <p:sp>
        <p:nvSpPr>
          <p:cNvPr id="29" name="矩形 28"/>
          <p:cNvSpPr/>
          <p:nvPr>
            <p:custDataLst>
              <p:tags r:id="rId5"/>
            </p:custDataLst>
          </p:nvPr>
        </p:nvSpPr>
        <p:spPr>
          <a:xfrm>
            <a:off x="6951389" y="5882969"/>
            <a:ext cx="5168669" cy="377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确保备份点的可用与安全性，恢复是目标，验证是手段。</a:t>
            </a:r>
          </a:p>
        </p:txBody>
      </p:sp>
      <p:sp>
        <p:nvSpPr>
          <p:cNvPr id="30" name="矩形 29">
            <a:extLst>
              <a:ext uri="{FF2B5EF4-FFF2-40B4-BE49-F238E27FC236}">
                <a16:creationId xmlns:a16="http://schemas.microsoft.com/office/drawing/2014/main" id="{27D084E1-8BDA-F5EC-88DB-BB3586459566}"/>
              </a:ext>
            </a:extLst>
          </p:cNvPr>
          <p:cNvSpPr/>
          <p:nvPr>
            <p:custDataLst>
              <p:tags r:id="rId6"/>
            </p:custDataLst>
          </p:nvPr>
        </p:nvSpPr>
        <p:spPr>
          <a:xfrm>
            <a:off x="583758" y="2581230"/>
            <a:ext cx="5414129" cy="1346907"/>
          </a:xfrm>
          <a:prstGeom prst="rect">
            <a:avLst/>
          </a:prstGeom>
        </p:spPr>
        <p:txBody>
          <a:bodyPr wrap="square">
            <a:spAutoFit/>
          </a:bodyPr>
          <a:lstStyle/>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pple LiSung" charset="-120"/>
                <a:sym typeface="+mn-ea"/>
              </a:rPr>
              <a:t>备份存储可能存在失效风险，导致在未来意外发生时无法得到正确的恢复。</a:t>
            </a:r>
            <a:endParaRPr kumimoji="0" lang="en-US" altLang="zh-CN" sz="1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pple LiSung" charset="-120"/>
              <a:sym typeface="+mn-ea"/>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微软雅黑" panose="020B0503020204020204" pitchFamily="34" charset="-122"/>
                <a:ea typeface="微软雅黑" panose="020B0503020204020204" pitchFamily="34" charset="-122"/>
                <a:cs typeface="Apple LiSung" charset="-120"/>
                <a:sym typeface="+mn-ea"/>
              </a:rPr>
              <a:t>备份数据可能遭受勒索病毒的攻击，备份数据存在被篡改或不安全的风险。</a:t>
            </a:r>
          </a:p>
        </p:txBody>
      </p:sp>
      <p:grpSp>
        <p:nvGrpSpPr>
          <p:cNvPr id="40" name="组合 39">
            <a:extLst>
              <a:ext uri="{FF2B5EF4-FFF2-40B4-BE49-F238E27FC236}">
                <a16:creationId xmlns:a16="http://schemas.microsoft.com/office/drawing/2014/main" id="{CB773CDD-B3DE-2E53-D740-78EFD334D046}"/>
              </a:ext>
            </a:extLst>
          </p:cNvPr>
          <p:cNvGrpSpPr/>
          <p:nvPr/>
        </p:nvGrpSpPr>
        <p:grpSpPr>
          <a:xfrm>
            <a:off x="391727" y="3840110"/>
            <a:ext cx="5797154" cy="2386495"/>
            <a:chOff x="391727" y="4038435"/>
            <a:chExt cx="5797154" cy="2386495"/>
          </a:xfrm>
        </p:grpSpPr>
        <p:grpSp>
          <p:nvGrpSpPr>
            <p:cNvPr id="37" name="组合 36">
              <a:extLst>
                <a:ext uri="{FF2B5EF4-FFF2-40B4-BE49-F238E27FC236}">
                  <a16:creationId xmlns:a16="http://schemas.microsoft.com/office/drawing/2014/main" id="{440E1F83-33EF-D934-E9CA-85791CDCE73B}"/>
                </a:ext>
              </a:extLst>
            </p:cNvPr>
            <p:cNvGrpSpPr/>
            <p:nvPr/>
          </p:nvGrpSpPr>
          <p:grpSpPr>
            <a:xfrm>
              <a:off x="391727" y="4038435"/>
              <a:ext cx="1946076" cy="2386335"/>
              <a:chOff x="391727" y="4038435"/>
              <a:chExt cx="1946076" cy="2386335"/>
            </a:xfrm>
          </p:grpSpPr>
          <p:graphicFrame>
            <p:nvGraphicFramePr>
              <p:cNvPr id="11" name="图表 10"/>
              <p:cNvGraphicFramePr/>
              <p:nvPr>
                <p:extLst>
                  <p:ext uri="{D42A27DB-BD31-4B8C-83A1-F6EECF244321}">
                    <p14:modId xmlns:p14="http://schemas.microsoft.com/office/powerpoint/2010/main" val="3318370398"/>
                  </p:ext>
                </p:extLst>
              </p:nvPr>
            </p:nvGraphicFramePr>
            <p:xfrm>
              <a:off x="391727" y="4038435"/>
              <a:ext cx="1946076" cy="1961112"/>
            </p:xfrm>
            <a:graphic>
              <a:graphicData uri="http://schemas.openxmlformats.org/drawingml/2006/chart">
                <c:chart xmlns:c="http://schemas.openxmlformats.org/drawingml/2006/chart" xmlns:r="http://schemas.openxmlformats.org/officeDocument/2006/relationships" r:id="rId10"/>
              </a:graphicData>
            </a:graphic>
          </p:graphicFrame>
          <p:sp>
            <p:nvSpPr>
              <p:cNvPr id="12" name="矩形 11"/>
              <p:cNvSpPr/>
              <p:nvPr/>
            </p:nvSpPr>
            <p:spPr>
              <a:xfrm>
                <a:off x="392765" y="5956770"/>
                <a:ext cx="1944000" cy="46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1" lang="zh-CN" altLang="pt-BR"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rPr>
                  <a:t>在</a:t>
                </a:r>
                <a:r>
                  <a:rPr kumimoji="1" lang="zh-CN" altLang="en-US"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rPr>
                  <a:t>遭受勒索软件攻击后，</a:t>
                </a:r>
                <a:r>
                  <a:rPr kumimoji="1" lang="en-US" altLang="zh-CN"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rPr>
                  <a:t>43%</a:t>
                </a:r>
                <a:r>
                  <a:rPr kumimoji="1" lang="zh-CN" altLang="en-US"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rPr>
                  <a:t>的数据受影响无法完全恢复</a:t>
                </a:r>
                <a:endParaRPr kumimoji="1" lang="en-US" altLang="zh-CN"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grpSp>
        <p:grpSp>
          <p:nvGrpSpPr>
            <p:cNvPr id="38" name="组合 37">
              <a:extLst>
                <a:ext uri="{FF2B5EF4-FFF2-40B4-BE49-F238E27FC236}">
                  <a16:creationId xmlns:a16="http://schemas.microsoft.com/office/drawing/2014/main" id="{0969E990-251C-6AB6-9906-EA63B7D7786F}"/>
                </a:ext>
              </a:extLst>
            </p:cNvPr>
            <p:cNvGrpSpPr/>
            <p:nvPr/>
          </p:nvGrpSpPr>
          <p:grpSpPr>
            <a:xfrm>
              <a:off x="2300304" y="4038435"/>
              <a:ext cx="1980000" cy="2386495"/>
              <a:chOff x="2369597" y="4038435"/>
              <a:chExt cx="1980000" cy="2386495"/>
            </a:xfrm>
          </p:grpSpPr>
          <p:graphicFrame>
            <p:nvGraphicFramePr>
              <p:cNvPr id="9" name="图表 8"/>
              <p:cNvGraphicFramePr/>
              <p:nvPr>
                <p:extLst>
                  <p:ext uri="{D42A27DB-BD31-4B8C-83A1-F6EECF244321}">
                    <p14:modId xmlns:p14="http://schemas.microsoft.com/office/powerpoint/2010/main" val="2934927097"/>
                  </p:ext>
                </p:extLst>
              </p:nvPr>
            </p:nvGraphicFramePr>
            <p:xfrm>
              <a:off x="2386560" y="4038435"/>
              <a:ext cx="1946075" cy="1961112"/>
            </p:xfrm>
            <a:graphic>
              <a:graphicData uri="http://schemas.openxmlformats.org/drawingml/2006/chart">
                <c:chart xmlns:c="http://schemas.openxmlformats.org/drawingml/2006/chart" xmlns:r="http://schemas.openxmlformats.org/officeDocument/2006/relationships" r:id="rId11"/>
              </a:graphicData>
            </a:graphic>
          </p:graphicFrame>
          <p:sp>
            <p:nvSpPr>
              <p:cNvPr id="10" name="矩形 9"/>
              <p:cNvSpPr/>
              <p:nvPr/>
            </p:nvSpPr>
            <p:spPr>
              <a:xfrm>
                <a:off x="2369597" y="5956610"/>
                <a:ext cx="1980000" cy="4683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1" lang="en-US" altLang="zh-CN"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rPr>
                  <a:t>96%</a:t>
                </a:r>
                <a:r>
                  <a:rPr kumimoji="1" lang="zh-CN" altLang="en-US"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rPr>
                  <a:t>的勒索软件会攻击备份数据</a:t>
                </a:r>
                <a:endParaRPr kumimoji="1" lang="en-US" altLang="zh-CN"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grpSp>
        <p:grpSp>
          <p:nvGrpSpPr>
            <p:cNvPr id="39" name="组合 38">
              <a:extLst>
                <a:ext uri="{FF2B5EF4-FFF2-40B4-BE49-F238E27FC236}">
                  <a16:creationId xmlns:a16="http://schemas.microsoft.com/office/drawing/2014/main" id="{100F332A-7FDF-41B0-CC0D-64E24CB68457}"/>
                </a:ext>
              </a:extLst>
            </p:cNvPr>
            <p:cNvGrpSpPr/>
            <p:nvPr/>
          </p:nvGrpSpPr>
          <p:grpSpPr>
            <a:xfrm>
              <a:off x="4242806" y="4038436"/>
              <a:ext cx="1946075" cy="2386494"/>
              <a:chOff x="4364113" y="4038436"/>
              <a:chExt cx="1946075" cy="2386494"/>
            </a:xfrm>
          </p:grpSpPr>
          <p:graphicFrame>
            <p:nvGraphicFramePr>
              <p:cNvPr id="31" name="图表 30">
                <a:extLst>
                  <a:ext uri="{FF2B5EF4-FFF2-40B4-BE49-F238E27FC236}">
                    <a16:creationId xmlns:a16="http://schemas.microsoft.com/office/drawing/2014/main" id="{4A9308B7-4F01-611C-72E3-52FDF5E1ACE7}"/>
                  </a:ext>
                </a:extLst>
              </p:cNvPr>
              <p:cNvGraphicFramePr/>
              <p:nvPr>
                <p:extLst>
                  <p:ext uri="{D42A27DB-BD31-4B8C-83A1-F6EECF244321}">
                    <p14:modId xmlns:p14="http://schemas.microsoft.com/office/powerpoint/2010/main" val="1358240360"/>
                  </p:ext>
                </p:extLst>
              </p:nvPr>
            </p:nvGraphicFramePr>
            <p:xfrm>
              <a:off x="4364113" y="4038436"/>
              <a:ext cx="1946075" cy="1961111"/>
            </p:xfrm>
            <a:graphic>
              <a:graphicData uri="http://schemas.openxmlformats.org/drawingml/2006/chart">
                <c:chart xmlns:c="http://schemas.openxmlformats.org/drawingml/2006/chart" xmlns:r="http://schemas.openxmlformats.org/officeDocument/2006/relationships" r:id="rId12"/>
              </a:graphicData>
            </a:graphic>
          </p:graphicFrame>
          <p:sp>
            <p:nvSpPr>
              <p:cNvPr id="32" name="矩形 31">
                <a:extLst>
                  <a:ext uri="{FF2B5EF4-FFF2-40B4-BE49-F238E27FC236}">
                    <a16:creationId xmlns:a16="http://schemas.microsoft.com/office/drawing/2014/main" id="{85FE6689-E2B2-9A68-07FD-F880EC5BD120}"/>
                  </a:ext>
                </a:extLst>
              </p:cNvPr>
              <p:cNvSpPr/>
              <p:nvPr/>
            </p:nvSpPr>
            <p:spPr>
              <a:xfrm>
                <a:off x="4365150" y="5956610"/>
                <a:ext cx="1944000" cy="46832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t" anchorCtr="0">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rPr>
                  <a:t>在建有普通备份的情况下只约有</a:t>
                </a:r>
                <a:r>
                  <a:rPr kumimoji="1" lang="en-US" altLang="zh-CN"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rPr>
                  <a:t>67%</a:t>
                </a:r>
                <a:r>
                  <a:rPr kumimoji="1" lang="zh-CN" altLang="en-US"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rPr>
                  <a:t>的人获得了正确恢复</a:t>
                </a:r>
                <a:endParaRPr kumimoji="1" lang="en-US" altLang="zh-CN" sz="10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grpSp>
      </p:gr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圆角矩形 279"/>
          <p:cNvSpPr/>
          <p:nvPr/>
        </p:nvSpPr>
        <p:spPr>
          <a:xfrm>
            <a:off x="7500972" y="2103082"/>
            <a:ext cx="4328161" cy="560612"/>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微软雅黑" panose="020B0503020204020204" pitchFamily="34" charset="-122"/>
              <a:ea typeface="微软雅黑" panose="020B0503020204020204" pitchFamily="34" charset="-122"/>
              <a:cs typeface="+mn-cs"/>
              <a:sym typeface="+mn-ea"/>
            </a:endParaRPr>
          </a:p>
        </p:txBody>
      </p:sp>
      <p:sp>
        <p:nvSpPr>
          <p:cNvPr id="111" name="圆角矩形 279"/>
          <p:cNvSpPr/>
          <p:nvPr/>
        </p:nvSpPr>
        <p:spPr>
          <a:xfrm>
            <a:off x="7493763" y="2707241"/>
            <a:ext cx="4328161" cy="560612"/>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微软雅黑" panose="020B0503020204020204" pitchFamily="34" charset="-122"/>
              <a:ea typeface="微软雅黑" panose="020B0503020204020204" pitchFamily="34" charset="-122"/>
              <a:cs typeface="+mn-cs"/>
              <a:sym typeface="+mn-ea"/>
            </a:endParaRPr>
          </a:p>
        </p:txBody>
      </p:sp>
      <p:sp>
        <p:nvSpPr>
          <p:cNvPr id="110" name="圆角矩形 279"/>
          <p:cNvSpPr/>
          <p:nvPr/>
        </p:nvSpPr>
        <p:spPr>
          <a:xfrm>
            <a:off x="7500972" y="3308616"/>
            <a:ext cx="4328161" cy="560612"/>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微软雅黑" panose="020B0503020204020204" pitchFamily="34" charset="-122"/>
              <a:ea typeface="微软雅黑" panose="020B0503020204020204" pitchFamily="34" charset="-122"/>
              <a:cs typeface="+mn-cs"/>
              <a:sym typeface="+mn-ea"/>
            </a:endParaRPr>
          </a:p>
        </p:txBody>
      </p:sp>
      <p:sp>
        <p:nvSpPr>
          <p:cNvPr id="109" name="圆角矩形 279"/>
          <p:cNvSpPr/>
          <p:nvPr/>
        </p:nvSpPr>
        <p:spPr>
          <a:xfrm>
            <a:off x="7493764" y="3904371"/>
            <a:ext cx="4328161" cy="883009"/>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微软雅黑" panose="020B0503020204020204" pitchFamily="34" charset="-122"/>
              <a:ea typeface="微软雅黑" panose="020B0503020204020204" pitchFamily="34" charset="-122"/>
              <a:cs typeface="+mn-cs"/>
              <a:sym typeface="+mn-ea"/>
            </a:endParaRPr>
          </a:p>
        </p:txBody>
      </p:sp>
      <p:sp>
        <p:nvSpPr>
          <p:cNvPr id="108" name="圆角矩形 279"/>
          <p:cNvSpPr/>
          <p:nvPr/>
        </p:nvSpPr>
        <p:spPr>
          <a:xfrm>
            <a:off x="7493765" y="4824647"/>
            <a:ext cx="4328161" cy="560612"/>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微软雅黑" panose="020B0503020204020204" pitchFamily="34" charset="-122"/>
              <a:ea typeface="微软雅黑" panose="020B0503020204020204" pitchFamily="34" charset="-122"/>
              <a:cs typeface="+mn-cs"/>
              <a:sym typeface="+mn-ea"/>
            </a:endParaRPr>
          </a:p>
        </p:txBody>
      </p:sp>
      <p:sp>
        <p:nvSpPr>
          <p:cNvPr id="26" name="文本框 25"/>
          <p:cNvSpPr txBox="1"/>
          <p:nvPr/>
        </p:nvSpPr>
        <p:spPr>
          <a:xfrm>
            <a:off x="838199" y="433070"/>
            <a:ext cx="6956460"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err="1">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业务环境的复杂化正使恢复</a:t>
            </a: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验证</a:t>
            </a:r>
            <a:r>
              <a:rPr kumimoji="0" lang="en-US" sz="2600" b="0" i="0" u="none" strike="noStrike" kern="1200" cap="none" spc="0" normalizeH="0" baseline="0" noProof="0" dirty="0" err="1">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难度加大</a:t>
            </a:r>
            <a:endParaRPr kumimoji="0" 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endParaRPr>
          </a:p>
        </p:txBody>
      </p:sp>
      <p:sp>
        <p:nvSpPr>
          <p:cNvPr id="4" name="矩形 3"/>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微软雅黑" panose="020B0503020204020204" pitchFamily="34" charset="-122"/>
              <a:ea typeface="微软雅黑" panose="020B0503020204020204" pitchFamily="34" charset="-122"/>
              <a:cs typeface="Apple LiSung" charset="-120"/>
              <a:sym typeface="+mn-ea"/>
            </a:endParaRPr>
          </a:p>
        </p:txBody>
      </p:sp>
      <p:sp>
        <p:nvSpPr>
          <p:cNvPr id="2" name="矩形 1"/>
          <p:cNvSpPr/>
          <p:nvPr>
            <p:custDataLst>
              <p:tags r:id="rId2"/>
            </p:custDataLst>
          </p:nvPr>
        </p:nvSpPr>
        <p:spPr>
          <a:xfrm>
            <a:off x="569128" y="1262463"/>
            <a:ext cx="4998388" cy="1346522"/>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伴随业务地持续复杂化与应用的升级，大规模、多类型、多层级的业务环境构成已成为常态，这在为应用与服务带来更多想象的同时，也给数据的恢复与完整性、可用性验证带来了更多挑战。</a:t>
            </a:r>
          </a:p>
        </p:txBody>
      </p:sp>
      <p:sp>
        <p:nvSpPr>
          <p:cNvPr id="13" name="圆角矩形 279"/>
          <p:cNvSpPr/>
          <p:nvPr/>
        </p:nvSpPr>
        <p:spPr>
          <a:xfrm>
            <a:off x="7500972" y="5422691"/>
            <a:ext cx="4328161" cy="370841"/>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微软雅黑" panose="020B0503020204020204" pitchFamily="34" charset="-122"/>
              <a:ea typeface="微软雅黑" panose="020B0503020204020204" pitchFamily="34" charset="-122"/>
              <a:cs typeface="+mn-cs"/>
              <a:sym typeface="+mn-ea"/>
            </a:endParaRPr>
          </a:p>
        </p:txBody>
      </p:sp>
      <p:sp>
        <p:nvSpPr>
          <p:cNvPr id="14" name="矩形 13"/>
          <p:cNvSpPr/>
          <p:nvPr>
            <p:custDataLst>
              <p:tags r:id="rId3"/>
            </p:custDataLst>
          </p:nvPr>
        </p:nvSpPr>
        <p:spPr>
          <a:xfrm>
            <a:off x="9267224" y="5460122"/>
            <a:ext cx="1375606" cy="29463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sym typeface="+mn-ea"/>
              </a:rPr>
              <a:t>ARM</a:t>
            </a:r>
            <a:r>
              <a:rPr kumimoji="0" lang="zh-CN" altLang="en-US" sz="1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sym typeface="+mn-ea"/>
              </a:rPr>
              <a:t> </a:t>
            </a:r>
            <a:r>
              <a:rPr kumimoji="0" lang="en-US" altLang="zh-CN" sz="1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sym typeface="+mn-ea"/>
              </a:rPr>
              <a:t>X86 C86</a:t>
            </a:r>
            <a:endParaRPr kumimoji="0" lang="zh-CN" altLang="en-US" sz="1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endParaRPr>
          </a:p>
        </p:txBody>
      </p:sp>
      <p:pic>
        <p:nvPicPr>
          <p:cNvPr id="17" name="图形 16"/>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562684" y="4900582"/>
            <a:ext cx="367076" cy="406976"/>
          </a:xfrm>
          <a:prstGeom prst="rect">
            <a:avLst/>
          </a:prstGeom>
        </p:spPr>
      </p:pic>
      <p:pic>
        <p:nvPicPr>
          <p:cNvPr id="19" name="图形 18"/>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9189629" y="4903792"/>
            <a:ext cx="364181" cy="403766"/>
          </a:xfrm>
          <a:prstGeom prst="rect">
            <a:avLst/>
          </a:prstGeom>
        </p:spPr>
      </p:pic>
      <p:pic>
        <p:nvPicPr>
          <p:cNvPr id="21" name="图形 20"/>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9783073" y="4900582"/>
            <a:ext cx="367076" cy="406976"/>
          </a:xfrm>
          <a:prstGeom prst="rect">
            <a:avLst/>
          </a:prstGeom>
        </p:spPr>
      </p:pic>
      <p:pic>
        <p:nvPicPr>
          <p:cNvPr id="36" name="图形 31"/>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7794659" y="4107707"/>
            <a:ext cx="415954" cy="345652"/>
          </a:xfrm>
          <a:prstGeom prst="rect">
            <a:avLst/>
          </a:prstGeom>
        </p:spPr>
      </p:pic>
      <p:sp>
        <p:nvSpPr>
          <p:cNvPr id="37" name="文本框 36"/>
          <p:cNvSpPr txBox="1"/>
          <p:nvPr/>
        </p:nvSpPr>
        <p:spPr>
          <a:xfrm>
            <a:off x="8223320" y="4532271"/>
            <a:ext cx="591820" cy="166370"/>
          </a:xfrm>
          <a:prstGeom prst="rect">
            <a:avLst/>
          </a:prstGeom>
          <a:noFill/>
        </p:spPr>
        <p:txBody>
          <a:bodyPr wrap="square"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sym typeface="Apple LiSung" charset="-120"/>
              </a:rPr>
              <a:t>物理机</a:t>
            </a:r>
          </a:p>
        </p:txBody>
      </p:sp>
      <p:pic>
        <p:nvPicPr>
          <p:cNvPr id="38" name="图形 36"/>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9928371" y="4139237"/>
            <a:ext cx="415953" cy="302169"/>
          </a:xfrm>
          <a:prstGeom prst="rect">
            <a:avLst/>
          </a:prstGeom>
        </p:spPr>
      </p:pic>
      <p:pic>
        <p:nvPicPr>
          <p:cNvPr id="39" name="图形 36"/>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10578951" y="4139237"/>
            <a:ext cx="415953" cy="302169"/>
          </a:xfrm>
          <a:prstGeom prst="rect">
            <a:avLst/>
          </a:prstGeom>
        </p:spPr>
      </p:pic>
      <p:sp>
        <p:nvSpPr>
          <p:cNvPr id="40" name="文本框 39"/>
          <p:cNvSpPr txBox="1"/>
          <p:nvPr/>
        </p:nvSpPr>
        <p:spPr>
          <a:xfrm>
            <a:off x="10466739" y="4526240"/>
            <a:ext cx="591820" cy="166370"/>
          </a:xfrm>
          <a:prstGeom prst="rect">
            <a:avLst/>
          </a:prstGeom>
          <a:noFill/>
        </p:spPr>
        <p:txBody>
          <a:bodyPr wrap="square"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sym typeface="Apple LiSung" charset="-120"/>
              </a:rPr>
              <a:t>虚拟机</a:t>
            </a:r>
          </a:p>
        </p:txBody>
      </p:sp>
      <p:pic>
        <p:nvPicPr>
          <p:cNvPr id="41" name="图形 31"/>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8364418" y="4107707"/>
            <a:ext cx="415954" cy="345652"/>
          </a:xfrm>
          <a:prstGeom prst="rect">
            <a:avLst/>
          </a:prstGeom>
        </p:spPr>
      </p:pic>
      <p:pic>
        <p:nvPicPr>
          <p:cNvPr id="42" name="图形 31"/>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8931799" y="4113233"/>
            <a:ext cx="415954" cy="345652"/>
          </a:xfrm>
          <a:prstGeom prst="rect">
            <a:avLst/>
          </a:prstGeom>
        </p:spPr>
      </p:pic>
      <p:pic>
        <p:nvPicPr>
          <p:cNvPr id="45" name="图形 36"/>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11229531" y="4129448"/>
            <a:ext cx="415953" cy="302169"/>
          </a:xfrm>
          <a:prstGeom prst="rect">
            <a:avLst/>
          </a:prstGeom>
        </p:spPr>
      </p:pic>
      <p:cxnSp>
        <p:nvCxnSpPr>
          <p:cNvPr id="47" name="直线连接符 46"/>
          <p:cNvCxnSpPr/>
          <p:nvPr/>
        </p:nvCxnSpPr>
        <p:spPr>
          <a:xfrm>
            <a:off x="9665053" y="3942372"/>
            <a:ext cx="0" cy="789378"/>
          </a:xfrm>
          <a:prstGeom prst="line">
            <a:avLst/>
          </a:prstGeom>
          <a:ln>
            <a:solidFill>
              <a:schemeClr val="bg1"/>
            </a:solidFill>
            <a:prstDash val="dash"/>
          </a:ln>
        </p:spPr>
        <p:style>
          <a:lnRef idx="2">
            <a:schemeClr val="accent1"/>
          </a:lnRef>
          <a:fillRef idx="0">
            <a:srgbClr val="FFFFFF"/>
          </a:fillRef>
          <a:effectRef idx="0">
            <a:srgbClr val="FFFFFF"/>
          </a:effectRef>
          <a:fontRef idx="minor">
            <a:schemeClr val="tx1"/>
          </a:fontRef>
        </p:style>
      </p:cxnSp>
      <p:pic>
        <p:nvPicPr>
          <p:cNvPr id="53" name="图形 52"/>
          <p:cNvPicPr>
            <a:picLocks noChangeAspect="1"/>
          </p:cNvPicPr>
          <p:nvPr/>
        </p:nvPicPr>
        <p:blipFill>
          <a:blip r:embed="rId24">
            <a:extLst>
              <a:ext uri="{96DAC541-7B7A-43D3-8B79-37D633B846F1}">
                <asvg:svgBlip xmlns:asvg="http://schemas.microsoft.com/office/drawing/2016/SVG/main" r:embed="rId25"/>
              </a:ext>
            </a:extLst>
          </a:blip>
          <a:stretch>
            <a:fillRect/>
          </a:stretch>
        </p:blipFill>
        <p:spPr>
          <a:xfrm>
            <a:off x="10302619" y="3408092"/>
            <a:ext cx="330081" cy="330081"/>
          </a:xfrm>
          <a:prstGeom prst="rect">
            <a:avLst/>
          </a:prstGeom>
        </p:spPr>
      </p:pic>
      <p:pic>
        <p:nvPicPr>
          <p:cNvPr id="57" name="图形 56"/>
          <p:cNvPicPr>
            <a:picLocks noChangeAspect="1"/>
          </p:cNvPicPr>
          <p:nvPr/>
        </p:nvPicPr>
        <p:blipFill>
          <a:blip r:embed="rId26">
            <a:extLst>
              <a:ext uri="{96DAC541-7B7A-43D3-8B79-37D633B846F1}">
                <asvg:svgBlip xmlns:asvg="http://schemas.microsoft.com/office/drawing/2016/SVG/main" r:embed="rId27"/>
              </a:ext>
            </a:extLst>
          </a:blip>
          <a:stretch>
            <a:fillRect/>
          </a:stretch>
        </p:blipFill>
        <p:spPr>
          <a:xfrm>
            <a:off x="9761506" y="3408092"/>
            <a:ext cx="330081" cy="330081"/>
          </a:xfrm>
          <a:prstGeom prst="rect">
            <a:avLst/>
          </a:prstGeom>
        </p:spPr>
      </p:pic>
      <p:pic>
        <p:nvPicPr>
          <p:cNvPr id="59" name="图形 58"/>
          <p:cNvPicPr>
            <a:picLocks noChangeAspect="1"/>
          </p:cNvPicPr>
          <p:nvPr/>
        </p:nvPicPr>
        <p:blipFill>
          <a:blip r:embed="rId28">
            <a:extLst>
              <a:ext uri="{96DAC541-7B7A-43D3-8B79-37D633B846F1}">
                <asvg:svgBlip xmlns:asvg="http://schemas.microsoft.com/office/drawing/2016/SVG/main" r:embed="rId29"/>
              </a:ext>
            </a:extLst>
          </a:blip>
          <a:stretch>
            <a:fillRect/>
          </a:stretch>
        </p:blipFill>
        <p:spPr>
          <a:xfrm>
            <a:off x="8675622" y="3408093"/>
            <a:ext cx="330081" cy="330081"/>
          </a:xfrm>
          <a:prstGeom prst="rect">
            <a:avLst/>
          </a:prstGeom>
        </p:spPr>
      </p:pic>
      <p:pic>
        <p:nvPicPr>
          <p:cNvPr id="61" name="图形 60"/>
          <p:cNvPicPr>
            <a:picLocks noChangeAspect="1"/>
          </p:cNvPicPr>
          <p:nvPr/>
        </p:nvPicPr>
        <p:blipFill>
          <a:blip r:embed="rId30">
            <a:extLst>
              <a:ext uri="{96DAC541-7B7A-43D3-8B79-37D633B846F1}">
                <asvg:svgBlip xmlns:asvg="http://schemas.microsoft.com/office/drawing/2016/SVG/main" r:embed="rId31"/>
              </a:ext>
            </a:extLst>
          </a:blip>
          <a:stretch>
            <a:fillRect/>
          </a:stretch>
        </p:blipFill>
        <p:spPr>
          <a:xfrm>
            <a:off x="9218564" y="3418373"/>
            <a:ext cx="330081" cy="330081"/>
          </a:xfrm>
          <a:prstGeom prst="rect">
            <a:avLst/>
          </a:prstGeom>
        </p:spPr>
      </p:pic>
      <p:pic>
        <p:nvPicPr>
          <p:cNvPr id="67" name="图形 66"/>
          <p:cNvPicPr>
            <a:picLocks noChangeAspect="1"/>
          </p:cNvPicPr>
          <p:nvPr/>
        </p:nvPicPr>
        <p:blipFill>
          <a:blip r:embed="rId32">
            <a:extLst>
              <a:ext uri="{96DAC541-7B7A-43D3-8B79-37D633B846F1}">
                <asvg:svgBlip xmlns:asvg="http://schemas.microsoft.com/office/drawing/2016/SVG/main" r:embed="rId33"/>
              </a:ext>
            </a:extLst>
          </a:blip>
          <a:stretch>
            <a:fillRect/>
          </a:stretch>
        </p:blipFill>
        <p:spPr>
          <a:xfrm>
            <a:off x="8993583" y="2814215"/>
            <a:ext cx="326407" cy="348167"/>
          </a:xfrm>
          <a:prstGeom prst="rect">
            <a:avLst/>
          </a:prstGeom>
        </p:spPr>
      </p:pic>
      <p:pic>
        <p:nvPicPr>
          <p:cNvPr id="69" name="图形 68"/>
          <p:cNvPicPr>
            <a:picLocks noChangeAspect="1"/>
          </p:cNvPicPr>
          <p:nvPr/>
        </p:nvPicPr>
        <p:blipFill>
          <a:blip r:embed="rId32">
            <a:extLst>
              <a:ext uri="{96DAC541-7B7A-43D3-8B79-37D633B846F1}">
                <asvg:svgBlip xmlns:asvg="http://schemas.microsoft.com/office/drawing/2016/SVG/main" r:embed="rId33"/>
              </a:ext>
            </a:extLst>
          </a:blip>
          <a:stretch>
            <a:fillRect/>
          </a:stretch>
        </p:blipFill>
        <p:spPr>
          <a:xfrm>
            <a:off x="9508382" y="2814214"/>
            <a:ext cx="326407" cy="348167"/>
          </a:xfrm>
          <a:prstGeom prst="rect">
            <a:avLst/>
          </a:prstGeom>
        </p:spPr>
      </p:pic>
      <p:pic>
        <p:nvPicPr>
          <p:cNvPr id="70" name="图形 66"/>
          <p:cNvPicPr>
            <a:picLocks noChangeAspect="1"/>
          </p:cNvPicPr>
          <p:nvPr/>
        </p:nvPicPr>
        <p:blipFill>
          <a:blip r:embed="rId32">
            <a:extLst>
              <a:ext uri="{96DAC541-7B7A-43D3-8B79-37D633B846F1}">
                <asvg:svgBlip xmlns:asvg="http://schemas.microsoft.com/office/drawing/2016/SVG/main" r:embed="rId33"/>
              </a:ext>
            </a:extLst>
          </a:blip>
          <a:stretch>
            <a:fillRect/>
          </a:stretch>
        </p:blipFill>
        <p:spPr>
          <a:xfrm>
            <a:off x="10022178" y="2806409"/>
            <a:ext cx="326407" cy="348167"/>
          </a:xfrm>
          <a:prstGeom prst="rect">
            <a:avLst/>
          </a:prstGeom>
        </p:spPr>
      </p:pic>
      <p:pic>
        <p:nvPicPr>
          <p:cNvPr id="78" name="图形 77"/>
          <p:cNvPicPr>
            <a:picLocks noChangeAspect="1"/>
          </p:cNvPicPr>
          <p:nvPr/>
        </p:nvPicPr>
        <p:blipFill>
          <a:blip r:embed="rId34">
            <a:extLst>
              <a:ext uri="{96DAC541-7B7A-43D3-8B79-37D633B846F1}">
                <asvg:svgBlip xmlns:asvg="http://schemas.microsoft.com/office/drawing/2016/SVG/main" r:embed="rId35"/>
              </a:ext>
            </a:extLst>
          </a:blip>
          <a:stretch>
            <a:fillRect/>
          </a:stretch>
        </p:blipFill>
        <p:spPr>
          <a:xfrm>
            <a:off x="9519242" y="2190726"/>
            <a:ext cx="352491" cy="352491"/>
          </a:xfrm>
          <a:prstGeom prst="rect">
            <a:avLst/>
          </a:prstGeom>
        </p:spPr>
      </p:pic>
      <p:pic>
        <p:nvPicPr>
          <p:cNvPr id="82" name="图形 81"/>
          <p:cNvPicPr>
            <a:picLocks noChangeAspect="1"/>
          </p:cNvPicPr>
          <p:nvPr/>
        </p:nvPicPr>
        <p:blipFill>
          <a:blip r:embed="rId36">
            <a:extLst>
              <a:ext uri="{96DAC541-7B7A-43D3-8B79-37D633B846F1}">
                <asvg:svgBlip xmlns:asvg="http://schemas.microsoft.com/office/drawing/2016/SVG/main" r:embed="rId37"/>
              </a:ext>
            </a:extLst>
          </a:blip>
          <a:stretch>
            <a:fillRect/>
          </a:stretch>
        </p:blipFill>
        <p:spPr>
          <a:xfrm>
            <a:off x="8905839" y="2212517"/>
            <a:ext cx="376579" cy="308110"/>
          </a:xfrm>
          <a:prstGeom prst="rect">
            <a:avLst/>
          </a:prstGeom>
        </p:spPr>
      </p:pic>
      <p:pic>
        <p:nvPicPr>
          <p:cNvPr id="86" name="图形 85"/>
          <p:cNvPicPr>
            <a:picLocks noChangeAspect="1"/>
          </p:cNvPicPr>
          <p:nvPr/>
        </p:nvPicPr>
        <p:blipFill>
          <a:blip r:embed="rId38">
            <a:extLst>
              <a:ext uri="{96DAC541-7B7A-43D3-8B79-37D633B846F1}">
                <asvg:svgBlip xmlns:asvg="http://schemas.microsoft.com/office/drawing/2016/SVG/main" r:embed="rId39"/>
              </a:ext>
            </a:extLst>
          </a:blip>
          <a:stretch>
            <a:fillRect/>
          </a:stretch>
        </p:blipFill>
        <p:spPr>
          <a:xfrm>
            <a:off x="10108557" y="2200087"/>
            <a:ext cx="376314" cy="330700"/>
          </a:xfrm>
          <a:prstGeom prst="rect">
            <a:avLst/>
          </a:prstGeom>
        </p:spPr>
      </p:pic>
      <p:cxnSp>
        <p:nvCxnSpPr>
          <p:cNvPr id="88" name="直线连接符 87"/>
          <p:cNvCxnSpPr/>
          <p:nvPr/>
        </p:nvCxnSpPr>
        <p:spPr>
          <a:xfrm flipH="1" flipV="1">
            <a:off x="6839957" y="2349197"/>
            <a:ext cx="653808" cy="11220"/>
          </a:xfrm>
          <a:prstGeom prst="line">
            <a:avLst/>
          </a:prstGeom>
          <a:ln>
            <a:solidFill>
              <a:srgbClr val="25BDBB"/>
            </a:solidFill>
          </a:ln>
        </p:spPr>
        <p:style>
          <a:lnRef idx="2">
            <a:schemeClr val="accent1"/>
          </a:lnRef>
          <a:fillRef idx="0">
            <a:srgbClr val="FFFFFF"/>
          </a:fillRef>
          <a:effectRef idx="0">
            <a:srgbClr val="FFFFFF"/>
          </a:effectRef>
          <a:fontRef idx="minor">
            <a:schemeClr val="tx1"/>
          </a:fontRef>
        </p:style>
      </p:cxnSp>
      <p:sp>
        <p:nvSpPr>
          <p:cNvPr id="89" name="矩形 88"/>
          <p:cNvSpPr/>
          <p:nvPr>
            <p:custDataLst>
              <p:tags r:id="rId4"/>
            </p:custDataLst>
          </p:nvPr>
        </p:nvSpPr>
        <p:spPr>
          <a:xfrm>
            <a:off x="5554540" y="2172876"/>
            <a:ext cx="1230093" cy="295978"/>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sym typeface="+mn-ea"/>
              </a:rPr>
              <a:t>应用</a:t>
            </a:r>
          </a:p>
        </p:txBody>
      </p:sp>
      <p:cxnSp>
        <p:nvCxnSpPr>
          <p:cNvPr id="90" name="直线连接符 89"/>
          <p:cNvCxnSpPr/>
          <p:nvPr/>
        </p:nvCxnSpPr>
        <p:spPr>
          <a:xfrm flipH="1" flipV="1">
            <a:off x="6839957" y="2992185"/>
            <a:ext cx="653808" cy="11220"/>
          </a:xfrm>
          <a:prstGeom prst="line">
            <a:avLst/>
          </a:prstGeom>
          <a:ln>
            <a:solidFill>
              <a:srgbClr val="25BDBB"/>
            </a:solidFill>
          </a:ln>
        </p:spPr>
        <p:style>
          <a:lnRef idx="2">
            <a:schemeClr val="accent1"/>
          </a:lnRef>
          <a:fillRef idx="0">
            <a:srgbClr val="FFFFFF"/>
          </a:fillRef>
          <a:effectRef idx="0">
            <a:srgbClr val="FFFFFF"/>
          </a:effectRef>
          <a:fontRef idx="minor">
            <a:schemeClr val="tx1"/>
          </a:fontRef>
        </p:style>
      </p:cxnSp>
      <p:sp>
        <p:nvSpPr>
          <p:cNvPr id="91" name="矩形 90"/>
          <p:cNvSpPr/>
          <p:nvPr>
            <p:custDataLst>
              <p:tags r:id="rId5"/>
            </p:custDataLst>
          </p:nvPr>
        </p:nvSpPr>
        <p:spPr>
          <a:xfrm>
            <a:off x="5554540" y="2815864"/>
            <a:ext cx="1230093" cy="295978"/>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sym typeface="+mn-ea"/>
              </a:rPr>
              <a:t>数据库</a:t>
            </a:r>
          </a:p>
        </p:txBody>
      </p:sp>
      <p:cxnSp>
        <p:nvCxnSpPr>
          <p:cNvPr id="92" name="直线连接符 91"/>
          <p:cNvCxnSpPr/>
          <p:nvPr/>
        </p:nvCxnSpPr>
        <p:spPr>
          <a:xfrm flipH="1" flipV="1">
            <a:off x="6852296" y="3609657"/>
            <a:ext cx="653808" cy="11220"/>
          </a:xfrm>
          <a:prstGeom prst="line">
            <a:avLst/>
          </a:prstGeom>
          <a:ln>
            <a:solidFill>
              <a:srgbClr val="25BDBB"/>
            </a:solidFill>
          </a:ln>
        </p:spPr>
        <p:style>
          <a:lnRef idx="2">
            <a:schemeClr val="accent1"/>
          </a:lnRef>
          <a:fillRef idx="0">
            <a:srgbClr val="FFFFFF"/>
          </a:fillRef>
          <a:effectRef idx="0">
            <a:srgbClr val="FFFFFF"/>
          </a:effectRef>
          <a:fontRef idx="minor">
            <a:schemeClr val="tx1"/>
          </a:fontRef>
        </p:style>
      </p:cxnSp>
      <p:sp>
        <p:nvSpPr>
          <p:cNvPr id="93" name="矩形 92"/>
          <p:cNvSpPr/>
          <p:nvPr>
            <p:custDataLst>
              <p:tags r:id="rId6"/>
            </p:custDataLst>
          </p:nvPr>
        </p:nvSpPr>
        <p:spPr>
          <a:xfrm>
            <a:off x="5566879" y="3433336"/>
            <a:ext cx="1230093" cy="295978"/>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Heiti SC Light" panose="02000000000000000000" charset="-122"/>
                <a:sym typeface="+mn-ea"/>
              </a:rPr>
              <a:t>虚拟化</a:t>
            </a:r>
            <a:r>
              <a:rPr kumimoji="0" lang="en-US" altLang="zh-CN"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Heiti SC Light" panose="02000000000000000000" charset="-122"/>
                <a:sym typeface="+mn-ea"/>
              </a:rPr>
              <a:t>/</a:t>
            </a:r>
            <a:r>
              <a:rPr kumimoji="0" lang="zh-CN" altLang="en-US"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Heiti SC Light" panose="02000000000000000000" charset="-122"/>
                <a:sym typeface="+mn-ea"/>
              </a:rPr>
              <a:t>操作系统</a:t>
            </a:r>
            <a:endParaRPr kumimoji="0" lang="zh-CN" altLang="en-US"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cxnSp>
        <p:nvCxnSpPr>
          <p:cNvPr id="94" name="直线连接符 93"/>
          <p:cNvCxnSpPr/>
          <p:nvPr/>
        </p:nvCxnSpPr>
        <p:spPr>
          <a:xfrm flipH="1" flipV="1">
            <a:off x="6860361" y="4328029"/>
            <a:ext cx="653808" cy="11220"/>
          </a:xfrm>
          <a:prstGeom prst="line">
            <a:avLst/>
          </a:prstGeom>
          <a:ln>
            <a:solidFill>
              <a:srgbClr val="25BDBB"/>
            </a:solidFill>
          </a:ln>
        </p:spPr>
        <p:style>
          <a:lnRef idx="2">
            <a:schemeClr val="accent1"/>
          </a:lnRef>
          <a:fillRef idx="0">
            <a:srgbClr val="FFFFFF"/>
          </a:fillRef>
          <a:effectRef idx="0">
            <a:srgbClr val="FFFFFF"/>
          </a:effectRef>
          <a:fontRef idx="minor">
            <a:schemeClr val="tx1"/>
          </a:fontRef>
        </p:style>
      </p:cxnSp>
      <p:sp>
        <p:nvSpPr>
          <p:cNvPr id="95" name="矩形 94"/>
          <p:cNvSpPr/>
          <p:nvPr>
            <p:custDataLst>
              <p:tags r:id="rId7"/>
            </p:custDataLst>
          </p:nvPr>
        </p:nvSpPr>
        <p:spPr>
          <a:xfrm>
            <a:off x="5574944" y="4151708"/>
            <a:ext cx="1230093" cy="295978"/>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Heiti SC Light" panose="02000000000000000000" charset="-122"/>
                <a:sym typeface="+mn-ea"/>
              </a:rPr>
              <a:t>物理机</a:t>
            </a:r>
            <a:r>
              <a:rPr kumimoji="0" lang="en-US" altLang="zh-CN"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Heiti SC Light" panose="02000000000000000000" charset="-122"/>
                <a:sym typeface="+mn-ea"/>
              </a:rPr>
              <a:t>/</a:t>
            </a:r>
            <a:r>
              <a:rPr kumimoji="0" lang="zh-CN" altLang="en-US"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Heiti SC Light" panose="02000000000000000000" charset="-122"/>
                <a:sym typeface="+mn-ea"/>
              </a:rPr>
              <a:t>虚拟机</a:t>
            </a:r>
            <a:endParaRPr kumimoji="0" lang="zh-CN" altLang="en-US"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cxnSp>
        <p:nvCxnSpPr>
          <p:cNvPr id="96" name="直线连接符 95"/>
          <p:cNvCxnSpPr/>
          <p:nvPr/>
        </p:nvCxnSpPr>
        <p:spPr>
          <a:xfrm flipH="1" flipV="1">
            <a:off x="6839957" y="5102829"/>
            <a:ext cx="653808" cy="11220"/>
          </a:xfrm>
          <a:prstGeom prst="line">
            <a:avLst/>
          </a:prstGeom>
          <a:ln>
            <a:solidFill>
              <a:srgbClr val="25BDBB"/>
            </a:solidFill>
          </a:ln>
        </p:spPr>
        <p:style>
          <a:lnRef idx="2">
            <a:schemeClr val="accent1"/>
          </a:lnRef>
          <a:fillRef idx="0">
            <a:srgbClr val="FFFFFF"/>
          </a:fillRef>
          <a:effectRef idx="0">
            <a:srgbClr val="FFFFFF"/>
          </a:effectRef>
          <a:fontRef idx="minor">
            <a:schemeClr val="tx1"/>
          </a:fontRef>
        </p:style>
      </p:cxnSp>
      <p:sp>
        <p:nvSpPr>
          <p:cNvPr id="97" name="矩形 96"/>
          <p:cNvSpPr/>
          <p:nvPr>
            <p:custDataLst>
              <p:tags r:id="rId8"/>
            </p:custDataLst>
          </p:nvPr>
        </p:nvSpPr>
        <p:spPr>
          <a:xfrm>
            <a:off x="5554540" y="4926508"/>
            <a:ext cx="1230093" cy="295978"/>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sym typeface="+mn-ea"/>
              </a:rPr>
              <a:t>存储</a:t>
            </a:r>
          </a:p>
        </p:txBody>
      </p:sp>
      <p:cxnSp>
        <p:nvCxnSpPr>
          <p:cNvPr id="98" name="直线连接符 97"/>
          <p:cNvCxnSpPr/>
          <p:nvPr/>
        </p:nvCxnSpPr>
        <p:spPr>
          <a:xfrm flipH="1" flipV="1">
            <a:off x="6839957" y="5620093"/>
            <a:ext cx="653808" cy="11220"/>
          </a:xfrm>
          <a:prstGeom prst="line">
            <a:avLst/>
          </a:prstGeom>
          <a:ln>
            <a:solidFill>
              <a:srgbClr val="25BDBB"/>
            </a:solidFill>
          </a:ln>
        </p:spPr>
        <p:style>
          <a:lnRef idx="2">
            <a:schemeClr val="accent1"/>
          </a:lnRef>
          <a:fillRef idx="0">
            <a:srgbClr val="FFFFFF"/>
          </a:fillRef>
          <a:effectRef idx="0">
            <a:srgbClr val="FFFFFF"/>
          </a:effectRef>
          <a:fontRef idx="minor">
            <a:schemeClr val="tx1"/>
          </a:fontRef>
        </p:style>
      </p:cxnSp>
      <p:sp>
        <p:nvSpPr>
          <p:cNvPr id="99" name="矩形 98"/>
          <p:cNvSpPr/>
          <p:nvPr>
            <p:custDataLst>
              <p:tags r:id="rId9"/>
            </p:custDataLst>
          </p:nvPr>
        </p:nvSpPr>
        <p:spPr>
          <a:xfrm>
            <a:off x="5554540" y="5443772"/>
            <a:ext cx="1230093" cy="295978"/>
          </a:xfrm>
          <a:prstGeom prst="rect">
            <a:avLst/>
          </a:prstGeom>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sym typeface="+mn-ea"/>
              </a:rPr>
              <a:t>底层负载</a:t>
            </a:r>
          </a:p>
        </p:txBody>
      </p:sp>
      <p:sp>
        <p:nvSpPr>
          <p:cNvPr id="100" name="矩形 99"/>
          <p:cNvSpPr/>
          <p:nvPr>
            <p:custDataLst>
              <p:tags r:id="rId10"/>
            </p:custDataLst>
          </p:nvPr>
        </p:nvSpPr>
        <p:spPr>
          <a:xfrm>
            <a:off x="566379" y="2806409"/>
            <a:ext cx="4145328" cy="418128"/>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复杂性增加的重要原因：</a:t>
            </a:r>
          </a:p>
        </p:txBody>
      </p:sp>
      <p:sp>
        <p:nvSpPr>
          <p:cNvPr id="101" name="矩形 100"/>
          <p:cNvSpPr/>
          <p:nvPr>
            <p:custDataLst>
              <p:tags r:id="rId11"/>
            </p:custDataLst>
          </p:nvPr>
        </p:nvSpPr>
        <p:spPr>
          <a:xfrm>
            <a:off x="8746222" y="1626019"/>
            <a:ext cx="2292161" cy="377411"/>
          </a:xfrm>
          <a:prstGeom prst="rect">
            <a:avLst/>
          </a:prstGeom>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数字化业务架构示意</a:t>
            </a:r>
          </a:p>
        </p:txBody>
      </p:sp>
      <p:pic>
        <p:nvPicPr>
          <p:cNvPr id="105" name="图形 104"/>
          <p:cNvPicPr>
            <a:picLocks noChangeAspect="1"/>
          </p:cNvPicPr>
          <p:nvPr/>
        </p:nvPicPr>
        <p:blipFill>
          <a:blip r:embed="rId40">
            <a:extLst>
              <a:ext uri="{96DAC541-7B7A-43D3-8B79-37D633B846F1}">
                <asvg:svgBlip xmlns:asvg="http://schemas.microsoft.com/office/drawing/2016/SVG/main" r:embed="rId41"/>
              </a:ext>
            </a:extLst>
          </a:blip>
          <a:stretch>
            <a:fillRect/>
          </a:stretch>
        </p:blipFill>
        <p:spPr>
          <a:xfrm>
            <a:off x="10378705" y="4900582"/>
            <a:ext cx="445289" cy="408983"/>
          </a:xfrm>
          <a:prstGeom prst="rect">
            <a:avLst/>
          </a:prstGeom>
        </p:spPr>
      </p:pic>
      <p:pic>
        <p:nvPicPr>
          <p:cNvPr id="114" name="图形 113"/>
          <p:cNvPicPr>
            <a:picLocks noChangeAspect="1"/>
          </p:cNvPicPr>
          <p:nvPr/>
        </p:nvPicPr>
        <p:blipFill>
          <a:blip r:embed="rId42">
            <a:extLst>
              <a:ext uri="{96DAC541-7B7A-43D3-8B79-37D633B846F1}">
                <asvg:svgBlip xmlns:asvg="http://schemas.microsoft.com/office/drawing/2016/SVG/main" r:embed="rId43"/>
              </a:ext>
            </a:extLst>
          </a:blip>
          <a:stretch>
            <a:fillRect/>
          </a:stretch>
        </p:blipFill>
        <p:spPr>
          <a:xfrm>
            <a:off x="10642830" y="2206500"/>
            <a:ext cx="348481" cy="348481"/>
          </a:xfrm>
          <a:prstGeom prst="rect">
            <a:avLst/>
          </a:prstGeom>
        </p:spPr>
      </p:pic>
      <p:pic>
        <p:nvPicPr>
          <p:cNvPr id="116" name="图形 115"/>
          <p:cNvPicPr>
            <a:picLocks noChangeAspect="1"/>
          </p:cNvPicPr>
          <p:nvPr/>
        </p:nvPicPr>
        <p:blipFill>
          <a:blip r:embed="rId44">
            <a:extLst>
              <a:ext uri="{96DAC541-7B7A-43D3-8B79-37D633B846F1}">
                <asvg:svgBlip xmlns:asvg="http://schemas.microsoft.com/office/drawing/2016/SVG/main" r:embed="rId45"/>
              </a:ext>
            </a:extLst>
          </a:blip>
          <a:stretch>
            <a:fillRect/>
          </a:stretch>
        </p:blipFill>
        <p:spPr>
          <a:xfrm>
            <a:off x="8296731" y="2217231"/>
            <a:ext cx="372284" cy="286372"/>
          </a:xfrm>
          <a:prstGeom prst="rect">
            <a:avLst/>
          </a:prstGeom>
        </p:spPr>
      </p:pic>
      <p:sp>
        <p:nvSpPr>
          <p:cNvPr id="3" name="圆角矩形 279"/>
          <p:cNvSpPr/>
          <p:nvPr/>
        </p:nvSpPr>
        <p:spPr>
          <a:xfrm>
            <a:off x="553515" y="3412743"/>
            <a:ext cx="3877945" cy="560705"/>
          </a:xfrm>
          <a:prstGeom prst="roundRect">
            <a:avLst>
              <a:gd name="adj" fmla="val 6462"/>
            </a:avLst>
          </a:prstGeom>
          <a:gradFill>
            <a:gsLst>
              <a:gs pos="0">
                <a:schemeClr val="bg1">
                  <a:lumMod val="95000"/>
                </a:schemeClr>
              </a:gs>
              <a:gs pos="100000">
                <a:schemeClr val="bg1">
                  <a:lumMod val="65000"/>
                </a:schemeClr>
              </a:gs>
            </a:gsLst>
          </a:gradFill>
        </p:spPr>
        <p:style>
          <a:lnRef idx="0">
            <a:srgbClr val="FFFFFF"/>
          </a:lnRef>
          <a:fillRef idx="3">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终端设备、应用程序的数量和类型增多</a:t>
            </a:r>
          </a:p>
        </p:txBody>
      </p:sp>
      <p:sp>
        <p:nvSpPr>
          <p:cNvPr id="6" name="圆角矩形 279"/>
          <p:cNvSpPr/>
          <p:nvPr/>
        </p:nvSpPr>
        <p:spPr>
          <a:xfrm>
            <a:off x="553515" y="4101083"/>
            <a:ext cx="3877945" cy="560705"/>
          </a:xfrm>
          <a:prstGeom prst="roundRect">
            <a:avLst>
              <a:gd name="adj" fmla="val 6462"/>
            </a:avLst>
          </a:prstGeom>
          <a:gradFill>
            <a:gsLst>
              <a:gs pos="0">
                <a:schemeClr val="bg1">
                  <a:lumMod val="95000"/>
                </a:schemeClr>
              </a:gs>
              <a:gs pos="100000">
                <a:schemeClr val="bg1">
                  <a:lumMod val="65000"/>
                </a:schemeClr>
              </a:gs>
            </a:gsLst>
          </a:gradFill>
        </p:spPr>
        <p:style>
          <a:lnRef idx="0">
            <a:srgbClr val="FFFFFF"/>
          </a:lnRef>
          <a:fillRef idx="3">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多云或混合云战略的持续落地</a:t>
            </a:r>
          </a:p>
        </p:txBody>
      </p:sp>
      <p:sp>
        <p:nvSpPr>
          <p:cNvPr id="7" name="圆角矩形 279"/>
          <p:cNvSpPr/>
          <p:nvPr/>
        </p:nvSpPr>
        <p:spPr>
          <a:xfrm>
            <a:off x="566215" y="4789423"/>
            <a:ext cx="3877945" cy="560705"/>
          </a:xfrm>
          <a:prstGeom prst="roundRect">
            <a:avLst>
              <a:gd name="adj" fmla="val 6462"/>
            </a:avLst>
          </a:prstGeom>
          <a:gradFill>
            <a:gsLst>
              <a:gs pos="0">
                <a:schemeClr val="bg1">
                  <a:lumMod val="95000"/>
                </a:schemeClr>
              </a:gs>
              <a:gs pos="100000">
                <a:schemeClr val="bg1">
                  <a:lumMod val="65000"/>
                </a:schemeClr>
              </a:gs>
            </a:gsLst>
          </a:gradFill>
        </p:spPr>
        <p:style>
          <a:lnRef idx="0">
            <a:srgbClr val="FFFFFF"/>
          </a:lnRef>
          <a:fillRef idx="3">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业务应用的关联度快速增加</a:t>
            </a:r>
          </a:p>
        </p:txBody>
      </p:sp>
      <p:sp>
        <p:nvSpPr>
          <p:cNvPr id="8" name="圆角矩形 279"/>
          <p:cNvSpPr/>
          <p:nvPr/>
        </p:nvSpPr>
        <p:spPr>
          <a:xfrm>
            <a:off x="566215" y="5477763"/>
            <a:ext cx="3877945" cy="560705"/>
          </a:xfrm>
          <a:prstGeom prst="roundRect">
            <a:avLst>
              <a:gd name="adj" fmla="val 6462"/>
            </a:avLst>
          </a:prstGeom>
          <a:gradFill>
            <a:gsLst>
              <a:gs pos="0">
                <a:schemeClr val="bg1">
                  <a:lumMod val="95000"/>
                </a:schemeClr>
              </a:gs>
              <a:gs pos="100000">
                <a:schemeClr val="bg1">
                  <a:lumMod val="65000"/>
                </a:schemeClr>
              </a:gs>
            </a:gsLst>
          </a:gradFill>
        </p:spPr>
        <p:style>
          <a:lnRef idx="0">
            <a:srgbClr val="FFFFFF"/>
          </a:lnRef>
          <a:fillRef idx="3">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海量数据、多种应用负载场景的不断出现</a:t>
            </a: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2125C-4427-BC67-34CF-F604FAD962B3}"/>
            </a:ext>
          </a:extLst>
        </p:cNvPr>
        <p:cNvGrpSpPr/>
        <p:nvPr/>
      </p:nvGrpSpPr>
      <p:grpSpPr>
        <a:xfrm>
          <a:off x="0" y="0"/>
          <a:ext cx="0" cy="0"/>
          <a:chOff x="0" y="0"/>
          <a:chExt cx="0" cy="0"/>
        </a:xfrm>
      </p:grpSpPr>
      <p:sp>
        <p:nvSpPr>
          <p:cNvPr id="33" name="矩形 32">
            <a:extLst>
              <a:ext uri="{FF2B5EF4-FFF2-40B4-BE49-F238E27FC236}">
                <a16:creationId xmlns:a16="http://schemas.microsoft.com/office/drawing/2014/main" id="{2947697A-28F9-295A-95E7-7F2CEADF42BA}"/>
              </a:ext>
            </a:extLst>
          </p:cNvPr>
          <p:cNvSpPr/>
          <p:nvPr>
            <p:custDataLst>
              <p:tags r:id="rId2"/>
            </p:custDataLst>
          </p:nvPr>
        </p:nvSpPr>
        <p:spPr>
          <a:xfrm>
            <a:off x="417892" y="4209079"/>
            <a:ext cx="11428668" cy="2152716"/>
          </a:xfrm>
          <a:prstGeom prst="rect">
            <a:avLst/>
          </a:prstGeom>
          <a:solidFill>
            <a:srgbClr val="F7FBFC"/>
          </a:solidFill>
          <a:ln>
            <a:solidFill>
              <a:srgbClr val="EAF1F4"/>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6" name="文本框 25">
            <a:extLst>
              <a:ext uri="{FF2B5EF4-FFF2-40B4-BE49-F238E27FC236}">
                <a16:creationId xmlns:a16="http://schemas.microsoft.com/office/drawing/2014/main" id="{E1D8D14B-8937-972D-F8F6-FCF2161AEE35}"/>
              </a:ext>
            </a:extLst>
          </p:cNvPr>
          <p:cNvSpPr txBox="1"/>
          <p:nvPr/>
        </p:nvSpPr>
        <p:spPr>
          <a:xfrm>
            <a:off x="838199" y="433070"/>
            <a:ext cx="6168082"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600" b="0" i="0" u="none" strike="noStrike" kern="1200" cap="none" spc="0" normalizeH="0" baseline="0" noProof="0" dirty="0" err="1">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传统</a:t>
            </a: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的</a:t>
            </a:r>
            <a:r>
              <a:rPr kumimoji="0" lang="en-US" sz="2600" b="0" i="0" u="none" strike="noStrike" kern="1200" cap="none" spc="0" normalizeH="0" baseline="0" noProof="0" dirty="0" err="1">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验证方式带来额外的负担</a:t>
            </a:r>
            <a:endParaRPr kumimoji="0" 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endParaRPr>
          </a:p>
        </p:txBody>
      </p:sp>
      <p:sp>
        <p:nvSpPr>
          <p:cNvPr id="4" name="矩形 3">
            <a:extLst>
              <a:ext uri="{FF2B5EF4-FFF2-40B4-BE49-F238E27FC236}">
                <a16:creationId xmlns:a16="http://schemas.microsoft.com/office/drawing/2014/main" id="{2EB096C6-AB8C-3B93-EED4-45846DC9C0EE}"/>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微软雅黑" panose="020B0503020204020204" pitchFamily="34" charset="-122"/>
              <a:ea typeface="微软雅黑" panose="020B0503020204020204" pitchFamily="34" charset="-122"/>
              <a:cs typeface="Apple LiSung" charset="-120"/>
              <a:sym typeface="+mn-ea"/>
            </a:endParaRPr>
          </a:p>
        </p:txBody>
      </p:sp>
      <p:sp>
        <p:nvSpPr>
          <p:cNvPr id="21" name="圆角矩形 279">
            <a:extLst>
              <a:ext uri="{FF2B5EF4-FFF2-40B4-BE49-F238E27FC236}">
                <a16:creationId xmlns:a16="http://schemas.microsoft.com/office/drawing/2014/main" id="{D4A0B91B-9DEA-1C80-9A6C-D986B63F0DE4}"/>
              </a:ext>
            </a:extLst>
          </p:cNvPr>
          <p:cNvSpPr/>
          <p:nvPr/>
        </p:nvSpPr>
        <p:spPr>
          <a:xfrm>
            <a:off x="3003099" y="4713574"/>
            <a:ext cx="1011177" cy="325259"/>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准备验证环境</a:t>
            </a:r>
          </a:p>
        </p:txBody>
      </p:sp>
      <p:sp>
        <p:nvSpPr>
          <p:cNvPr id="23" name="文本框 22">
            <a:extLst>
              <a:ext uri="{FF2B5EF4-FFF2-40B4-BE49-F238E27FC236}">
                <a16:creationId xmlns:a16="http://schemas.microsoft.com/office/drawing/2014/main" id="{11AFA138-CEC2-3143-A12B-4B874C0BB32C}"/>
              </a:ext>
            </a:extLst>
          </p:cNvPr>
          <p:cNvSpPr txBox="1"/>
          <p:nvPr/>
        </p:nvSpPr>
        <p:spPr>
          <a:xfrm>
            <a:off x="2919696" y="5117262"/>
            <a:ext cx="2061676" cy="98821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人工准备验证环境，视验证的复杂度决定环境的准备时间与所耗费的硬件资源。</a:t>
            </a:r>
            <a:r>
              <a:rPr kumimoji="1" lang="zh-CN" altLang="en-US" sz="10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业务越复杂，成本越高。</a:t>
            </a:r>
          </a:p>
        </p:txBody>
      </p:sp>
      <p:sp>
        <p:nvSpPr>
          <p:cNvPr id="25" name="圆角矩形 279">
            <a:extLst>
              <a:ext uri="{FF2B5EF4-FFF2-40B4-BE49-F238E27FC236}">
                <a16:creationId xmlns:a16="http://schemas.microsoft.com/office/drawing/2014/main" id="{80DA8A26-C8B0-7EAD-6C6B-D863F3E454EF}"/>
              </a:ext>
            </a:extLst>
          </p:cNvPr>
          <p:cNvSpPr/>
          <p:nvPr/>
        </p:nvSpPr>
        <p:spPr>
          <a:xfrm>
            <a:off x="5335467" y="4710373"/>
            <a:ext cx="1011177" cy="325258"/>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创建恢复任务</a:t>
            </a:r>
          </a:p>
        </p:txBody>
      </p:sp>
      <p:sp>
        <p:nvSpPr>
          <p:cNvPr id="56" name="矩形 55">
            <a:extLst>
              <a:ext uri="{FF2B5EF4-FFF2-40B4-BE49-F238E27FC236}">
                <a16:creationId xmlns:a16="http://schemas.microsoft.com/office/drawing/2014/main" id="{63BC768E-4FDB-BBFB-1EA9-7ECB94ABB9B8}"/>
              </a:ext>
            </a:extLst>
          </p:cNvPr>
          <p:cNvSpPr/>
          <p:nvPr>
            <p:custDataLst>
              <p:tags r:id="rId3"/>
            </p:custDataLst>
          </p:nvPr>
        </p:nvSpPr>
        <p:spPr>
          <a:xfrm>
            <a:off x="682625" y="1194440"/>
            <a:ext cx="4937444" cy="8739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传统验证总是伴随着诸多操作，手动执行也麻烦重重。</a:t>
            </a:r>
          </a:p>
        </p:txBody>
      </p:sp>
      <p:sp>
        <p:nvSpPr>
          <p:cNvPr id="57" name="矩形 56">
            <a:extLst>
              <a:ext uri="{FF2B5EF4-FFF2-40B4-BE49-F238E27FC236}">
                <a16:creationId xmlns:a16="http://schemas.microsoft.com/office/drawing/2014/main" id="{EDA83BAE-89A2-CE21-CAB5-A9FCDE73C0F4}"/>
              </a:ext>
            </a:extLst>
          </p:cNvPr>
          <p:cNvSpPr/>
          <p:nvPr>
            <p:custDataLst>
              <p:tags r:id="rId4"/>
            </p:custDataLst>
          </p:nvPr>
        </p:nvSpPr>
        <p:spPr>
          <a:xfrm>
            <a:off x="468538" y="2215185"/>
            <a:ext cx="5028021" cy="1023357"/>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每次按照要求定期地执行数据验证总是伴随着操作流程与业务系统的联动，这可能需要耗费一些时间。此外，验证前对环境的配置与准备同样需要耗费大量的人力或硬件资源。</a:t>
            </a:r>
          </a:p>
        </p:txBody>
      </p:sp>
      <p:sp>
        <p:nvSpPr>
          <p:cNvPr id="8" name="圆角矩形 279">
            <a:extLst>
              <a:ext uri="{FF2B5EF4-FFF2-40B4-BE49-F238E27FC236}">
                <a16:creationId xmlns:a16="http://schemas.microsoft.com/office/drawing/2014/main" id="{67DAAB5C-F864-2412-89A9-3BFBDB6E747A}"/>
              </a:ext>
            </a:extLst>
          </p:cNvPr>
          <p:cNvSpPr/>
          <p:nvPr/>
        </p:nvSpPr>
        <p:spPr>
          <a:xfrm>
            <a:off x="798379" y="4718068"/>
            <a:ext cx="1011177" cy="325259"/>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数据备份</a:t>
            </a:r>
          </a:p>
        </p:txBody>
      </p:sp>
      <p:sp>
        <p:nvSpPr>
          <p:cNvPr id="10" name="文本框 9">
            <a:extLst>
              <a:ext uri="{FF2B5EF4-FFF2-40B4-BE49-F238E27FC236}">
                <a16:creationId xmlns:a16="http://schemas.microsoft.com/office/drawing/2014/main" id="{ECD95E86-9409-F24D-707B-4CF29AC12435}"/>
              </a:ext>
            </a:extLst>
          </p:cNvPr>
          <p:cNvSpPr txBox="1"/>
          <p:nvPr/>
        </p:nvSpPr>
        <p:spPr>
          <a:xfrm>
            <a:off x="682625" y="5128996"/>
            <a:ext cx="2061676" cy="526554"/>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采用备份工具对生产数据进行备份，备份到指定存储。</a:t>
            </a:r>
          </a:p>
        </p:txBody>
      </p:sp>
      <p:sp>
        <p:nvSpPr>
          <p:cNvPr id="16" name="文本框 15">
            <a:extLst>
              <a:ext uri="{FF2B5EF4-FFF2-40B4-BE49-F238E27FC236}">
                <a16:creationId xmlns:a16="http://schemas.microsoft.com/office/drawing/2014/main" id="{BB4125DC-1333-BB7C-30DA-31C0FE4A2982}"/>
              </a:ext>
            </a:extLst>
          </p:cNvPr>
          <p:cNvSpPr txBox="1"/>
          <p:nvPr/>
        </p:nvSpPr>
        <p:spPr>
          <a:xfrm>
            <a:off x="5230162" y="5128996"/>
            <a:ext cx="2061676" cy="98821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在准备好验证环境后，在备份工具上创建恢复任务进行恢复，等待恢复完成。</a:t>
            </a:r>
            <a:r>
              <a:rPr kumimoji="1" lang="zh-CN" altLang="en-US" sz="10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业务数据越多，等待时间越长。</a:t>
            </a:r>
          </a:p>
        </p:txBody>
      </p:sp>
      <p:sp>
        <p:nvSpPr>
          <p:cNvPr id="19" name="圆角矩形 279">
            <a:extLst>
              <a:ext uri="{FF2B5EF4-FFF2-40B4-BE49-F238E27FC236}">
                <a16:creationId xmlns:a16="http://schemas.microsoft.com/office/drawing/2014/main" id="{ED8059C9-1FA9-EA71-25DC-1FDE115D69A2}"/>
              </a:ext>
            </a:extLst>
          </p:cNvPr>
          <p:cNvSpPr/>
          <p:nvPr/>
        </p:nvSpPr>
        <p:spPr>
          <a:xfrm>
            <a:off x="7534900" y="4687588"/>
            <a:ext cx="1011177" cy="325258"/>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进行手动验证</a:t>
            </a:r>
          </a:p>
        </p:txBody>
      </p:sp>
      <p:sp>
        <p:nvSpPr>
          <p:cNvPr id="22" name="文本框 21">
            <a:extLst>
              <a:ext uri="{FF2B5EF4-FFF2-40B4-BE49-F238E27FC236}">
                <a16:creationId xmlns:a16="http://schemas.microsoft.com/office/drawing/2014/main" id="{8217D859-303B-BDD6-8734-C231FBC02D1F}"/>
              </a:ext>
            </a:extLst>
          </p:cNvPr>
          <p:cNvSpPr txBox="1"/>
          <p:nvPr/>
        </p:nvSpPr>
        <p:spPr>
          <a:xfrm>
            <a:off x="7429595" y="5106211"/>
            <a:ext cx="2061676" cy="98821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在等待恢复任务完成后，在验证环境中人工进行开机以及数据的比对验证。</a:t>
            </a:r>
            <a:r>
              <a:rPr kumimoji="1" lang="zh-CN" altLang="en-US" sz="10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验证对象越多，所需操作越多。</a:t>
            </a:r>
          </a:p>
        </p:txBody>
      </p:sp>
      <p:sp>
        <p:nvSpPr>
          <p:cNvPr id="24" name="圆角矩形 279">
            <a:extLst>
              <a:ext uri="{FF2B5EF4-FFF2-40B4-BE49-F238E27FC236}">
                <a16:creationId xmlns:a16="http://schemas.microsoft.com/office/drawing/2014/main" id="{949C9E78-C605-5D6B-88E7-1305F30DED54}"/>
              </a:ext>
            </a:extLst>
          </p:cNvPr>
          <p:cNvSpPr/>
          <p:nvPr/>
        </p:nvSpPr>
        <p:spPr>
          <a:xfrm>
            <a:off x="9817737" y="4687588"/>
            <a:ext cx="1011177" cy="325258"/>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编写验证报告</a:t>
            </a:r>
          </a:p>
        </p:txBody>
      </p:sp>
      <p:sp>
        <p:nvSpPr>
          <p:cNvPr id="30" name="文本框 29">
            <a:extLst>
              <a:ext uri="{FF2B5EF4-FFF2-40B4-BE49-F238E27FC236}">
                <a16:creationId xmlns:a16="http://schemas.microsoft.com/office/drawing/2014/main" id="{031C56B3-E2F4-DA1D-9BF9-DCA2C408D415}"/>
              </a:ext>
            </a:extLst>
          </p:cNvPr>
          <p:cNvSpPr txBox="1"/>
          <p:nvPr/>
        </p:nvSpPr>
        <p:spPr>
          <a:xfrm>
            <a:off x="9712432" y="5106211"/>
            <a:ext cx="2061676" cy="757387"/>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在人工比对验证结束后，进行截图或结果记录等动作，随后撰写相关验证报告记录过程。</a:t>
            </a:r>
          </a:p>
        </p:txBody>
      </p:sp>
      <p:cxnSp>
        <p:nvCxnSpPr>
          <p:cNvPr id="36" name="直接箭头连接符 35">
            <a:extLst>
              <a:ext uri="{FF2B5EF4-FFF2-40B4-BE49-F238E27FC236}">
                <a16:creationId xmlns:a16="http://schemas.microsoft.com/office/drawing/2014/main" id="{F11C89DA-8EB6-3EAB-BC75-E9A448FAED3E}"/>
              </a:ext>
            </a:extLst>
          </p:cNvPr>
          <p:cNvCxnSpPr>
            <a:stCxn id="8" idx="3"/>
            <a:endCxn id="21" idx="1"/>
          </p:cNvCxnSpPr>
          <p:nvPr/>
        </p:nvCxnSpPr>
        <p:spPr>
          <a:xfrm flipV="1">
            <a:off x="1809556" y="4876204"/>
            <a:ext cx="1193543" cy="4494"/>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38" name="直接箭头连接符 37">
            <a:extLst>
              <a:ext uri="{FF2B5EF4-FFF2-40B4-BE49-F238E27FC236}">
                <a16:creationId xmlns:a16="http://schemas.microsoft.com/office/drawing/2014/main" id="{9F24EEEF-C072-A0C9-D718-52601EECF034}"/>
              </a:ext>
            </a:extLst>
          </p:cNvPr>
          <p:cNvCxnSpPr>
            <a:cxnSpLocks/>
          </p:cNvCxnSpPr>
          <p:nvPr/>
        </p:nvCxnSpPr>
        <p:spPr>
          <a:xfrm flipV="1">
            <a:off x="3994434" y="4873002"/>
            <a:ext cx="1345906" cy="7695"/>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40" name="直接箭头连接符 39">
            <a:extLst>
              <a:ext uri="{FF2B5EF4-FFF2-40B4-BE49-F238E27FC236}">
                <a16:creationId xmlns:a16="http://schemas.microsoft.com/office/drawing/2014/main" id="{3EBC6617-210E-46F8-B361-829FD71F026F}"/>
              </a:ext>
            </a:extLst>
          </p:cNvPr>
          <p:cNvCxnSpPr>
            <a:cxnSpLocks/>
            <a:endCxn id="19" idx="1"/>
          </p:cNvCxnSpPr>
          <p:nvPr/>
        </p:nvCxnSpPr>
        <p:spPr>
          <a:xfrm flipV="1">
            <a:off x="6346644" y="4850217"/>
            <a:ext cx="1188256" cy="30480"/>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44" name="直接箭头连接符 43">
            <a:extLst>
              <a:ext uri="{FF2B5EF4-FFF2-40B4-BE49-F238E27FC236}">
                <a16:creationId xmlns:a16="http://schemas.microsoft.com/office/drawing/2014/main" id="{28966B15-7683-200C-1516-D09F2025D4F6}"/>
              </a:ext>
            </a:extLst>
          </p:cNvPr>
          <p:cNvCxnSpPr>
            <a:cxnSpLocks/>
            <a:stCxn id="19" idx="3"/>
            <a:endCxn id="24" idx="1"/>
          </p:cNvCxnSpPr>
          <p:nvPr/>
        </p:nvCxnSpPr>
        <p:spPr>
          <a:xfrm>
            <a:off x="8546077" y="4850217"/>
            <a:ext cx="1271660" cy="0"/>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49" name="矩形 48">
            <a:extLst>
              <a:ext uri="{FF2B5EF4-FFF2-40B4-BE49-F238E27FC236}">
                <a16:creationId xmlns:a16="http://schemas.microsoft.com/office/drawing/2014/main" id="{AFBFB709-90B9-927F-B2F7-31CE61DC6702}"/>
              </a:ext>
            </a:extLst>
          </p:cNvPr>
          <p:cNvSpPr/>
          <p:nvPr>
            <p:custDataLst>
              <p:tags r:id="rId5"/>
            </p:custDataLst>
          </p:nvPr>
        </p:nvSpPr>
        <p:spPr>
          <a:xfrm>
            <a:off x="343702" y="3710657"/>
            <a:ext cx="3334218" cy="307777"/>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传统验证方式所必需的</a:t>
            </a:r>
            <a:r>
              <a:rPr kumimoji="0" lang="en-US" altLang="zh-CN" sz="1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5</a:t>
            </a:r>
            <a:r>
              <a:rPr kumimoji="0" lang="zh-CN" altLang="en-US" sz="1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步：</a:t>
            </a:r>
          </a:p>
        </p:txBody>
      </p:sp>
      <p:sp>
        <p:nvSpPr>
          <p:cNvPr id="51" name="矩形 50">
            <a:extLst>
              <a:ext uri="{FF2B5EF4-FFF2-40B4-BE49-F238E27FC236}">
                <a16:creationId xmlns:a16="http://schemas.microsoft.com/office/drawing/2014/main" id="{F178E867-11F1-D600-A253-8BF65B30EEAC}"/>
              </a:ext>
            </a:extLst>
          </p:cNvPr>
          <p:cNvSpPr/>
          <p:nvPr/>
        </p:nvSpPr>
        <p:spPr>
          <a:xfrm>
            <a:off x="6260998" y="1318118"/>
            <a:ext cx="2135680" cy="398778"/>
          </a:xfrm>
          <a:prstGeom prst="rect">
            <a:avLst/>
          </a:prstGeom>
          <a:gradFill>
            <a:gsLst>
              <a:gs pos="0">
                <a:srgbClr val="47BFFD"/>
              </a:gs>
              <a:gs pos="68000">
                <a:srgbClr val="1AD6D7"/>
              </a:gs>
            </a:gsLst>
            <a:lin ang="189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zh-CN" altLang="en-US" sz="1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rPr>
              <a:t>准备验证环境成本高</a:t>
            </a:r>
          </a:p>
        </p:txBody>
      </p:sp>
      <p:sp>
        <p:nvSpPr>
          <p:cNvPr id="54" name="矩形 53">
            <a:extLst>
              <a:ext uri="{FF2B5EF4-FFF2-40B4-BE49-F238E27FC236}">
                <a16:creationId xmlns:a16="http://schemas.microsoft.com/office/drawing/2014/main" id="{A462AE1B-646D-1DB1-9CEA-65C65139C517}"/>
              </a:ext>
            </a:extLst>
          </p:cNvPr>
          <p:cNvSpPr/>
          <p:nvPr>
            <p:custDataLst>
              <p:tags r:id="rId6"/>
            </p:custDataLst>
          </p:nvPr>
        </p:nvSpPr>
        <p:spPr>
          <a:xfrm>
            <a:off x="6260998" y="1844071"/>
            <a:ext cx="5168669" cy="61337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资源成本：</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基于对备份点的检查与恢复验证的需要，传统方式准备除生产以外的验证环境会带来较大的资源与成本投入。</a:t>
            </a:r>
          </a:p>
        </p:txBody>
      </p:sp>
      <p:sp>
        <p:nvSpPr>
          <p:cNvPr id="59" name="矩形 58">
            <a:extLst>
              <a:ext uri="{FF2B5EF4-FFF2-40B4-BE49-F238E27FC236}">
                <a16:creationId xmlns:a16="http://schemas.microsoft.com/office/drawing/2014/main" id="{8C3D30D8-D06D-D5BB-B3AF-D5F5C004F395}"/>
              </a:ext>
            </a:extLst>
          </p:cNvPr>
          <p:cNvSpPr/>
          <p:nvPr>
            <p:custDataLst>
              <p:tags r:id="rId7"/>
            </p:custDataLst>
          </p:nvPr>
        </p:nvSpPr>
        <p:spPr>
          <a:xfrm>
            <a:off x="6260998" y="2550809"/>
            <a:ext cx="5168669" cy="61337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人力成本：</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作为日常运维的必要操作，传统验证方式定期的备份、验证或副本等行为会为相关系统运维人员带来较为沉重的执行负担。</a:t>
            </a:r>
          </a:p>
        </p:txBody>
      </p:sp>
      <p:sp>
        <p:nvSpPr>
          <p:cNvPr id="5" name="矩形 4">
            <a:extLst>
              <a:ext uri="{FF2B5EF4-FFF2-40B4-BE49-F238E27FC236}">
                <a16:creationId xmlns:a16="http://schemas.microsoft.com/office/drawing/2014/main" id="{0453536C-CC35-F2AB-B4BB-560CACD7C775}"/>
              </a:ext>
            </a:extLst>
          </p:cNvPr>
          <p:cNvSpPr/>
          <p:nvPr>
            <p:custDataLst>
              <p:tags r:id="rId8"/>
            </p:custDataLst>
          </p:nvPr>
        </p:nvSpPr>
        <p:spPr>
          <a:xfrm>
            <a:off x="6260998" y="3291357"/>
            <a:ext cx="5168669" cy="61337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时间成本：</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Apple LiSung" charset="-120"/>
                <a:sym typeface="+mn-ea"/>
              </a:rPr>
              <a:t>传统的恢复验证方式，伴随着业务复杂度以及数据规模的持续提升，单次验证所需时间也随之大幅提升，为验证操作带来瓶颈。</a:t>
            </a:r>
          </a:p>
        </p:txBody>
      </p:sp>
    </p:spTree>
    <p:custDataLst>
      <p:tags r:id="rId1"/>
    </p:custDataLst>
    <p:extLst>
      <p:ext uri="{BB962C8B-B14F-4D97-AF65-F5344CB8AC3E}">
        <p14:creationId xmlns:p14="http://schemas.microsoft.com/office/powerpoint/2010/main" val="69642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838199" y="433070"/>
            <a:ext cx="6168082"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数据验证</a:t>
            </a:r>
            <a:r>
              <a:rPr kumimoji="0" lang="en-US" sz="2600" b="0" i="0" u="none" strike="noStrike" kern="1200" cap="none" spc="0" normalizeH="0" baseline="0" noProof="0" dirty="0" err="1">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面临的挑战</a:t>
            </a:r>
            <a:endParaRPr kumimoji="0" 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endParaRPr>
          </a:p>
        </p:txBody>
      </p:sp>
      <p:sp>
        <p:nvSpPr>
          <p:cNvPr id="4" name="矩形 3"/>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gradFill>
                <a:gsLst>
                  <a:gs pos="0">
                    <a:srgbClr val="1AC5D7"/>
                  </a:gs>
                  <a:gs pos="100000">
                    <a:srgbClr val="2CAFF1"/>
                  </a:gs>
                </a:gsLst>
                <a:lin ang="0" scaled="0"/>
              </a:gradFill>
              <a:effectLst/>
              <a:uLnTx/>
              <a:uFillTx/>
              <a:latin typeface="微软雅黑" panose="020B0503020204020204" pitchFamily="34" charset="-122"/>
              <a:ea typeface="微软雅黑" panose="020B0503020204020204" pitchFamily="34" charset="-122"/>
              <a:cs typeface="Apple LiSung" charset="-120"/>
              <a:sym typeface="+mn-ea"/>
            </a:endParaRPr>
          </a:p>
        </p:txBody>
      </p:sp>
      <p:grpSp>
        <p:nvGrpSpPr>
          <p:cNvPr id="6" name="组合 5"/>
          <p:cNvGrpSpPr/>
          <p:nvPr/>
        </p:nvGrpSpPr>
        <p:grpSpPr>
          <a:xfrm>
            <a:off x="660398" y="1880151"/>
            <a:ext cx="10836460" cy="4284490"/>
            <a:chOff x="660398" y="1880151"/>
            <a:chExt cx="10836460" cy="4284490"/>
          </a:xfrm>
        </p:grpSpPr>
        <p:grpSp>
          <p:nvGrpSpPr>
            <p:cNvPr id="7" name="组合 6"/>
            <p:cNvGrpSpPr/>
            <p:nvPr/>
          </p:nvGrpSpPr>
          <p:grpSpPr>
            <a:xfrm>
              <a:off x="660398" y="1899646"/>
              <a:ext cx="3504491" cy="3156999"/>
              <a:chOff x="660399" y="1899646"/>
              <a:chExt cx="3356272" cy="3156999"/>
            </a:xfrm>
          </p:grpSpPr>
          <p:sp>
            <p:nvSpPr>
              <p:cNvPr id="34" name="矩形 33"/>
              <p:cNvSpPr/>
              <p:nvPr/>
            </p:nvSpPr>
            <p:spPr>
              <a:xfrm>
                <a:off x="660399" y="1899646"/>
                <a:ext cx="3355041" cy="548089"/>
              </a:xfrm>
              <a:prstGeom prst="rect">
                <a:avLst/>
              </a:prstGeom>
              <a:solidFill>
                <a:schemeClr val="tx1">
                  <a:lumMod val="50000"/>
                  <a:lumOff val="50000"/>
                  <a:alpha val="5000"/>
                </a:schemeClr>
              </a:solidFill>
              <a:ln w="762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合规监管压力大</a:t>
                </a:r>
              </a:p>
            </p:txBody>
          </p:sp>
          <p:cxnSp>
            <p:nvCxnSpPr>
              <p:cNvPr id="36" name="直线连接符 35"/>
              <p:cNvCxnSpPr/>
              <p:nvPr/>
            </p:nvCxnSpPr>
            <p:spPr>
              <a:xfrm>
                <a:off x="661471" y="2542788"/>
                <a:ext cx="3355200" cy="0"/>
              </a:xfrm>
              <a:prstGeom prst="line">
                <a:avLst/>
              </a:prstGeom>
              <a:ln w="50800">
                <a:solidFill>
                  <a:srgbClr val="25BDBB"/>
                </a:solidFill>
              </a:ln>
            </p:spPr>
            <p:style>
              <a:lnRef idx="1">
                <a:schemeClr val="accent1"/>
              </a:lnRef>
              <a:fillRef idx="0">
                <a:schemeClr val="accent1"/>
              </a:fillRef>
              <a:effectRef idx="0">
                <a:schemeClr val="accent1"/>
              </a:effectRef>
              <a:fontRef idx="minor">
                <a:schemeClr val="tx1"/>
              </a:fontRef>
            </p:style>
          </p:cxnSp>
          <p:sp>
            <p:nvSpPr>
              <p:cNvPr id="38" name="文本框 37"/>
              <p:cNvSpPr txBox="1"/>
              <p:nvPr/>
            </p:nvSpPr>
            <p:spPr>
              <a:xfrm>
                <a:off x="660400" y="2800002"/>
                <a:ext cx="3355040" cy="2256643"/>
              </a:xfrm>
              <a:prstGeom prst="rect">
                <a:avLst/>
              </a:prstGeom>
              <a:noFill/>
            </p:spPr>
            <p:txBody>
              <a:bodyPr wrap="square" rtlCol="0">
                <a:spAutoFit/>
              </a:bodyPr>
              <a:lstStyle/>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微软雅黑" panose="020B0503020204020204" pitchFamily="34" charset="-122"/>
                    <a:cs typeface="+mn-cs"/>
                  </a:rPr>
                  <a:t>监管对灾难恢复的能力与要求日益增多</a:t>
                </a: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，执行压力日益加大</a:t>
                </a:r>
                <a:endParaRPr kumimoji="0" lang="en-US" altLang="zh-CN"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微软雅黑" panose="020B0503020204020204" pitchFamily="34" charset="-122"/>
                    <a:cs typeface="+mn-cs"/>
                  </a:rPr>
                  <a:t>人工对恢复或验证过程进行记录和分析</a:t>
                </a: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，流程繁琐且容易出错</a:t>
                </a:r>
                <a:endParaRPr kumimoji="0" lang="en-US" altLang="zh-CN"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r>
                  <a:rPr kumimoji="0" lang="en-GB" sz="1200" b="0" i="0" u="none" strike="noStrike" kern="1200" cap="none" spc="0" normalizeH="0" baseline="0" noProof="0" dirty="0" err="1">
                    <a:ln>
                      <a:noFill/>
                    </a:ln>
                    <a:solidFill>
                      <a:prstClr val="black"/>
                    </a:solidFill>
                    <a:effectLst/>
                    <a:uLnTx/>
                    <a:uFillTx/>
                    <a:latin typeface="Arial" panose="020B0604020202020204" pitchFamily="34" charset="0"/>
                    <a:ea typeface="微软雅黑" panose="020B0503020204020204" pitchFamily="34" charset="-122"/>
                    <a:cs typeface="+mn-cs"/>
                  </a:rPr>
                  <a:t>灾难恢复或日常验证应遵循哪些逻辑</a:t>
                </a: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，采取何种策略最为恰当无从知晓</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p:txBody>
          </p:sp>
        </p:grpSp>
        <p:grpSp>
          <p:nvGrpSpPr>
            <p:cNvPr id="8" name="组合 7"/>
            <p:cNvGrpSpPr/>
            <p:nvPr/>
          </p:nvGrpSpPr>
          <p:grpSpPr>
            <a:xfrm>
              <a:off x="4327026" y="1899646"/>
              <a:ext cx="3521860" cy="3156102"/>
              <a:chOff x="660400" y="1899646"/>
              <a:chExt cx="3372907" cy="3156102"/>
            </a:xfrm>
          </p:grpSpPr>
          <p:sp>
            <p:nvSpPr>
              <p:cNvPr id="24" name="矩形 23"/>
              <p:cNvSpPr/>
              <p:nvPr/>
            </p:nvSpPr>
            <p:spPr>
              <a:xfrm>
                <a:off x="677036" y="1899646"/>
                <a:ext cx="3355041" cy="548089"/>
              </a:xfrm>
              <a:prstGeom prst="rect">
                <a:avLst/>
              </a:prstGeom>
              <a:solidFill>
                <a:schemeClr val="tx1">
                  <a:lumMod val="50000"/>
                  <a:lumOff val="50000"/>
                  <a:alpha val="5000"/>
                </a:schemeClr>
              </a:solidFill>
              <a:ln w="762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人力或资源投入大</a:t>
                </a:r>
              </a:p>
            </p:txBody>
          </p:sp>
          <p:cxnSp>
            <p:nvCxnSpPr>
              <p:cNvPr id="30" name="直线连接符 29"/>
              <p:cNvCxnSpPr/>
              <p:nvPr/>
            </p:nvCxnSpPr>
            <p:spPr>
              <a:xfrm>
                <a:off x="678107" y="2543412"/>
                <a:ext cx="3355200" cy="0"/>
              </a:xfrm>
              <a:prstGeom prst="line">
                <a:avLst/>
              </a:prstGeom>
              <a:ln w="50800">
                <a:solidFill>
                  <a:srgbClr val="25BDBB"/>
                </a:solidFill>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660400" y="2800002"/>
                <a:ext cx="3355040" cy="2255746"/>
              </a:xfrm>
              <a:prstGeom prst="rect">
                <a:avLst/>
              </a:prstGeom>
              <a:noFill/>
            </p:spPr>
            <p:txBody>
              <a:bodyPr wrap="square" rtlCol="0">
                <a:spAutoFit/>
              </a:bodyPr>
              <a:lstStyle/>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r>
                  <a:rPr kumimoji="0" lang="en-GB" altLang="zh-CN" sz="1200" b="0" i="0" u="none" strike="noStrike" kern="1200" cap="none" spc="0" normalizeH="0" baseline="0" noProof="0" dirty="0" err="1">
                    <a:ln>
                      <a:noFill/>
                    </a:ln>
                    <a:solidFill>
                      <a:prstClr val="black"/>
                    </a:solidFill>
                    <a:effectLst/>
                    <a:uLnTx/>
                    <a:uFillTx/>
                    <a:latin typeface="Arial" panose="020B0604020202020204" pitchFamily="34" charset="0"/>
                    <a:ea typeface="微软雅黑" panose="020B0503020204020204" pitchFamily="34" charset="-122"/>
                    <a:cs typeface="+mn-cs"/>
                  </a:rPr>
                  <a:t>业务验证或恢复操作复杂</a:t>
                </a: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，工作量大，全部依靠人力执行的难度大</a:t>
                </a:r>
                <a:endParaRPr kumimoji="0" lang="en-US" altLang="zh-CN"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验证资源有限，难以低成本实现针对日常备份的应急恢复演练，确保数据可用性</a:t>
                </a:r>
                <a:endParaRPr kumimoji="0" lang="en-US" altLang="zh-CN"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业务环境日益复杂，恢复资源多，类型多，缺乏切实可行的恢复计划，需要大量投入</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p:txBody>
          </p:sp>
        </p:grpSp>
        <p:grpSp>
          <p:nvGrpSpPr>
            <p:cNvPr id="10" name="组合 9"/>
            <p:cNvGrpSpPr/>
            <p:nvPr/>
          </p:nvGrpSpPr>
          <p:grpSpPr>
            <a:xfrm>
              <a:off x="7992367" y="1880151"/>
              <a:ext cx="3504491" cy="4284490"/>
              <a:chOff x="659168" y="1880151"/>
              <a:chExt cx="3356272" cy="4284490"/>
            </a:xfrm>
          </p:grpSpPr>
          <p:sp>
            <p:nvSpPr>
              <p:cNvPr id="16" name="矩形 15"/>
              <p:cNvSpPr/>
              <p:nvPr/>
            </p:nvSpPr>
            <p:spPr>
              <a:xfrm>
                <a:off x="659168" y="1880151"/>
                <a:ext cx="3355041" cy="548089"/>
              </a:xfrm>
              <a:prstGeom prst="rect">
                <a:avLst/>
              </a:prstGeom>
              <a:solidFill>
                <a:schemeClr val="tx1">
                  <a:lumMod val="50000"/>
                  <a:lumOff val="50000"/>
                  <a:alpha val="5000"/>
                </a:schemeClr>
              </a:solidFill>
              <a:ln w="762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验证与恢复操作执行难</a:t>
                </a:r>
              </a:p>
            </p:txBody>
          </p:sp>
          <p:cxnSp>
            <p:nvCxnSpPr>
              <p:cNvPr id="19" name="直线连接符 18"/>
              <p:cNvCxnSpPr/>
              <p:nvPr/>
            </p:nvCxnSpPr>
            <p:spPr>
              <a:xfrm>
                <a:off x="660240" y="2543412"/>
                <a:ext cx="3355200" cy="0"/>
              </a:xfrm>
              <a:prstGeom prst="line">
                <a:avLst/>
              </a:prstGeom>
              <a:ln w="50800">
                <a:solidFill>
                  <a:srgbClr val="25BDBB"/>
                </a:solidFil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660400" y="2800002"/>
                <a:ext cx="3355040" cy="3364639"/>
              </a:xfrm>
              <a:prstGeom prst="rect">
                <a:avLst/>
              </a:prstGeom>
              <a:noFill/>
            </p:spPr>
            <p:txBody>
              <a:bodyPr wrap="square" rtlCol="0">
                <a:spAutoFit/>
              </a:bodyPr>
              <a:lstStyle/>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r>
                  <a:rPr kumimoji="0" lang="en-GB" altLang="zh-CN" sz="1200" b="0" i="0" u="none" strike="noStrike" kern="1200" cap="none" spc="0" normalizeH="0" baseline="0" noProof="0" dirty="0" err="1">
                    <a:ln>
                      <a:noFill/>
                    </a:ln>
                    <a:solidFill>
                      <a:prstClr val="black"/>
                    </a:solidFill>
                    <a:effectLst/>
                    <a:uLnTx/>
                    <a:uFillTx/>
                    <a:latin typeface="Arial" panose="020B0604020202020204" pitchFamily="34" charset="0"/>
                    <a:ea typeface="微软雅黑" panose="020B0503020204020204" pitchFamily="34" charset="-122"/>
                    <a:cs typeface="+mn-cs"/>
                  </a:rPr>
                  <a:t>缺乏制度性的演练要求</a:t>
                </a: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，无法进行数据的验证</a:t>
                </a:r>
                <a:endParaRPr kumimoji="0" lang="en-US" altLang="zh-CN"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数据恢复后业务仍存在不可用风险，可能包含病毒入侵、恢复错误等多种意外情况</a:t>
                </a:r>
                <a:endParaRPr kumimoji="0" lang="en-US" altLang="zh-CN"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验证资源有限，难以低成本实现针对日常备份的应急恢复演练，确保数据可用性</a:t>
                </a:r>
                <a:endParaRPr kumimoji="0" lang="en-US" altLang="zh-CN"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r>
                  <a:rPr kumimoji="0" lang="en-GB" altLang="zh-CN" sz="1200" b="0" i="0" u="none" strike="noStrike" kern="1200" cap="none" spc="0" normalizeH="0" baseline="0" noProof="0" dirty="0" err="1">
                    <a:ln>
                      <a:noFill/>
                    </a:ln>
                    <a:solidFill>
                      <a:prstClr val="black"/>
                    </a:solidFill>
                    <a:effectLst/>
                    <a:uLnTx/>
                    <a:uFillTx/>
                    <a:latin typeface="Arial" panose="020B0604020202020204" pitchFamily="34" charset="0"/>
                    <a:ea typeface="微软雅黑" panose="020B0503020204020204" pitchFamily="34" charset="-122"/>
                    <a:cs typeface="+mn-cs"/>
                  </a:rPr>
                  <a:t>恢复流程与业务逻辑复杂</a:t>
                </a: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，临时恢复或验证管理混乱，难以完全按照理想状态恢复</a:t>
                </a:r>
                <a:endParaRPr kumimoji="0" lang="en-GB" altLang="zh-CN"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endParaRPr kumimoji="0" lang="en-US" altLang="zh-CN"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a:p>
                <a:pPr marL="171450" marR="0" lvl="0" indent="-171450" algn="l" defTabSz="913765" rtl="0" eaLnBrk="1" fontAlgn="auto" latinLnBrk="0" hangingPunct="1">
                  <a:lnSpc>
                    <a:spcPct val="200000"/>
                  </a:lnSpc>
                  <a:spcBef>
                    <a:spcPts val="0"/>
                  </a:spcBef>
                  <a:spcAft>
                    <a:spcPts val="0"/>
                  </a:spcAft>
                  <a:buClrTx/>
                  <a:buSzPct val="100000"/>
                  <a:buFont typeface="Arial" panose="020B0604020202090204" pitchFamily="34" charset="0"/>
                  <a:buChar char="•"/>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p:txBody>
          </p:sp>
        </p:grpSp>
      </p:gr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4"/>
          <p:cNvSpPr txBox="1"/>
          <p:nvPr/>
        </p:nvSpPr>
        <p:spPr>
          <a:xfrm>
            <a:off x="1651700" y="1871564"/>
            <a:ext cx="4203065" cy="95313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6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PART</a:t>
            </a:r>
            <a:r>
              <a:rPr kumimoji="0" lang="en-US" sz="5600" b="0" i="0" u="none" strike="noStrike" kern="1200" cap="none" spc="0" normalizeH="0" baseline="0" noProof="0" dirty="0">
                <a:ln>
                  <a:noFill/>
                </a:ln>
                <a:solidFill>
                  <a:srgbClr val="3DA9B1"/>
                </a:solidFill>
                <a:effectLst/>
                <a:uLnTx/>
                <a:uFillTx/>
                <a:latin typeface="Arial" panose="020B0604020202020204" pitchFamily="34" charset="0"/>
                <a:ea typeface="微软雅黑" panose="020B0503020204020204" pitchFamily="34" charset="-122"/>
                <a:cs typeface="Apple LiSung" charset="-120"/>
              </a:rPr>
              <a:t> </a:t>
            </a:r>
            <a:r>
              <a:rPr kumimoji="0" lang="en-US" sz="56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rPr>
              <a:t>02</a:t>
            </a:r>
          </a:p>
        </p:txBody>
      </p:sp>
      <p:sp>
        <p:nvSpPr>
          <p:cNvPr id="26" name="文本框 25"/>
          <p:cNvSpPr txBox="1"/>
          <p:nvPr/>
        </p:nvSpPr>
        <p:spPr>
          <a:xfrm>
            <a:off x="1651700" y="2938364"/>
            <a:ext cx="5011858" cy="7683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CN" altLang="en-US" sz="4400" dirty="0">
                <a:solidFill>
                  <a:prstClr val="white"/>
                </a:solidFill>
                <a:latin typeface="Arial" panose="020B0604020202020204" pitchFamily="34" charset="0"/>
                <a:ea typeface="微软雅黑" panose="020B0503020204020204" pitchFamily="34" charset="-122"/>
                <a:cs typeface="Apple LiSung" charset="-120"/>
              </a:rPr>
              <a:t>核心能力与价值</a:t>
            </a:r>
            <a:endParaRPr kumimoji="0" lang="en-US" sz="4400" b="0" i="0" u="none" strike="noStrike" kern="1200" cap="none" spc="0" normalizeH="0" baseline="0" noProof="0" dirty="0" err="1">
              <a:ln>
                <a:noFill/>
              </a:ln>
              <a:solidFill>
                <a:prstClr val="white"/>
              </a:solidFill>
              <a:effectLst/>
              <a:uLnTx/>
              <a:uFillTx/>
              <a:latin typeface="Arial" panose="020B0604020202020204" pitchFamily="34" charset="0"/>
              <a:ea typeface="微软雅黑" panose="020B0503020204020204" pitchFamily="34" charset="-122"/>
              <a:cs typeface="Apple LiSung" charset="-120"/>
            </a:endParaRPr>
          </a:p>
        </p:txBody>
      </p:sp>
    </p:spTree>
    <p:custDataLst>
      <p:tags r:id="rId1"/>
    </p:custDataLst>
    <p:extLst>
      <p:ext uri="{BB962C8B-B14F-4D97-AF65-F5344CB8AC3E}">
        <p14:creationId xmlns:p14="http://schemas.microsoft.com/office/powerpoint/2010/main" val="3485893796"/>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CB768F-DD03-F376-ACB8-E6E062770B85}"/>
            </a:ext>
          </a:extLst>
        </p:cNvPr>
        <p:cNvGrpSpPr/>
        <p:nvPr/>
      </p:nvGrpSpPr>
      <p:grpSpPr>
        <a:xfrm>
          <a:off x="0" y="0"/>
          <a:ext cx="0" cy="0"/>
          <a:chOff x="0" y="0"/>
          <a:chExt cx="0" cy="0"/>
        </a:xfrm>
      </p:grpSpPr>
      <p:sp>
        <p:nvSpPr>
          <p:cNvPr id="26" name="文本框 25">
            <a:extLst>
              <a:ext uri="{FF2B5EF4-FFF2-40B4-BE49-F238E27FC236}">
                <a16:creationId xmlns:a16="http://schemas.microsoft.com/office/drawing/2014/main" id="{47F3DCBB-8495-F22C-7020-1FE5A19B8AE0}"/>
              </a:ext>
            </a:extLst>
          </p:cNvPr>
          <p:cNvSpPr txBox="1"/>
          <p:nvPr/>
        </p:nvSpPr>
        <p:spPr>
          <a:xfrm>
            <a:off x="838199" y="433070"/>
            <a:ext cx="5462960"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数据验证总体方案</a:t>
            </a:r>
          </a:p>
        </p:txBody>
      </p:sp>
      <p:sp>
        <p:nvSpPr>
          <p:cNvPr id="4" name="矩形 3">
            <a:extLst>
              <a:ext uri="{FF2B5EF4-FFF2-40B4-BE49-F238E27FC236}">
                <a16:creationId xmlns:a16="http://schemas.microsoft.com/office/drawing/2014/main" id="{30E0B56E-A483-11A6-A44C-12ED9245901C}"/>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5" name="圆角矩形 9">
            <a:extLst>
              <a:ext uri="{FF2B5EF4-FFF2-40B4-BE49-F238E27FC236}">
                <a16:creationId xmlns:a16="http://schemas.microsoft.com/office/drawing/2014/main" id="{E99984CD-F294-159B-4DAC-58F43811C8EB}"/>
              </a:ext>
            </a:extLst>
          </p:cNvPr>
          <p:cNvSpPr/>
          <p:nvPr/>
        </p:nvSpPr>
        <p:spPr>
          <a:xfrm>
            <a:off x="645992" y="1995952"/>
            <a:ext cx="1899345" cy="1400600"/>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6" name="圆角矩形 279">
            <a:extLst>
              <a:ext uri="{FF2B5EF4-FFF2-40B4-BE49-F238E27FC236}">
                <a16:creationId xmlns:a16="http://schemas.microsoft.com/office/drawing/2014/main" id="{507803DB-9C82-B6D1-3CAB-DBD74EEA7CDC}"/>
              </a:ext>
            </a:extLst>
          </p:cNvPr>
          <p:cNvSpPr/>
          <p:nvPr/>
        </p:nvSpPr>
        <p:spPr>
          <a:xfrm>
            <a:off x="737098" y="2081853"/>
            <a:ext cx="1690543" cy="333170"/>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业务负载与应用</a:t>
            </a:r>
          </a:p>
        </p:txBody>
      </p:sp>
      <p:pic>
        <p:nvPicPr>
          <p:cNvPr id="7" name="图形 36">
            <a:extLst>
              <a:ext uri="{FF2B5EF4-FFF2-40B4-BE49-F238E27FC236}">
                <a16:creationId xmlns:a16="http://schemas.microsoft.com/office/drawing/2014/main" id="{86FC964B-1A8C-B6B6-1A36-224D31892DA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50391" y="2548226"/>
            <a:ext cx="415953" cy="302169"/>
          </a:xfrm>
          <a:prstGeom prst="rect">
            <a:avLst/>
          </a:prstGeom>
        </p:spPr>
      </p:pic>
      <p:pic>
        <p:nvPicPr>
          <p:cNvPr id="14" name="图形 36">
            <a:extLst>
              <a:ext uri="{FF2B5EF4-FFF2-40B4-BE49-F238E27FC236}">
                <a16:creationId xmlns:a16="http://schemas.microsoft.com/office/drawing/2014/main" id="{BF50AF00-7519-4B48-663D-B2FA4FA0C90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387686" y="2553500"/>
            <a:ext cx="415953" cy="302169"/>
          </a:xfrm>
          <a:prstGeom prst="rect">
            <a:avLst/>
          </a:prstGeom>
        </p:spPr>
      </p:pic>
      <p:pic>
        <p:nvPicPr>
          <p:cNvPr id="15" name="图形 36">
            <a:extLst>
              <a:ext uri="{FF2B5EF4-FFF2-40B4-BE49-F238E27FC236}">
                <a16:creationId xmlns:a16="http://schemas.microsoft.com/office/drawing/2014/main" id="{68EE62F6-1005-C928-924F-A86714D92D5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024981" y="2558220"/>
            <a:ext cx="415953" cy="302169"/>
          </a:xfrm>
          <a:prstGeom prst="rect">
            <a:avLst/>
          </a:prstGeom>
        </p:spPr>
      </p:pic>
      <p:pic>
        <p:nvPicPr>
          <p:cNvPr id="16" name="图形 31">
            <a:extLst>
              <a:ext uri="{FF2B5EF4-FFF2-40B4-BE49-F238E27FC236}">
                <a16:creationId xmlns:a16="http://schemas.microsoft.com/office/drawing/2014/main" id="{84F0987B-801D-9BD1-71DD-D9A3C442BBA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50391" y="2970672"/>
            <a:ext cx="415953" cy="345651"/>
          </a:xfrm>
          <a:prstGeom prst="rect">
            <a:avLst/>
          </a:prstGeom>
        </p:spPr>
      </p:pic>
      <p:pic>
        <p:nvPicPr>
          <p:cNvPr id="17" name="图形 31">
            <a:extLst>
              <a:ext uri="{FF2B5EF4-FFF2-40B4-BE49-F238E27FC236}">
                <a16:creationId xmlns:a16="http://schemas.microsoft.com/office/drawing/2014/main" id="{5F40C467-966C-7E23-FB25-4C1A4BCFBB1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387686" y="2970671"/>
            <a:ext cx="415953" cy="345651"/>
          </a:xfrm>
          <a:prstGeom prst="rect">
            <a:avLst/>
          </a:prstGeom>
        </p:spPr>
      </p:pic>
      <p:pic>
        <p:nvPicPr>
          <p:cNvPr id="18" name="图形 31">
            <a:extLst>
              <a:ext uri="{FF2B5EF4-FFF2-40B4-BE49-F238E27FC236}">
                <a16:creationId xmlns:a16="http://schemas.microsoft.com/office/drawing/2014/main" id="{8358037C-57F3-8898-A885-2794312A4CC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021569" y="2970670"/>
            <a:ext cx="415953" cy="345651"/>
          </a:xfrm>
          <a:prstGeom prst="rect">
            <a:avLst/>
          </a:prstGeom>
        </p:spPr>
      </p:pic>
      <p:sp>
        <p:nvSpPr>
          <p:cNvPr id="39" name="圆角矩形 279">
            <a:extLst>
              <a:ext uri="{FF2B5EF4-FFF2-40B4-BE49-F238E27FC236}">
                <a16:creationId xmlns:a16="http://schemas.microsoft.com/office/drawing/2014/main" id="{9C58D746-3308-63B8-ACDB-E5D9A2AB145A}"/>
              </a:ext>
            </a:extLst>
          </p:cNvPr>
          <p:cNvSpPr/>
          <p:nvPr/>
        </p:nvSpPr>
        <p:spPr>
          <a:xfrm>
            <a:off x="3250676" y="3821162"/>
            <a:ext cx="4461000" cy="290693"/>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云祺容灾备份系统</a:t>
            </a:r>
          </a:p>
        </p:txBody>
      </p:sp>
      <p:sp>
        <p:nvSpPr>
          <p:cNvPr id="47" name="圆角矩形 11">
            <a:extLst>
              <a:ext uri="{FF2B5EF4-FFF2-40B4-BE49-F238E27FC236}">
                <a16:creationId xmlns:a16="http://schemas.microsoft.com/office/drawing/2014/main" id="{9CADCB5E-5DA5-EB1A-BA24-4908F0FAB1D9}"/>
              </a:ext>
            </a:extLst>
          </p:cNvPr>
          <p:cNvSpPr/>
          <p:nvPr/>
        </p:nvSpPr>
        <p:spPr>
          <a:xfrm>
            <a:off x="3142629" y="1236757"/>
            <a:ext cx="4662990" cy="2925550"/>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14" name="图片 113">
            <a:extLst>
              <a:ext uri="{FF2B5EF4-FFF2-40B4-BE49-F238E27FC236}">
                <a16:creationId xmlns:a16="http://schemas.microsoft.com/office/drawing/2014/main" id="{E2F1D941-D68E-1EAA-D549-6B874717DEE8}"/>
              </a:ext>
            </a:extLst>
          </p:cNvPr>
          <p:cNvPicPr>
            <a:picLocks noChangeAspect="1"/>
          </p:cNvPicPr>
          <p:nvPr/>
        </p:nvPicPr>
        <p:blipFill>
          <a:blip r:embed="rId8"/>
          <a:stretch>
            <a:fillRect/>
          </a:stretch>
        </p:blipFill>
        <p:spPr>
          <a:xfrm>
            <a:off x="9461507" y="2980238"/>
            <a:ext cx="1013124" cy="1102518"/>
          </a:xfrm>
          <a:prstGeom prst="rect">
            <a:avLst/>
          </a:prstGeom>
          <a:effectLst>
            <a:outerShdw blurRad="50800" dist="38100" dir="2700000" algn="tl" rotWithShape="0">
              <a:prstClr val="black">
                <a:alpha val="40000"/>
              </a:prstClr>
            </a:outerShdw>
          </a:effectLst>
        </p:spPr>
      </p:pic>
      <p:pic>
        <p:nvPicPr>
          <p:cNvPr id="115" name="图片 114">
            <a:extLst>
              <a:ext uri="{FF2B5EF4-FFF2-40B4-BE49-F238E27FC236}">
                <a16:creationId xmlns:a16="http://schemas.microsoft.com/office/drawing/2014/main" id="{FA28FEB5-25C6-04E8-7A71-BEBCAB1F818E}"/>
              </a:ext>
            </a:extLst>
          </p:cNvPr>
          <p:cNvPicPr>
            <a:picLocks noChangeAspect="1"/>
          </p:cNvPicPr>
          <p:nvPr/>
        </p:nvPicPr>
        <p:blipFill>
          <a:blip r:embed="rId8"/>
          <a:stretch>
            <a:fillRect/>
          </a:stretch>
        </p:blipFill>
        <p:spPr>
          <a:xfrm>
            <a:off x="9273221" y="3197705"/>
            <a:ext cx="926086" cy="1007801"/>
          </a:xfrm>
          <a:prstGeom prst="rect">
            <a:avLst/>
          </a:prstGeom>
          <a:effectLst>
            <a:outerShdw blurRad="50800" dist="38100" dir="2700000" algn="tl" rotWithShape="0">
              <a:prstClr val="black">
                <a:alpha val="40000"/>
              </a:prstClr>
            </a:outerShdw>
          </a:effectLst>
        </p:spPr>
      </p:pic>
      <p:sp>
        <p:nvSpPr>
          <p:cNvPr id="116" name="圆角矩形 279">
            <a:extLst>
              <a:ext uri="{FF2B5EF4-FFF2-40B4-BE49-F238E27FC236}">
                <a16:creationId xmlns:a16="http://schemas.microsoft.com/office/drawing/2014/main" id="{76EC5D2B-9C26-C134-818F-DEDAF059409E}"/>
              </a:ext>
            </a:extLst>
          </p:cNvPr>
          <p:cNvSpPr/>
          <p:nvPr/>
        </p:nvSpPr>
        <p:spPr>
          <a:xfrm>
            <a:off x="9301867" y="4382764"/>
            <a:ext cx="1172764" cy="236484"/>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自动化验证报告</a:t>
            </a:r>
          </a:p>
        </p:txBody>
      </p:sp>
      <p:sp>
        <p:nvSpPr>
          <p:cNvPr id="8" name="圆角矩形 11">
            <a:extLst>
              <a:ext uri="{FF2B5EF4-FFF2-40B4-BE49-F238E27FC236}">
                <a16:creationId xmlns:a16="http://schemas.microsoft.com/office/drawing/2014/main" id="{277EBBE6-EF52-1C11-0899-943014E8A714}"/>
              </a:ext>
            </a:extLst>
          </p:cNvPr>
          <p:cNvSpPr/>
          <p:nvPr/>
        </p:nvSpPr>
        <p:spPr>
          <a:xfrm>
            <a:off x="5906275" y="4777151"/>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9" name="图片 8">
            <a:extLst>
              <a:ext uri="{FF2B5EF4-FFF2-40B4-BE49-F238E27FC236}">
                <a16:creationId xmlns:a16="http://schemas.microsoft.com/office/drawing/2014/main" id="{B0563AFA-486A-9853-616F-8894EA2A5F28}"/>
              </a:ext>
            </a:extLst>
          </p:cNvPr>
          <p:cNvPicPr>
            <a:picLocks noChangeAspect="1"/>
          </p:cNvPicPr>
          <p:nvPr/>
        </p:nvPicPr>
        <p:blipFill rotWithShape="1">
          <a:blip r:embed="rId9"/>
          <a:srcRect l="18771" t="14100" r="18687" b="17733"/>
          <a:stretch>
            <a:fillRect/>
          </a:stretch>
        </p:blipFill>
        <p:spPr>
          <a:xfrm>
            <a:off x="6035104" y="5725135"/>
            <a:ext cx="383554" cy="457077"/>
          </a:xfrm>
          <a:prstGeom prst="rect">
            <a:avLst/>
          </a:prstGeom>
        </p:spPr>
      </p:pic>
      <p:pic>
        <p:nvPicPr>
          <p:cNvPr id="10" name="图片 9">
            <a:extLst>
              <a:ext uri="{FF2B5EF4-FFF2-40B4-BE49-F238E27FC236}">
                <a16:creationId xmlns:a16="http://schemas.microsoft.com/office/drawing/2014/main" id="{78234B38-6DA7-5B64-C8DB-DA193BBF5740}"/>
              </a:ext>
            </a:extLst>
          </p:cNvPr>
          <p:cNvPicPr>
            <a:picLocks noChangeAspect="1"/>
          </p:cNvPicPr>
          <p:nvPr/>
        </p:nvPicPr>
        <p:blipFill rotWithShape="1">
          <a:blip r:embed="rId9"/>
          <a:srcRect l="18771" t="14100" r="18687" b="17733"/>
          <a:stretch>
            <a:fillRect/>
          </a:stretch>
        </p:blipFill>
        <p:spPr>
          <a:xfrm>
            <a:off x="6684950" y="5719791"/>
            <a:ext cx="383554" cy="457077"/>
          </a:xfrm>
          <a:prstGeom prst="rect">
            <a:avLst/>
          </a:prstGeom>
        </p:spPr>
      </p:pic>
      <p:pic>
        <p:nvPicPr>
          <p:cNvPr id="11" name="图片 10">
            <a:extLst>
              <a:ext uri="{FF2B5EF4-FFF2-40B4-BE49-F238E27FC236}">
                <a16:creationId xmlns:a16="http://schemas.microsoft.com/office/drawing/2014/main" id="{42E76CD1-0246-886D-513D-74ABC4427FDA}"/>
              </a:ext>
            </a:extLst>
          </p:cNvPr>
          <p:cNvPicPr>
            <a:picLocks noChangeAspect="1"/>
          </p:cNvPicPr>
          <p:nvPr/>
        </p:nvPicPr>
        <p:blipFill rotWithShape="1">
          <a:blip r:embed="rId9"/>
          <a:srcRect l="18771" t="14100" r="18687" b="17733"/>
          <a:stretch>
            <a:fillRect/>
          </a:stretch>
        </p:blipFill>
        <p:spPr>
          <a:xfrm>
            <a:off x="7315455" y="5719791"/>
            <a:ext cx="383554" cy="457077"/>
          </a:xfrm>
          <a:prstGeom prst="rect">
            <a:avLst/>
          </a:prstGeom>
        </p:spPr>
      </p:pic>
      <p:sp>
        <p:nvSpPr>
          <p:cNvPr id="12" name="圆角矩形 279">
            <a:extLst>
              <a:ext uri="{FF2B5EF4-FFF2-40B4-BE49-F238E27FC236}">
                <a16:creationId xmlns:a16="http://schemas.microsoft.com/office/drawing/2014/main" id="{3322F77D-36F2-D71E-34AA-C1F4F12515B6}"/>
              </a:ext>
            </a:extLst>
          </p:cNvPr>
          <p:cNvSpPr/>
          <p:nvPr/>
        </p:nvSpPr>
        <p:spPr>
          <a:xfrm>
            <a:off x="6010673" y="6189898"/>
            <a:ext cx="1690543" cy="283044"/>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第三方验证资源</a:t>
            </a:r>
          </a:p>
        </p:txBody>
      </p:sp>
      <p:pic>
        <p:nvPicPr>
          <p:cNvPr id="13" name="图形 36">
            <a:extLst>
              <a:ext uri="{FF2B5EF4-FFF2-40B4-BE49-F238E27FC236}">
                <a16:creationId xmlns:a16="http://schemas.microsoft.com/office/drawing/2014/main" id="{A5FBD3E4-9F21-8E8F-5252-6847FA5DCD5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015256" y="4905107"/>
            <a:ext cx="415953" cy="302169"/>
          </a:xfrm>
          <a:prstGeom prst="rect">
            <a:avLst/>
          </a:prstGeom>
        </p:spPr>
      </p:pic>
      <p:pic>
        <p:nvPicPr>
          <p:cNvPr id="19" name="图形 36">
            <a:extLst>
              <a:ext uri="{FF2B5EF4-FFF2-40B4-BE49-F238E27FC236}">
                <a16:creationId xmlns:a16="http://schemas.microsoft.com/office/drawing/2014/main" id="{C69152E8-155A-F3EE-877D-469C47E5598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652551" y="4910381"/>
            <a:ext cx="415953" cy="302169"/>
          </a:xfrm>
          <a:prstGeom prst="rect">
            <a:avLst/>
          </a:prstGeom>
        </p:spPr>
      </p:pic>
      <p:pic>
        <p:nvPicPr>
          <p:cNvPr id="21" name="图形 36">
            <a:extLst>
              <a:ext uri="{FF2B5EF4-FFF2-40B4-BE49-F238E27FC236}">
                <a16:creationId xmlns:a16="http://schemas.microsoft.com/office/drawing/2014/main" id="{3ABA463E-F628-BA30-F827-51CAF42B217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89846" y="4915101"/>
            <a:ext cx="415953" cy="302169"/>
          </a:xfrm>
          <a:prstGeom prst="rect">
            <a:avLst/>
          </a:prstGeom>
        </p:spPr>
      </p:pic>
      <p:pic>
        <p:nvPicPr>
          <p:cNvPr id="22" name="图形 31">
            <a:extLst>
              <a:ext uri="{FF2B5EF4-FFF2-40B4-BE49-F238E27FC236}">
                <a16:creationId xmlns:a16="http://schemas.microsoft.com/office/drawing/2014/main" id="{59DC57EA-E0CF-B5EA-9B71-BAC286ACDA0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015256" y="5355723"/>
            <a:ext cx="415953" cy="345651"/>
          </a:xfrm>
          <a:prstGeom prst="rect">
            <a:avLst/>
          </a:prstGeom>
        </p:spPr>
      </p:pic>
      <p:pic>
        <p:nvPicPr>
          <p:cNvPr id="23" name="图形 31">
            <a:extLst>
              <a:ext uri="{FF2B5EF4-FFF2-40B4-BE49-F238E27FC236}">
                <a16:creationId xmlns:a16="http://schemas.microsoft.com/office/drawing/2014/main" id="{3992D277-D640-3AEE-517B-3E29BF453FD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652551" y="5355722"/>
            <a:ext cx="415953" cy="345651"/>
          </a:xfrm>
          <a:prstGeom prst="rect">
            <a:avLst/>
          </a:prstGeom>
        </p:spPr>
      </p:pic>
      <p:pic>
        <p:nvPicPr>
          <p:cNvPr id="24" name="图形 31">
            <a:extLst>
              <a:ext uri="{FF2B5EF4-FFF2-40B4-BE49-F238E27FC236}">
                <a16:creationId xmlns:a16="http://schemas.microsoft.com/office/drawing/2014/main" id="{BF9DD218-3560-BC20-EF28-F98E5E54D7B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286434" y="5355721"/>
            <a:ext cx="415953" cy="345651"/>
          </a:xfrm>
          <a:prstGeom prst="rect">
            <a:avLst/>
          </a:prstGeom>
        </p:spPr>
      </p:pic>
      <p:sp>
        <p:nvSpPr>
          <p:cNvPr id="63" name="文本框 62">
            <a:extLst>
              <a:ext uri="{FF2B5EF4-FFF2-40B4-BE49-F238E27FC236}">
                <a16:creationId xmlns:a16="http://schemas.microsoft.com/office/drawing/2014/main" id="{24E381BC-D110-4C8B-4E9D-8F0F10DF1FE4}"/>
              </a:ext>
            </a:extLst>
          </p:cNvPr>
          <p:cNvSpPr txBox="1"/>
          <p:nvPr/>
        </p:nvSpPr>
        <p:spPr>
          <a:xfrm>
            <a:off x="8361815" y="5744990"/>
            <a:ext cx="1099692" cy="24622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1" lang="en-US" altLang="zh-CN"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&lt;\&gt; </a:t>
            </a: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自定义脚本</a:t>
            </a:r>
          </a:p>
        </p:txBody>
      </p:sp>
      <p:pic>
        <p:nvPicPr>
          <p:cNvPr id="59" name="图形 6">
            <a:extLst>
              <a:ext uri="{FF2B5EF4-FFF2-40B4-BE49-F238E27FC236}">
                <a16:creationId xmlns:a16="http://schemas.microsoft.com/office/drawing/2014/main" id="{B59AAE60-9937-97FF-D930-D8BB9D9A46C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461234" y="3145069"/>
            <a:ext cx="531007" cy="468164"/>
          </a:xfrm>
          <a:prstGeom prst="rect">
            <a:avLst/>
          </a:prstGeom>
        </p:spPr>
      </p:pic>
      <p:pic>
        <p:nvPicPr>
          <p:cNvPr id="60" name="图形 6">
            <a:extLst>
              <a:ext uri="{FF2B5EF4-FFF2-40B4-BE49-F238E27FC236}">
                <a16:creationId xmlns:a16="http://schemas.microsoft.com/office/drawing/2014/main" id="{488D47EE-0125-2670-EA81-BC1889DA269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332227" y="3145069"/>
            <a:ext cx="531007" cy="468164"/>
          </a:xfrm>
          <a:prstGeom prst="rect">
            <a:avLst/>
          </a:prstGeom>
        </p:spPr>
      </p:pic>
      <p:pic>
        <p:nvPicPr>
          <p:cNvPr id="61" name="图形 6">
            <a:extLst>
              <a:ext uri="{FF2B5EF4-FFF2-40B4-BE49-F238E27FC236}">
                <a16:creationId xmlns:a16="http://schemas.microsoft.com/office/drawing/2014/main" id="{EDF47644-1DC0-ED67-06AA-A5B5BA76CA1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203220" y="3145069"/>
            <a:ext cx="531007" cy="468164"/>
          </a:xfrm>
          <a:prstGeom prst="rect">
            <a:avLst/>
          </a:prstGeom>
        </p:spPr>
      </p:pic>
      <p:pic>
        <p:nvPicPr>
          <p:cNvPr id="65" name="图形 6">
            <a:extLst>
              <a:ext uri="{FF2B5EF4-FFF2-40B4-BE49-F238E27FC236}">
                <a16:creationId xmlns:a16="http://schemas.microsoft.com/office/drawing/2014/main" id="{6AD1466B-0BF7-B5D2-3620-98D2434DD1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074213" y="3145069"/>
            <a:ext cx="531007" cy="468164"/>
          </a:xfrm>
          <a:prstGeom prst="rect">
            <a:avLst/>
          </a:prstGeom>
        </p:spPr>
      </p:pic>
      <p:sp>
        <p:nvSpPr>
          <p:cNvPr id="69" name="圆角矩形 11">
            <a:extLst>
              <a:ext uri="{FF2B5EF4-FFF2-40B4-BE49-F238E27FC236}">
                <a16:creationId xmlns:a16="http://schemas.microsoft.com/office/drawing/2014/main" id="{188C008A-985F-B49D-665E-41BDE2F4BF73}"/>
              </a:ext>
            </a:extLst>
          </p:cNvPr>
          <p:cNvSpPr/>
          <p:nvPr/>
        </p:nvSpPr>
        <p:spPr>
          <a:xfrm>
            <a:off x="3253189" y="2936488"/>
            <a:ext cx="4441930" cy="818630"/>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71" name="图形 6">
            <a:extLst>
              <a:ext uri="{FF2B5EF4-FFF2-40B4-BE49-F238E27FC236}">
                <a16:creationId xmlns:a16="http://schemas.microsoft.com/office/drawing/2014/main" id="{A6197AE5-E327-8999-C582-081EFF65B9D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945204" y="3145069"/>
            <a:ext cx="531007" cy="468164"/>
          </a:xfrm>
          <a:prstGeom prst="rect">
            <a:avLst/>
          </a:prstGeom>
        </p:spPr>
      </p:pic>
      <p:sp>
        <p:nvSpPr>
          <p:cNvPr id="98" name="圆角矩形 279">
            <a:extLst>
              <a:ext uri="{FF2B5EF4-FFF2-40B4-BE49-F238E27FC236}">
                <a16:creationId xmlns:a16="http://schemas.microsoft.com/office/drawing/2014/main" id="{E562A6E9-D1DB-82D6-F5F6-427422C11283}"/>
              </a:ext>
            </a:extLst>
          </p:cNvPr>
          <p:cNvSpPr/>
          <p:nvPr/>
        </p:nvSpPr>
        <p:spPr>
          <a:xfrm>
            <a:off x="4645404" y="1005245"/>
            <a:ext cx="1493520" cy="397326"/>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本地灾备中心</a:t>
            </a:r>
          </a:p>
        </p:txBody>
      </p:sp>
      <p:sp>
        <p:nvSpPr>
          <p:cNvPr id="100" name="圆角矩形 279">
            <a:extLst>
              <a:ext uri="{FF2B5EF4-FFF2-40B4-BE49-F238E27FC236}">
                <a16:creationId xmlns:a16="http://schemas.microsoft.com/office/drawing/2014/main" id="{AED3C264-82B1-C038-B7FD-24018B559576}"/>
              </a:ext>
            </a:extLst>
          </p:cNvPr>
          <p:cNvSpPr/>
          <p:nvPr/>
        </p:nvSpPr>
        <p:spPr>
          <a:xfrm>
            <a:off x="3319893" y="2450935"/>
            <a:ext cx="1760811" cy="318549"/>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内置验证平台</a:t>
            </a:r>
          </a:p>
        </p:txBody>
      </p:sp>
      <p:sp>
        <p:nvSpPr>
          <p:cNvPr id="102" name="圆角矩形 10">
            <a:extLst>
              <a:ext uri="{FF2B5EF4-FFF2-40B4-BE49-F238E27FC236}">
                <a16:creationId xmlns:a16="http://schemas.microsoft.com/office/drawing/2014/main" id="{0F52C4C1-B445-1FEC-C68C-C72748F75C55}"/>
              </a:ext>
            </a:extLst>
          </p:cNvPr>
          <p:cNvSpPr/>
          <p:nvPr/>
        </p:nvSpPr>
        <p:spPr>
          <a:xfrm>
            <a:off x="3250627" y="1582090"/>
            <a:ext cx="1899345" cy="1266443"/>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03" name="图形 102">
            <a:extLst>
              <a:ext uri="{FF2B5EF4-FFF2-40B4-BE49-F238E27FC236}">
                <a16:creationId xmlns:a16="http://schemas.microsoft.com/office/drawing/2014/main" id="{DE755C66-9821-D941-D068-3D3A31EC080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382617" y="1675944"/>
            <a:ext cx="379058" cy="275003"/>
          </a:xfrm>
          <a:prstGeom prst="rect">
            <a:avLst/>
          </a:prstGeom>
        </p:spPr>
      </p:pic>
      <p:pic>
        <p:nvPicPr>
          <p:cNvPr id="110" name="图形 109">
            <a:extLst>
              <a:ext uri="{FF2B5EF4-FFF2-40B4-BE49-F238E27FC236}">
                <a16:creationId xmlns:a16="http://schemas.microsoft.com/office/drawing/2014/main" id="{D784A5EF-C8CD-857A-0454-FD51AAD0CBB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016774" y="1678084"/>
            <a:ext cx="379058" cy="275003"/>
          </a:xfrm>
          <a:prstGeom prst="rect">
            <a:avLst/>
          </a:prstGeom>
        </p:spPr>
      </p:pic>
      <p:pic>
        <p:nvPicPr>
          <p:cNvPr id="111" name="图形 110">
            <a:extLst>
              <a:ext uri="{FF2B5EF4-FFF2-40B4-BE49-F238E27FC236}">
                <a16:creationId xmlns:a16="http://schemas.microsoft.com/office/drawing/2014/main" id="{D365ED64-90F1-D72F-4A0B-2841FCF506C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640634" y="1675944"/>
            <a:ext cx="379058" cy="275003"/>
          </a:xfrm>
          <a:prstGeom prst="rect">
            <a:avLst/>
          </a:prstGeom>
        </p:spPr>
      </p:pic>
      <p:pic>
        <p:nvPicPr>
          <p:cNvPr id="112" name="图形 111">
            <a:extLst>
              <a:ext uri="{FF2B5EF4-FFF2-40B4-BE49-F238E27FC236}">
                <a16:creationId xmlns:a16="http://schemas.microsoft.com/office/drawing/2014/main" id="{4E181BF1-3DBA-E429-99F2-4722581D16F0}"/>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399388" y="2082842"/>
            <a:ext cx="379058" cy="275003"/>
          </a:xfrm>
          <a:prstGeom prst="rect">
            <a:avLst/>
          </a:prstGeom>
        </p:spPr>
      </p:pic>
      <p:pic>
        <p:nvPicPr>
          <p:cNvPr id="113" name="图形 112">
            <a:extLst>
              <a:ext uri="{FF2B5EF4-FFF2-40B4-BE49-F238E27FC236}">
                <a16:creationId xmlns:a16="http://schemas.microsoft.com/office/drawing/2014/main" id="{50DA4832-303B-5D58-E580-17AF20079EF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033545" y="2084982"/>
            <a:ext cx="379058" cy="275003"/>
          </a:xfrm>
          <a:prstGeom prst="rect">
            <a:avLst/>
          </a:prstGeom>
        </p:spPr>
      </p:pic>
      <p:pic>
        <p:nvPicPr>
          <p:cNvPr id="120" name="图形 119">
            <a:extLst>
              <a:ext uri="{FF2B5EF4-FFF2-40B4-BE49-F238E27FC236}">
                <a16:creationId xmlns:a16="http://schemas.microsoft.com/office/drawing/2014/main" id="{2FB49239-4916-B845-4480-C1115D5FEAE2}"/>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657405" y="2082842"/>
            <a:ext cx="379058" cy="275003"/>
          </a:xfrm>
          <a:prstGeom prst="rect">
            <a:avLst/>
          </a:prstGeom>
        </p:spPr>
      </p:pic>
      <p:sp>
        <p:nvSpPr>
          <p:cNvPr id="121" name="圆角矩形 19">
            <a:extLst>
              <a:ext uri="{FF2B5EF4-FFF2-40B4-BE49-F238E27FC236}">
                <a16:creationId xmlns:a16="http://schemas.microsoft.com/office/drawing/2014/main" id="{CABFD50B-1680-0AB3-F738-85AAF3424F7B}"/>
              </a:ext>
            </a:extLst>
          </p:cNvPr>
          <p:cNvSpPr/>
          <p:nvPr/>
        </p:nvSpPr>
        <p:spPr>
          <a:xfrm>
            <a:off x="5795773" y="1577536"/>
            <a:ext cx="1899345" cy="1266443"/>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22" name="Picture 2">
            <a:extLst>
              <a:ext uri="{FF2B5EF4-FFF2-40B4-BE49-F238E27FC236}">
                <a16:creationId xmlns:a16="http://schemas.microsoft.com/office/drawing/2014/main" id="{584F8AB6-B092-14A4-275B-E43CDBB1BAF4}"/>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895944" y="1718157"/>
            <a:ext cx="597456" cy="518398"/>
          </a:xfrm>
          <a:prstGeom prst="rect">
            <a:avLst/>
          </a:prstGeom>
          <a:noFill/>
          <a:extLst>
            <a:ext uri="{909E8E84-426E-40DD-AFC4-6F175D3DCCD1}">
              <a14:hiddenFill xmlns:a14="http://schemas.microsoft.com/office/drawing/2010/main">
                <a:solidFill>
                  <a:srgbClr val="FFFFFF"/>
                </a:solidFill>
              </a14:hiddenFill>
            </a:ext>
          </a:extLst>
        </p:spPr>
      </p:pic>
      <p:pic>
        <p:nvPicPr>
          <p:cNvPr id="123" name="Picture 4">
            <a:extLst>
              <a:ext uri="{FF2B5EF4-FFF2-40B4-BE49-F238E27FC236}">
                <a16:creationId xmlns:a16="http://schemas.microsoft.com/office/drawing/2014/main" id="{6FC68AF4-0839-17C5-53B9-C6710E27CAED}"/>
              </a:ext>
            </a:extLst>
          </p:cNvPr>
          <p:cNvPicPr>
            <a:picLocks noChangeAspect="1" noChangeArrowheads="1"/>
          </p:cNvPicPr>
          <p:nvPr/>
        </p:nvPicPr>
        <p:blipFill rotWithShape="1">
          <a:blip r:embed="rId15" cstate="print">
            <a:extLst>
              <a:ext uri="{BEBA8EAE-BF5A-486C-A8C5-ECC9F3942E4B}">
                <a14:imgProps xmlns:a14="http://schemas.microsoft.com/office/drawing/2010/main">
                  <a14:imgLayer r:embed="rId16">
                    <a14:imgEffect>
                      <a14:backgroundRemoval t="9986" b="89986" l="8081" r="89986">
                        <a14:foregroundMark x1="8081" y1="45541" x2="8081" y2="45541"/>
                        <a14:foregroundMark x1="8745" y1="48225" x2="8745" y2="48225"/>
                        <a14:foregroundMark x1="13449" y1="48225" x2="13449" y2="48225"/>
                        <a14:foregroundMark x1="24502" y1="47561" x2="24502" y2="47561"/>
                        <a14:foregroundMark x1="33911" y1="47215" x2="33911" y2="47215"/>
                        <a14:foregroundMark x1="55007" y1="49235" x2="55007" y2="49235"/>
                        <a14:foregroundMark x1="59048" y1="48543" x2="59048" y2="48543"/>
                        <a14:foregroundMark x1="70765" y1="47879" x2="70765" y2="47879"/>
                        <a14:foregroundMark x1="74805" y1="45887" x2="74805" y2="45887"/>
                        <a14:foregroundMark x1="79827" y1="47561" x2="79827" y2="47561"/>
                        <a14:foregroundMark x1="85859" y1="51573" x2="85859" y2="51573"/>
                      </a14:backgroundRemoval>
                    </a14:imgEffect>
                  </a14:imgLayer>
                </a14:imgProps>
              </a:ext>
              <a:ext uri="{28A0092B-C50C-407E-A947-70E740481C1C}">
                <a14:useLocalDpi xmlns:a14="http://schemas.microsoft.com/office/drawing/2010/main" val="0"/>
              </a:ext>
            </a:extLst>
          </a:blip>
          <a:srcRect t="37372" b="36675"/>
          <a:stretch>
            <a:fillRect/>
          </a:stretch>
        </p:blipFill>
        <p:spPr bwMode="auto">
          <a:xfrm>
            <a:off x="6501105" y="1862046"/>
            <a:ext cx="1150253" cy="318549"/>
          </a:xfrm>
          <a:prstGeom prst="rect">
            <a:avLst/>
          </a:prstGeom>
          <a:noFill/>
          <a:extLst>
            <a:ext uri="{909E8E84-426E-40DD-AFC4-6F175D3DCCD1}">
              <a14:hiddenFill xmlns:a14="http://schemas.microsoft.com/office/drawing/2010/main">
                <a:solidFill>
                  <a:srgbClr val="FFFFFF"/>
                </a:solidFill>
              </a14:hiddenFill>
            </a:ext>
          </a:extLst>
        </p:spPr>
      </p:pic>
      <p:sp>
        <p:nvSpPr>
          <p:cNvPr id="125" name="圆角矩形 279">
            <a:extLst>
              <a:ext uri="{FF2B5EF4-FFF2-40B4-BE49-F238E27FC236}">
                <a16:creationId xmlns:a16="http://schemas.microsoft.com/office/drawing/2014/main" id="{950B9564-4F2D-E93C-BA4D-C900E5D6E449}"/>
              </a:ext>
            </a:extLst>
          </p:cNvPr>
          <p:cNvSpPr/>
          <p:nvPr/>
        </p:nvSpPr>
        <p:spPr>
          <a:xfrm>
            <a:off x="5872549" y="2450935"/>
            <a:ext cx="1760811" cy="318549"/>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内置病毒查杀引擎</a:t>
            </a:r>
          </a:p>
        </p:txBody>
      </p:sp>
      <p:sp>
        <p:nvSpPr>
          <p:cNvPr id="128" name="圆角矩形 11">
            <a:extLst>
              <a:ext uri="{FF2B5EF4-FFF2-40B4-BE49-F238E27FC236}">
                <a16:creationId xmlns:a16="http://schemas.microsoft.com/office/drawing/2014/main" id="{47785B59-EB9A-513D-D7DC-86743F106675}"/>
              </a:ext>
            </a:extLst>
          </p:cNvPr>
          <p:cNvSpPr/>
          <p:nvPr/>
        </p:nvSpPr>
        <p:spPr>
          <a:xfrm>
            <a:off x="3152553" y="4786947"/>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29" name="图片 128">
            <a:extLst>
              <a:ext uri="{FF2B5EF4-FFF2-40B4-BE49-F238E27FC236}">
                <a16:creationId xmlns:a16="http://schemas.microsoft.com/office/drawing/2014/main" id="{871D19FE-25E5-2B8A-A0DC-07814E815D7D}"/>
              </a:ext>
            </a:extLst>
          </p:cNvPr>
          <p:cNvPicPr>
            <a:picLocks noChangeAspect="1"/>
          </p:cNvPicPr>
          <p:nvPr/>
        </p:nvPicPr>
        <p:blipFill rotWithShape="1">
          <a:blip r:embed="rId9"/>
          <a:srcRect l="18771" t="14100" r="18687" b="17733"/>
          <a:stretch>
            <a:fillRect/>
          </a:stretch>
        </p:blipFill>
        <p:spPr>
          <a:xfrm>
            <a:off x="3281382" y="5734931"/>
            <a:ext cx="383554" cy="457077"/>
          </a:xfrm>
          <a:prstGeom prst="rect">
            <a:avLst/>
          </a:prstGeom>
        </p:spPr>
      </p:pic>
      <p:pic>
        <p:nvPicPr>
          <p:cNvPr id="130" name="图片 129">
            <a:extLst>
              <a:ext uri="{FF2B5EF4-FFF2-40B4-BE49-F238E27FC236}">
                <a16:creationId xmlns:a16="http://schemas.microsoft.com/office/drawing/2014/main" id="{EB15BCFB-482A-39B9-89A2-256088D9AF4C}"/>
              </a:ext>
            </a:extLst>
          </p:cNvPr>
          <p:cNvPicPr>
            <a:picLocks noChangeAspect="1"/>
          </p:cNvPicPr>
          <p:nvPr/>
        </p:nvPicPr>
        <p:blipFill rotWithShape="1">
          <a:blip r:embed="rId9"/>
          <a:srcRect l="18771" t="14100" r="18687" b="17733"/>
          <a:stretch>
            <a:fillRect/>
          </a:stretch>
        </p:blipFill>
        <p:spPr>
          <a:xfrm>
            <a:off x="3931228" y="5729587"/>
            <a:ext cx="383554" cy="457077"/>
          </a:xfrm>
          <a:prstGeom prst="rect">
            <a:avLst/>
          </a:prstGeom>
        </p:spPr>
      </p:pic>
      <p:pic>
        <p:nvPicPr>
          <p:cNvPr id="131" name="图片 130">
            <a:extLst>
              <a:ext uri="{FF2B5EF4-FFF2-40B4-BE49-F238E27FC236}">
                <a16:creationId xmlns:a16="http://schemas.microsoft.com/office/drawing/2014/main" id="{7F7EBF6F-5230-84F5-66B5-C19BC8134874}"/>
              </a:ext>
            </a:extLst>
          </p:cNvPr>
          <p:cNvPicPr>
            <a:picLocks noChangeAspect="1"/>
          </p:cNvPicPr>
          <p:nvPr/>
        </p:nvPicPr>
        <p:blipFill rotWithShape="1">
          <a:blip r:embed="rId9"/>
          <a:srcRect l="18771" t="14100" r="18687" b="17733"/>
          <a:stretch>
            <a:fillRect/>
          </a:stretch>
        </p:blipFill>
        <p:spPr>
          <a:xfrm>
            <a:off x="4561733" y="5729587"/>
            <a:ext cx="383554" cy="457077"/>
          </a:xfrm>
          <a:prstGeom prst="rect">
            <a:avLst/>
          </a:prstGeom>
        </p:spPr>
      </p:pic>
      <p:sp>
        <p:nvSpPr>
          <p:cNvPr id="132" name="圆角矩形 279">
            <a:extLst>
              <a:ext uri="{FF2B5EF4-FFF2-40B4-BE49-F238E27FC236}">
                <a16:creationId xmlns:a16="http://schemas.microsoft.com/office/drawing/2014/main" id="{E8386598-4110-0B30-2137-BF0CD6964674}"/>
              </a:ext>
            </a:extLst>
          </p:cNvPr>
          <p:cNvSpPr/>
          <p:nvPr/>
        </p:nvSpPr>
        <p:spPr>
          <a:xfrm>
            <a:off x="3256951" y="6199694"/>
            <a:ext cx="1690543" cy="283044"/>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异地灾备中心</a:t>
            </a:r>
          </a:p>
        </p:txBody>
      </p:sp>
      <p:pic>
        <p:nvPicPr>
          <p:cNvPr id="133" name="图形 36">
            <a:extLst>
              <a:ext uri="{FF2B5EF4-FFF2-40B4-BE49-F238E27FC236}">
                <a16:creationId xmlns:a16="http://schemas.microsoft.com/office/drawing/2014/main" id="{68A0133D-7B6D-9C8A-CD55-8E1C0855414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261534" y="4914903"/>
            <a:ext cx="415953" cy="302169"/>
          </a:xfrm>
          <a:prstGeom prst="rect">
            <a:avLst/>
          </a:prstGeom>
        </p:spPr>
      </p:pic>
      <p:pic>
        <p:nvPicPr>
          <p:cNvPr id="135" name="图形 36">
            <a:extLst>
              <a:ext uri="{FF2B5EF4-FFF2-40B4-BE49-F238E27FC236}">
                <a16:creationId xmlns:a16="http://schemas.microsoft.com/office/drawing/2014/main" id="{BE6F74AF-A164-4A2D-C1B6-186B139934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898829" y="4920177"/>
            <a:ext cx="415953" cy="302169"/>
          </a:xfrm>
          <a:prstGeom prst="rect">
            <a:avLst/>
          </a:prstGeom>
        </p:spPr>
      </p:pic>
      <p:pic>
        <p:nvPicPr>
          <p:cNvPr id="136" name="图形 36">
            <a:extLst>
              <a:ext uri="{FF2B5EF4-FFF2-40B4-BE49-F238E27FC236}">
                <a16:creationId xmlns:a16="http://schemas.microsoft.com/office/drawing/2014/main" id="{3A48AEF7-C4C2-133D-0954-AA36C364B83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536124" y="4924897"/>
            <a:ext cx="415953" cy="302169"/>
          </a:xfrm>
          <a:prstGeom prst="rect">
            <a:avLst/>
          </a:prstGeom>
        </p:spPr>
      </p:pic>
      <p:pic>
        <p:nvPicPr>
          <p:cNvPr id="137" name="图形 31">
            <a:extLst>
              <a:ext uri="{FF2B5EF4-FFF2-40B4-BE49-F238E27FC236}">
                <a16:creationId xmlns:a16="http://schemas.microsoft.com/office/drawing/2014/main" id="{9F505C21-CF14-7960-A45C-11A27614259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261534" y="5365519"/>
            <a:ext cx="415953" cy="345651"/>
          </a:xfrm>
          <a:prstGeom prst="rect">
            <a:avLst/>
          </a:prstGeom>
        </p:spPr>
      </p:pic>
      <p:pic>
        <p:nvPicPr>
          <p:cNvPr id="142" name="图形 31">
            <a:extLst>
              <a:ext uri="{FF2B5EF4-FFF2-40B4-BE49-F238E27FC236}">
                <a16:creationId xmlns:a16="http://schemas.microsoft.com/office/drawing/2014/main" id="{BF3838F4-7C15-D3DF-DA34-A07724AFA6F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898829" y="5365518"/>
            <a:ext cx="415953" cy="345651"/>
          </a:xfrm>
          <a:prstGeom prst="rect">
            <a:avLst/>
          </a:prstGeom>
        </p:spPr>
      </p:pic>
      <p:pic>
        <p:nvPicPr>
          <p:cNvPr id="143" name="图形 31">
            <a:extLst>
              <a:ext uri="{FF2B5EF4-FFF2-40B4-BE49-F238E27FC236}">
                <a16:creationId xmlns:a16="http://schemas.microsoft.com/office/drawing/2014/main" id="{31924583-B3F1-CFAD-420C-65E659AD681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532712" y="5365517"/>
            <a:ext cx="415953" cy="345651"/>
          </a:xfrm>
          <a:prstGeom prst="rect">
            <a:avLst/>
          </a:prstGeom>
        </p:spPr>
      </p:pic>
      <p:cxnSp>
        <p:nvCxnSpPr>
          <p:cNvPr id="147" name="直接箭头连接符 146">
            <a:extLst>
              <a:ext uri="{FF2B5EF4-FFF2-40B4-BE49-F238E27FC236}">
                <a16:creationId xmlns:a16="http://schemas.microsoft.com/office/drawing/2014/main" id="{2A504E6F-6BDA-FDA8-5D75-8D21E720942F}"/>
              </a:ext>
            </a:extLst>
          </p:cNvPr>
          <p:cNvCxnSpPr>
            <a:cxnSpLocks/>
            <a:endCxn id="8" idx="0"/>
          </p:cNvCxnSpPr>
          <p:nvPr/>
        </p:nvCxnSpPr>
        <p:spPr>
          <a:xfrm>
            <a:off x="6855947" y="4205263"/>
            <a:ext cx="0" cy="571888"/>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50" name="连接符: 肘形 149">
            <a:extLst>
              <a:ext uri="{FF2B5EF4-FFF2-40B4-BE49-F238E27FC236}">
                <a16:creationId xmlns:a16="http://schemas.microsoft.com/office/drawing/2014/main" id="{F0931280-D4C7-F6E8-2013-67DA9E807076}"/>
              </a:ext>
            </a:extLst>
          </p:cNvPr>
          <p:cNvCxnSpPr>
            <a:stCxn id="8" idx="3"/>
            <a:endCxn id="116" idx="2"/>
          </p:cNvCxnSpPr>
          <p:nvPr/>
        </p:nvCxnSpPr>
        <p:spPr>
          <a:xfrm flipV="1">
            <a:off x="7805619" y="4619248"/>
            <a:ext cx="2082630" cy="1055162"/>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104" name="组合 103">
            <a:extLst>
              <a:ext uri="{FF2B5EF4-FFF2-40B4-BE49-F238E27FC236}">
                <a16:creationId xmlns:a16="http://schemas.microsoft.com/office/drawing/2014/main" id="{9849FFCA-BCD1-EAFD-48CC-2F7F9F55700D}"/>
              </a:ext>
            </a:extLst>
          </p:cNvPr>
          <p:cNvGrpSpPr/>
          <p:nvPr/>
        </p:nvGrpSpPr>
        <p:grpSpPr>
          <a:xfrm>
            <a:off x="9189190" y="5021551"/>
            <a:ext cx="1412393" cy="322731"/>
            <a:chOff x="6474" y="3343"/>
            <a:chExt cx="1432" cy="404"/>
          </a:xfrm>
        </p:grpSpPr>
        <p:sp>
          <p:nvSpPr>
            <p:cNvPr id="105" name="圆角矩形 100">
              <a:extLst>
                <a:ext uri="{FF2B5EF4-FFF2-40B4-BE49-F238E27FC236}">
                  <a16:creationId xmlns:a16="http://schemas.microsoft.com/office/drawing/2014/main" id="{74407E4C-717C-46ED-673E-85EC8A559482}"/>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106" name="圆角矩形 101">
              <a:extLst>
                <a:ext uri="{FF2B5EF4-FFF2-40B4-BE49-F238E27FC236}">
                  <a16:creationId xmlns:a16="http://schemas.microsoft.com/office/drawing/2014/main" id="{D6B78A99-5DFC-C1F5-0DDD-524FF6EE7031}"/>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应用级验证</a:t>
              </a:r>
            </a:p>
          </p:txBody>
        </p:sp>
      </p:grpSp>
      <p:cxnSp>
        <p:nvCxnSpPr>
          <p:cNvPr id="152" name="直接箭头连接符 151">
            <a:extLst>
              <a:ext uri="{FF2B5EF4-FFF2-40B4-BE49-F238E27FC236}">
                <a16:creationId xmlns:a16="http://schemas.microsoft.com/office/drawing/2014/main" id="{FA977044-5665-28B4-FB0B-8AA9B8748012}"/>
              </a:ext>
            </a:extLst>
          </p:cNvPr>
          <p:cNvCxnSpPr>
            <a:stCxn id="121" idx="1"/>
            <a:endCxn id="102" idx="3"/>
          </p:cNvCxnSpPr>
          <p:nvPr/>
        </p:nvCxnSpPr>
        <p:spPr>
          <a:xfrm flipH="1">
            <a:off x="5149972" y="2210758"/>
            <a:ext cx="645801" cy="4554"/>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54" name="连接符: 肘形 153">
            <a:extLst>
              <a:ext uri="{FF2B5EF4-FFF2-40B4-BE49-F238E27FC236}">
                <a16:creationId xmlns:a16="http://schemas.microsoft.com/office/drawing/2014/main" id="{4F385287-A434-ECA7-233D-89DBA2F4D10A}"/>
              </a:ext>
            </a:extLst>
          </p:cNvPr>
          <p:cNvCxnSpPr>
            <a:cxnSpLocks/>
            <a:stCxn id="47" idx="3"/>
            <a:endCxn id="115" idx="1"/>
          </p:cNvCxnSpPr>
          <p:nvPr/>
        </p:nvCxnSpPr>
        <p:spPr>
          <a:xfrm>
            <a:off x="7805619" y="2699532"/>
            <a:ext cx="1467602" cy="1002074"/>
          </a:xfrm>
          <a:prstGeom prst="bentConnector3">
            <a:avLst>
              <a:gd name="adj1" fmla="val 50000"/>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155" name="文本框 154">
            <a:extLst>
              <a:ext uri="{FF2B5EF4-FFF2-40B4-BE49-F238E27FC236}">
                <a16:creationId xmlns:a16="http://schemas.microsoft.com/office/drawing/2014/main" id="{4E23176A-8C9D-37B5-389D-D05F95F1482A}"/>
              </a:ext>
            </a:extLst>
          </p:cNvPr>
          <p:cNvSpPr txBox="1"/>
          <p:nvPr/>
        </p:nvSpPr>
        <p:spPr>
          <a:xfrm>
            <a:off x="5263712" y="1748543"/>
            <a:ext cx="470515"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隔离查杀</a:t>
            </a:r>
          </a:p>
        </p:txBody>
      </p:sp>
      <p:cxnSp>
        <p:nvCxnSpPr>
          <p:cNvPr id="156" name="直接箭头连接符 155">
            <a:extLst>
              <a:ext uri="{FF2B5EF4-FFF2-40B4-BE49-F238E27FC236}">
                <a16:creationId xmlns:a16="http://schemas.microsoft.com/office/drawing/2014/main" id="{2951B537-1F84-0DC6-3A33-D5209EFF2F7A}"/>
              </a:ext>
            </a:extLst>
          </p:cNvPr>
          <p:cNvCxnSpPr>
            <a:cxnSpLocks/>
          </p:cNvCxnSpPr>
          <p:nvPr/>
        </p:nvCxnSpPr>
        <p:spPr>
          <a:xfrm>
            <a:off x="4123242" y="4205263"/>
            <a:ext cx="0" cy="571888"/>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157" name="文本框 156">
            <a:extLst>
              <a:ext uri="{FF2B5EF4-FFF2-40B4-BE49-F238E27FC236}">
                <a16:creationId xmlns:a16="http://schemas.microsoft.com/office/drawing/2014/main" id="{DA786346-737E-049A-E8DD-7B18F256FD63}"/>
              </a:ext>
            </a:extLst>
          </p:cNvPr>
          <p:cNvSpPr txBox="1"/>
          <p:nvPr/>
        </p:nvSpPr>
        <p:spPr>
          <a:xfrm>
            <a:off x="4189796" y="4299221"/>
            <a:ext cx="782918"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副本</a:t>
            </a:r>
          </a:p>
        </p:txBody>
      </p:sp>
      <p:sp>
        <p:nvSpPr>
          <p:cNvPr id="158" name="文本框 157">
            <a:extLst>
              <a:ext uri="{FF2B5EF4-FFF2-40B4-BE49-F238E27FC236}">
                <a16:creationId xmlns:a16="http://schemas.microsoft.com/office/drawing/2014/main" id="{E3971C10-6F0D-5506-A23D-B2222C92BB0F}"/>
              </a:ext>
            </a:extLst>
          </p:cNvPr>
          <p:cNvSpPr txBox="1"/>
          <p:nvPr/>
        </p:nvSpPr>
        <p:spPr>
          <a:xfrm>
            <a:off x="6951405" y="4295152"/>
            <a:ext cx="782918"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恢复</a:t>
            </a:r>
          </a:p>
        </p:txBody>
      </p:sp>
      <p:cxnSp>
        <p:nvCxnSpPr>
          <p:cNvPr id="165" name="直接箭头连接符 164">
            <a:extLst>
              <a:ext uri="{FF2B5EF4-FFF2-40B4-BE49-F238E27FC236}">
                <a16:creationId xmlns:a16="http://schemas.microsoft.com/office/drawing/2014/main" id="{21F29EE5-D6B1-C45E-3189-C487C2D8370F}"/>
              </a:ext>
            </a:extLst>
          </p:cNvPr>
          <p:cNvCxnSpPr>
            <a:stCxn id="5" idx="3"/>
            <a:endCxn id="47" idx="1"/>
          </p:cNvCxnSpPr>
          <p:nvPr/>
        </p:nvCxnSpPr>
        <p:spPr>
          <a:xfrm>
            <a:off x="2545337" y="2696252"/>
            <a:ext cx="597292" cy="3280"/>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166" name="文本框 165">
            <a:extLst>
              <a:ext uri="{FF2B5EF4-FFF2-40B4-BE49-F238E27FC236}">
                <a16:creationId xmlns:a16="http://schemas.microsoft.com/office/drawing/2014/main" id="{5BF6D98B-0EB4-9875-290A-09A19E9867E0}"/>
              </a:ext>
            </a:extLst>
          </p:cNvPr>
          <p:cNvSpPr txBox="1"/>
          <p:nvPr/>
        </p:nvSpPr>
        <p:spPr>
          <a:xfrm>
            <a:off x="2624941" y="2362862"/>
            <a:ext cx="646083"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sp>
        <p:nvSpPr>
          <p:cNvPr id="167" name="圆角矩形 279">
            <a:extLst>
              <a:ext uri="{FF2B5EF4-FFF2-40B4-BE49-F238E27FC236}">
                <a16:creationId xmlns:a16="http://schemas.microsoft.com/office/drawing/2014/main" id="{95D5AEE2-EACC-3F6D-9890-FF8BC774091C}"/>
              </a:ext>
            </a:extLst>
          </p:cNvPr>
          <p:cNvSpPr/>
          <p:nvPr/>
        </p:nvSpPr>
        <p:spPr>
          <a:xfrm>
            <a:off x="645992" y="3809923"/>
            <a:ext cx="2057217" cy="395340"/>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内嵌验证环境</a:t>
            </a:r>
          </a:p>
        </p:txBody>
      </p:sp>
      <p:sp>
        <p:nvSpPr>
          <p:cNvPr id="168" name="圆角矩形 279">
            <a:extLst>
              <a:ext uri="{FF2B5EF4-FFF2-40B4-BE49-F238E27FC236}">
                <a16:creationId xmlns:a16="http://schemas.microsoft.com/office/drawing/2014/main" id="{D9BA4024-38C0-4C27-14DC-4CE61072AF3C}"/>
              </a:ext>
            </a:extLst>
          </p:cNvPr>
          <p:cNvSpPr/>
          <p:nvPr/>
        </p:nvSpPr>
        <p:spPr>
          <a:xfrm>
            <a:off x="645992" y="4393204"/>
            <a:ext cx="2057217" cy="395340"/>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分钟级快速拉起</a:t>
            </a:r>
          </a:p>
        </p:txBody>
      </p:sp>
      <p:sp>
        <p:nvSpPr>
          <p:cNvPr id="169" name="圆角矩形 279">
            <a:extLst>
              <a:ext uri="{FF2B5EF4-FFF2-40B4-BE49-F238E27FC236}">
                <a16:creationId xmlns:a16="http://schemas.microsoft.com/office/drawing/2014/main" id="{6A82D24E-B27F-D167-CCD1-78621D61C6D3}"/>
              </a:ext>
            </a:extLst>
          </p:cNvPr>
          <p:cNvSpPr/>
          <p:nvPr/>
        </p:nvSpPr>
        <p:spPr>
          <a:xfrm>
            <a:off x="645991" y="4976485"/>
            <a:ext cx="2057217" cy="395340"/>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自定义验证报告</a:t>
            </a:r>
          </a:p>
        </p:txBody>
      </p:sp>
      <p:sp>
        <p:nvSpPr>
          <p:cNvPr id="170" name="圆角矩形 279">
            <a:extLst>
              <a:ext uri="{FF2B5EF4-FFF2-40B4-BE49-F238E27FC236}">
                <a16:creationId xmlns:a16="http://schemas.microsoft.com/office/drawing/2014/main" id="{5F5F79CA-0476-5C42-C3B5-F2C2B7749D52}"/>
              </a:ext>
            </a:extLst>
          </p:cNvPr>
          <p:cNvSpPr/>
          <p:nvPr/>
        </p:nvSpPr>
        <p:spPr>
          <a:xfrm>
            <a:off x="645990" y="5545739"/>
            <a:ext cx="2057217" cy="395340"/>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内置杀毒引擎</a:t>
            </a:r>
          </a:p>
        </p:txBody>
      </p:sp>
      <p:pic>
        <p:nvPicPr>
          <p:cNvPr id="2" name="Picture 2">
            <a:extLst>
              <a:ext uri="{FF2B5EF4-FFF2-40B4-BE49-F238E27FC236}">
                <a16:creationId xmlns:a16="http://schemas.microsoft.com/office/drawing/2014/main" id="{4A623AC0-62FE-7BCD-3DDA-D8C604871CF6}"/>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9765088" y="1139524"/>
            <a:ext cx="709543" cy="100301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93B3B972-C16A-941F-CB86-7DEEC177116E}"/>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9301867" y="1257713"/>
            <a:ext cx="709543" cy="100301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138" name="组合 137">
            <a:extLst>
              <a:ext uri="{FF2B5EF4-FFF2-40B4-BE49-F238E27FC236}">
                <a16:creationId xmlns:a16="http://schemas.microsoft.com/office/drawing/2014/main" id="{F6B6EA67-7DF7-8E95-AD79-5197D546D3E8}"/>
              </a:ext>
            </a:extLst>
          </p:cNvPr>
          <p:cNvGrpSpPr/>
          <p:nvPr/>
        </p:nvGrpSpPr>
        <p:grpSpPr>
          <a:xfrm>
            <a:off x="7931855" y="2984188"/>
            <a:ext cx="1183494" cy="291485"/>
            <a:chOff x="6474" y="3343"/>
            <a:chExt cx="1432" cy="404"/>
          </a:xfrm>
        </p:grpSpPr>
        <p:sp>
          <p:nvSpPr>
            <p:cNvPr id="139" name="圆角矩形 100">
              <a:extLst>
                <a:ext uri="{FF2B5EF4-FFF2-40B4-BE49-F238E27FC236}">
                  <a16:creationId xmlns:a16="http://schemas.microsoft.com/office/drawing/2014/main" id="{A0728DAA-28E3-5D88-0D2F-AAA89B971250}"/>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140" name="圆角矩形 101">
              <a:extLst>
                <a:ext uri="{FF2B5EF4-FFF2-40B4-BE49-F238E27FC236}">
                  <a16:creationId xmlns:a16="http://schemas.microsoft.com/office/drawing/2014/main" id="{B585585E-18F1-3B26-396F-B15CA29FA269}"/>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数据完整性验证</a:t>
              </a:r>
            </a:p>
          </p:txBody>
        </p:sp>
      </p:grpSp>
      <p:cxnSp>
        <p:nvCxnSpPr>
          <p:cNvPr id="27" name="连接符: 肘形 26">
            <a:extLst>
              <a:ext uri="{FF2B5EF4-FFF2-40B4-BE49-F238E27FC236}">
                <a16:creationId xmlns:a16="http://schemas.microsoft.com/office/drawing/2014/main" id="{7FE3ACE3-024C-92B0-89A4-9CC377AB37D8}"/>
              </a:ext>
            </a:extLst>
          </p:cNvPr>
          <p:cNvCxnSpPr>
            <a:stCxn id="47" idx="3"/>
            <a:endCxn id="3" idx="1"/>
          </p:cNvCxnSpPr>
          <p:nvPr/>
        </p:nvCxnSpPr>
        <p:spPr>
          <a:xfrm flipV="1">
            <a:off x="7805619" y="1759223"/>
            <a:ext cx="1496248" cy="940309"/>
          </a:xfrm>
          <a:prstGeom prst="bentConnector3">
            <a:avLst>
              <a:gd name="adj1" fmla="val 49368"/>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31" name="直接箭头连接符 30">
            <a:extLst>
              <a:ext uri="{FF2B5EF4-FFF2-40B4-BE49-F238E27FC236}">
                <a16:creationId xmlns:a16="http://schemas.microsoft.com/office/drawing/2014/main" id="{8733F600-0E5D-58D2-FE55-AFBA07B0EEF3}"/>
              </a:ext>
            </a:extLst>
          </p:cNvPr>
          <p:cNvCxnSpPr>
            <a:cxnSpLocks/>
          </p:cNvCxnSpPr>
          <p:nvPr/>
        </p:nvCxnSpPr>
        <p:spPr>
          <a:xfrm>
            <a:off x="10243020" y="2180595"/>
            <a:ext cx="16294" cy="799643"/>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161" name="组合 160">
            <a:extLst>
              <a:ext uri="{FF2B5EF4-FFF2-40B4-BE49-F238E27FC236}">
                <a16:creationId xmlns:a16="http://schemas.microsoft.com/office/drawing/2014/main" id="{64141692-14E8-BA51-BD63-591C95273E1F}"/>
              </a:ext>
            </a:extLst>
          </p:cNvPr>
          <p:cNvGrpSpPr/>
          <p:nvPr/>
        </p:nvGrpSpPr>
        <p:grpSpPr>
          <a:xfrm>
            <a:off x="9683776" y="2442509"/>
            <a:ext cx="1131125" cy="336789"/>
            <a:chOff x="6474" y="3343"/>
            <a:chExt cx="1432" cy="404"/>
          </a:xfrm>
        </p:grpSpPr>
        <p:sp>
          <p:nvSpPr>
            <p:cNvPr id="162" name="圆角矩形 100">
              <a:extLst>
                <a:ext uri="{FF2B5EF4-FFF2-40B4-BE49-F238E27FC236}">
                  <a16:creationId xmlns:a16="http://schemas.microsoft.com/office/drawing/2014/main" id="{2358A0E8-4BBE-C4B2-A0F4-372C202A4F49}"/>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163" name="圆角矩形 101">
              <a:extLst>
                <a:ext uri="{FF2B5EF4-FFF2-40B4-BE49-F238E27FC236}">
                  <a16:creationId xmlns:a16="http://schemas.microsoft.com/office/drawing/2014/main" id="{306A23CE-4162-58DE-D11D-D5AC885A2223}"/>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文件一致性验证</a:t>
              </a:r>
            </a:p>
          </p:txBody>
        </p:sp>
      </p:grpSp>
    </p:spTree>
    <p:custDataLst>
      <p:tags r:id="rId1"/>
    </p:custDataLst>
    <p:extLst>
      <p:ext uri="{BB962C8B-B14F-4D97-AF65-F5344CB8AC3E}">
        <p14:creationId xmlns:p14="http://schemas.microsoft.com/office/powerpoint/2010/main" val="831147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矩形 98"/>
          <p:cNvSpPr/>
          <p:nvPr>
            <p:custDataLst>
              <p:tags r:id="rId2"/>
            </p:custDataLst>
          </p:nvPr>
        </p:nvSpPr>
        <p:spPr>
          <a:xfrm>
            <a:off x="680822" y="1107367"/>
            <a:ext cx="6692392" cy="5545681"/>
          </a:xfrm>
          <a:prstGeom prst="rect">
            <a:avLst/>
          </a:prstGeom>
          <a:solidFill>
            <a:srgbClr val="F7FBFC"/>
          </a:solidFill>
          <a:ln>
            <a:solidFill>
              <a:srgbClr val="EAF1F4"/>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26" name="文本框 25"/>
          <p:cNvSpPr txBox="1"/>
          <p:nvPr/>
        </p:nvSpPr>
        <p:spPr>
          <a:xfrm>
            <a:off x="838199" y="433070"/>
            <a:ext cx="5462960"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内置验证与容灾资源</a:t>
            </a:r>
          </a:p>
        </p:txBody>
      </p:sp>
      <p:sp>
        <p:nvSpPr>
          <p:cNvPr id="4" name="矩形 3"/>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2" name="圆角矩形 279"/>
          <p:cNvSpPr/>
          <p:nvPr/>
        </p:nvSpPr>
        <p:spPr>
          <a:xfrm>
            <a:off x="1474264" y="6155748"/>
            <a:ext cx="3058512" cy="322770"/>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生产业务环境</a:t>
            </a:r>
          </a:p>
        </p:txBody>
      </p:sp>
      <p:sp>
        <p:nvSpPr>
          <p:cNvPr id="6" name="圆角矩形 279"/>
          <p:cNvSpPr/>
          <p:nvPr/>
        </p:nvSpPr>
        <p:spPr>
          <a:xfrm>
            <a:off x="1632468" y="5262560"/>
            <a:ext cx="2774730" cy="286002"/>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云祺容灾备份系统</a:t>
            </a:r>
          </a:p>
        </p:txBody>
      </p:sp>
      <p:pic>
        <p:nvPicPr>
          <p:cNvPr id="10" name="图形 9"/>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884250" y="4810678"/>
            <a:ext cx="381456" cy="336375"/>
          </a:xfrm>
          <a:prstGeom prst="rect">
            <a:avLst/>
          </a:prstGeom>
        </p:spPr>
      </p:pic>
      <p:sp>
        <p:nvSpPr>
          <p:cNvPr id="12" name="圆角矩形 279"/>
          <p:cNvSpPr/>
          <p:nvPr/>
        </p:nvSpPr>
        <p:spPr>
          <a:xfrm>
            <a:off x="1632468" y="3997392"/>
            <a:ext cx="2774730" cy="286002"/>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内置容灾演练平台</a:t>
            </a:r>
          </a:p>
        </p:txBody>
      </p:sp>
      <p:sp>
        <p:nvSpPr>
          <p:cNvPr id="13" name="圆角矩形 279"/>
          <p:cNvSpPr/>
          <p:nvPr/>
        </p:nvSpPr>
        <p:spPr>
          <a:xfrm>
            <a:off x="4983451" y="4008859"/>
            <a:ext cx="1524548" cy="286002"/>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Heiti SC Light" panose="02000000000000000000" charset="-122"/>
                <a:sym typeface="+mn-ea"/>
              </a:rPr>
              <a:t>外部计算</a:t>
            </a:r>
            <a:r>
              <a:rPr kumimoji="0" lang="en-US" altLang="zh-CN"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Heiti SC Light" panose="02000000000000000000" charset="-122"/>
                <a:sym typeface="+mn-ea"/>
              </a:rPr>
              <a:t>/</a:t>
            </a: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Heiti SC Light" panose="02000000000000000000" charset="-122"/>
                <a:sym typeface="+mn-ea"/>
              </a:rPr>
              <a:t>存储资源</a:t>
            </a:r>
          </a:p>
        </p:txBody>
      </p:sp>
      <p:sp>
        <p:nvSpPr>
          <p:cNvPr id="15" name="圆角矩形 14"/>
          <p:cNvSpPr/>
          <p:nvPr/>
        </p:nvSpPr>
        <p:spPr>
          <a:xfrm>
            <a:off x="4983451" y="3324239"/>
            <a:ext cx="1524548" cy="571732"/>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16" name="箭头: 右 4"/>
          <p:cNvSpPr/>
          <p:nvPr>
            <p:custDataLst>
              <p:tags r:id="rId3"/>
            </p:custDataLst>
          </p:nvPr>
        </p:nvSpPr>
        <p:spPr>
          <a:xfrm rot="16200000">
            <a:off x="-574999" y="3756583"/>
            <a:ext cx="3581985" cy="223347"/>
          </a:xfrm>
          <a:prstGeom prst="rightArrow">
            <a:avLst>
              <a:gd name="adj1" fmla="val 37144"/>
              <a:gd name="adj2" fmla="val 64052"/>
            </a:avLst>
          </a:prstGeom>
          <a:gradFill>
            <a:gsLst>
              <a:gs pos="100000">
                <a:srgbClr val="18BCC6">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1E4156"/>
              </a:solidFill>
              <a:effectLst/>
              <a:uLnTx/>
              <a:uFillTx/>
              <a:latin typeface="Heiti SC Light" panose="02000000000000000000" charset="-122"/>
              <a:ea typeface="Heiti SC Light" panose="02000000000000000000" charset="-122"/>
              <a:cs typeface="Apple LiSung" charset="-120"/>
              <a:sym typeface="Apple LiSung" charset="-120"/>
            </a:endParaRPr>
          </a:p>
        </p:txBody>
      </p:sp>
      <p:sp>
        <p:nvSpPr>
          <p:cNvPr id="17" name="圆角矩形 279"/>
          <p:cNvSpPr/>
          <p:nvPr/>
        </p:nvSpPr>
        <p:spPr>
          <a:xfrm>
            <a:off x="3806469" y="2610149"/>
            <a:ext cx="1201852" cy="286002"/>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验证</a:t>
            </a:r>
          </a:p>
        </p:txBody>
      </p:sp>
      <p:sp>
        <p:nvSpPr>
          <p:cNvPr id="18" name="圆角矩形 279"/>
          <p:cNvSpPr/>
          <p:nvPr/>
        </p:nvSpPr>
        <p:spPr>
          <a:xfrm>
            <a:off x="3806272" y="1709909"/>
            <a:ext cx="1201852" cy="286002"/>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容灾</a:t>
            </a:r>
          </a:p>
        </p:txBody>
      </p:sp>
      <p:sp>
        <p:nvSpPr>
          <p:cNvPr id="19" name="箭头: 右 4"/>
          <p:cNvSpPr/>
          <p:nvPr>
            <p:custDataLst>
              <p:tags r:id="rId4"/>
            </p:custDataLst>
          </p:nvPr>
        </p:nvSpPr>
        <p:spPr>
          <a:xfrm rot="16200000">
            <a:off x="5007213" y="3732199"/>
            <a:ext cx="3581985" cy="223347"/>
          </a:xfrm>
          <a:prstGeom prst="rightArrow">
            <a:avLst>
              <a:gd name="adj1" fmla="val 37144"/>
              <a:gd name="adj2" fmla="val 64052"/>
            </a:avLst>
          </a:prstGeom>
          <a:gradFill>
            <a:gsLst>
              <a:gs pos="0">
                <a:schemeClr val="accent2"/>
              </a:gs>
              <a:gs pos="98000">
                <a:schemeClr val="accent2">
                  <a:lumMod val="20000"/>
                  <a:lumOff val="8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1E4156"/>
              </a:solidFill>
              <a:effectLst/>
              <a:uLnTx/>
              <a:uFillTx/>
              <a:latin typeface="Heiti SC Light" panose="02000000000000000000" charset="-122"/>
              <a:ea typeface="Heiti SC Light" panose="02000000000000000000" charset="-122"/>
              <a:cs typeface="Apple LiSung" charset="-120"/>
              <a:sym typeface="Apple LiSung" charset="-120"/>
            </a:endParaRPr>
          </a:p>
        </p:txBody>
      </p:sp>
      <p:pic>
        <p:nvPicPr>
          <p:cNvPr id="22" name="图形 21"/>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747616" y="3509946"/>
            <a:ext cx="381456" cy="359449"/>
          </a:xfrm>
          <a:prstGeom prst="rect">
            <a:avLst/>
          </a:prstGeom>
        </p:spPr>
      </p:pic>
      <p:sp>
        <p:nvSpPr>
          <p:cNvPr id="24" name="圆角矩形 23"/>
          <p:cNvSpPr/>
          <p:nvPr/>
        </p:nvSpPr>
        <p:spPr>
          <a:xfrm>
            <a:off x="1472790" y="3330233"/>
            <a:ext cx="3058510" cy="2345353"/>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25" name="图形 24"/>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811317" y="3503952"/>
            <a:ext cx="381456" cy="359449"/>
          </a:xfrm>
          <a:prstGeom prst="rect">
            <a:avLst/>
          </a:prstGeom>
        </p:spPr>
      </p:pic>
      <p:pic>
        <p:nvPicPr>
          <p:cNvPr id="27" name="图形 21"/>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931849" y="3503952"/>
            <a:ext cx="381456" cy="359449"/>
          </a:xfrm>
          <a:prstGeom prst="rect">
            <a:avLst/>
          </a:prstGeom>
        </p:spPr>
      </p:pic>
      <p:pic>
        <p:nvPicPr>
          <p:cNvPr id="28" name="图形 27"/>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540532" y="4810678"/>
            <a:ext cx="381456" cy="336375"/>
          </a:xfrm>
          <a:prstGeom prst="rect">
            <a:avLst/>
          </a:prstGeom>
        </p:spPr>
      </p:pic>
      <p:pic>
        <p:nvPicPr>
          <p:cNvPr id="29" name="图形 9"/>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96814" y="4810677"/>
            <a:ext cx="381456" cy="336375"/>
          </a:xfrm>
          <a:prstGeom prst="rect">
            <a:avLst/>
          </a:prstGeom>
        </p:spPr>
      </p:pic>
      <p:pic>
        <p:nvPicPr>
          <p:cNvPr id="30" name="图形 9"/>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53096" y="4810676"/>
            <a:ext cx="381456" cy="336375"/>
          </a:xfrm>
          <a:prstGeom prst="rect">
            <a:avLst/>
          </a:prstGeom>
        </p:spPr>
      </p:pic>
      <p:cxnSp>
        <p:nvCxnSpPr>
          <p:cNvPr id="31" name="直线箭头连接符 30"/>
          <p:cNvCxnSpPr/>
          <p:nvPr/>
        </p:nvCxnSpPr>
        <p:spPr>
          <a:xfrm flipV="1">
            <a:off x="3050891" y="5783595"/>
            <a:ext cx="0" cy="272512"/>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33" name="文本框 32"/>
          <p:cNvSpPr txBox="1"/>
          <p:nvPr/>
        </p:nvSpPr>
        <p:spPr>
          <a:xfrm>
            <a:off x="3061401" y="5866644"/>
            <a:ext cx="542425"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sp>
        <p:nvSpPr>
          <p:cNvPr id="34" name="文本框 33"/>
          <p:cNvSpPr txBox="1"/>
          <p:nvPr/>
        </p:nvSpPr>
        <p:spPr>
          <a:xfrm>
            <a:off x="891491" y="3143227"/>
            <a:ext cx="280534"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内置验证</a:t>
            </a:r>
            <a:r>
              <a:rPr kumimoji="1" lang="en-US" altLang="zh-CN"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a:t>
            </a: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容灾</a:t>
            </a:r>
          </a:p>
        </p:txBody>
      </p:sp>
      <p:cxnSp>
        <p:nvCxnSpPr>
          <p:cNvPr id="35" name="直线箭头连接符 34"/>
          <p:cNvCxnSpPr/>
          <p:nvPr/>
        </p:nvCxnSpPr>
        <p:spPr>
          <a:xfrm flipH="1" flipV="1">
            <a:off x="2731260" y="4283394"/>
            <a:ext cx="7949" cy="417065"/>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pic>
        <p:nvPicPr>
          <p:cNvPr id="42" name="图形 41"/>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961676" y="1275681"/>
            <a:ext cx="330412" cy="351728"/>
          </a:xfrm>
          <a:prstGeom prst="rect">
            <a:avLst/>
          </a:prstGeom>
        </p:spPr>
      </p:pic>
      <p:pic>
        <p:nvPicPr>
          <p:cNvPr id="43" name="图形 42"/>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494818" y="1280865"/>
            <a:ext cx="330412" cy="351728"/>
          </a:xfrm>
          <a:prstGeom prst="rect">
            <a:avLst/>
          </a:prstGeom>
        </p:spPr>
      </p:pic>
      <p:pic>
        <p:nvPicPr>
          <p:cNvPr id="45" name="图形 44"/>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3964520" y="2176042"/>
            <a:ext cx="330412" cy="351729"/>
          </a:xfrm>
          <a:prstGeom prst="rect">
            <a:avLst/>
          </a:prstGeom>
        </p:spPr>
      </p:pic>
      <p:pic>
        <p:nvPicPr>
          <p:cNvPr id="46" name="图形 45"/>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497662" y="2174078"/>
            <a:ext cx="330412" cy="351729"/>
          </a:xfrm>
          <a:prstGeom prst="rect">
            <a:avLst/>
          </a:prstGeom>
        </p:spPr>
      </p:pic>
      <p:pic>
        <p:nvPicPr>
          <p:cNvPr id="48" name="图形 47"/>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052381" y="3392442"/>
            <a:ext cx="386692" cy="428724"/>
          </a:xfrm>
          <a:prstGeom prst="rect">
            <a:avLst/>
          </a:prstGeom>
        </p:spPr>
      </p:pic>
      <p:pic>
        <p:nvPicPr>
          <p:cNvPr id="51" name="图形 50"/>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5553401" y="3395743"/>
            <a:ext cx="386692" cy="428724"/>
          </a:xfrm>
          <a:prstGeom prst="rect">
            <a:avLst/>
          </a:prstGeom>
        </p:spPr>
      </p:pic>
      <p:pic>
        <p:nvPicPr>
          <p:cNvPr id="52" name="图形 51"/>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6054421" y="3392442"/>
            <a:ext cx="386692" cy="428724"/>
          </a:xfrm>
          <a:prstGeom prst="rect">
            <a:avLst/>
          </a:prstGeom>
        </p:spPr>
      </p:pic>
      <p:cxnSp>
        <p:nvCxnSpPr>
          <p:cNvPr id="54" name="肘形连接符 53"/>
          <p:cNvCxnSpPr>
            <a:endCxn id="13" idx="2"/>
          </p:cNvCxnSpPr>
          <p:nvPr/>
        </p:nvCxnSpPr>
        <p:spPr>
          <a:xfrm flipV="1">
            <a:off x="4531300" y="4294861"/>
            <a:ext cx="1214425" cy="1110700"/>
          </a:xfrm>
          <a:prstGeom prst="bentConnector2">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55" name="文本框 54"/>
          <p:cNvSpPr txBox="1"/>
          <p:nvPr/>
        </p:nvSpPr>
        <p:spPr>
          <a:xfrm>
            <a:off x="5108271" y="4818591"/>
            <a:ext cx="781191"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额外准备</a:t>
            </a:r>
          </a:p>
        </p:txBody>
      </p:sp>
      <p:sp>
        <p:nvSpPr>
          <p:cNvPr id="56" name="文本框 55"/>
          <p:cNvSpPr txBox="1"/>
          <p:nvPr/>
        </p:nvSpPr>
        <p:spPr>
          <a:xfrm>
            <a:off x="6860480" y="3154083"/>
            <a:ext cx="280534"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EE822F"/>
                </a:solidFill>
                <a:effectLst/>
                <a:uLnTx/>
                <a:uFillTx/>
                <a:latin typeface="Arial" panose="020B0604020202020204" pitchFamily="34" charset="0"/>
                <a:ea typeface="微软雅黑" panose="020B0503020204020204" pitchFamily="34" charset="-122"/>
                <a:cs typeface="Heiti SC Light" panose="02000000000000000000" charset="-122"/>
              </a:rPr>
              <a:t>传统验证</a:t>
            </a:r>
            <a:r>
              <a:rPr kumimoji="1" lang="en-US" altLang="zh-CN" sz="800" b="0" i="0" u="none" strike="noStrike" kern="1200" cap="none" spc="0" normalizeH="0" baseline="0" noProof="0" dirty="0">
                <a:ln>
                  <a:noFill/>
                </a:ln>
                <a:solidFill>
                  <a:srgbClr val="EE822F"/>
                </a:solidFill>
                <a:effectLst/>
                <a:uLnTx/>
                <a:uFillTx/>
                <a:latin typeface="Arial" panose="020B0604020202020204" pitchFamily="34" charset="0"/>
                <a:ea typeface="微软雅黑" panose="020B0503020204020204" pitchFamily="34" charset="-122"/>
                <a:cs typeface="Heiti SC Light" panose="02000000000000000000" charset="-122"/>
              </a:rPr>
              <a:t>/</a:t>
            </a:r>
            <a:r>
              <a:rPr kumimoji="1" lang="zh-CN" altLang="en-US" sz="800" b="0" i="0" u="none" strike="noStrike" kern="1200" cap="none" spc="0" normalizeH="0" baseline="0" noProof="0" dirty="0">
                <a:ln>
                  <a:noFill/>
                </a:ln>
                <a:solidFill>
                  <a:srgbClr val="EE822F"/>
                </a:solidFill>
                <a:effectLst/>
                <a:uLnTx/>
                <a:uFillTx/>
                <a:latin typeface="Arial" panose="020B0604020202020204" pitchFamily="34" charset="0"/>
                <a:ea typeface="微软雅黑" panose="020B0503020204020204" pitchFamily="34" charset="-122"/>
                <a:cs typeface="Heiti SC Light" panose="02000000000000000000" charset="-122"/>
              </a:rPr>
              <a:t>容灾</a:t>
            </a:r>
            <a:endParaRPr kumimoji="1" lang="en-US" altLang="zh-CN" sz="800" b="0" i="0" u="none" strike="noStrike" kern="1200" cap="none" spc="0" normalizeH="0" baseline="0" noProof="0" dirty="0">
              <a:ln>
                <a:noFill/>
              </a:ln>
              <a:solidFill>
                <a:srgbClr val="EE822F"/>
              </a:solidFill>
              <a:effectLst/>
              <a:uLnTx/>
              <a:uFillTx/>
              <a:latin typeface="Arial" panose="020B0604020202020204" pitchFamily="34" charset="0"/>
              <a:ea typeface="微软雅黑" panose="020B0503020204020204" pitchFamily="34" charset="-122"/>
              <a:cs typeface="Heiti SC Light" panose="02000000000000000000"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EE822F"/>
                </a:solidFill>
                <a:effectLst/>
                <a:uLnTx/>
                <a:uFillTx/>
                <a:latin typeface="Arial" panose="020B0604020202020204" pitchFamily="34" charset="0"/>
                <a:ea typeface="微软雅黑" panose="020B0503020204020204" pitchFamily="34" charset="-122"/>
                <a:cs typeface="Heiti SC Light" panose="02000000000000000000" charset="-122"/>
              </a:rPr>
              <a:t>方式</a:t>
            </a:r>
          </a:p>
        </p:txBody>
      </p:sp>
      <p:cxnSp>
        <p:nvCxnSpPr>
          <p:cNvPr id="62" name="肘形连接符 61"/>
          <p:cNvCxnSpPr>
            <a:endCxn id="17" idx="1"/>
          </p:cNvCxnSpPr>
          <p:nvPr/>
        </p:nvCxnSpPr>
        <p:spPr>
          <a:xfrm rot="5400000" flipH="1" flipV="1">
            <a:off x="3406822" y="2924595"/>
            <a:ext cx="571092" cy="228202"/>
          </a:xfrm>
          <a:prstGeom prst="bentConnector2">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67" name="肘形连接符 66"/>
          <p:cNvCxnSpPr/>
          <p:nvPr/>
        </p:nvCxnSpPr>
        <p:spPr>
          <a:xfrm rot="5400000">
            <a:off x="3270189" y="2808142"/>
            <a:ext cx="734076" cy="338092"/>
          </a:xfrm>
          <a:prstGeom prst="bentConnector3">
            <a:avLst>
              <a:gd name="adj1" fmla="val 5157"/>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75" name="肘形连接符 74"/>
          <p:cNvCxnSpPr>
            <a:endCxn id="17" idx="3"/>
          </p:cNvCxnSpPr>
          <p:nvPr/>
        </p:nvCxnSpPr>
        <p:spPr>
          <a:xfrm rot="16200000" flipV="1">
            <a:off x="4841480" y="2919992"/>
            <a:ext cx="571089" cy="237406"/>
          </a:xfrm>
          <a:prstGeom prst="bentConnector2">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78" name="肘形连接符 77"/>
          <p:cNvCxnSpPr/>
          <p:nvPr/>
        </p:nvCxnSpPr>
        <p:spPr>
          <a:xfrm rot="16200000" flipH="1">
            <a:off x="4869187" y="2781190"/>
            <a:ext cx="675383" cy="397510"/>
          </a:xfrm>
          <a:prstGeom prst="bentConnector3">
            <a:avLst>
              <a:gd name="adj1" fmla="val -545"/>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84" name="文本框 83"/>
          <p:cNvSpPr txBox="1"/>
          <p:nvPr/>
        </p:nvSpPr>
        <p:spPr>
          <a:xfrm>
            <a:off x="5416764" y="2869863"/>
            <a:ext cx="920198"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手动清理</a:t>
            </a:r>
          </a:p>
        </p:txBody>
      </p:sp>
      <p:cxnSp>
        <p:nvCxnSpPr>
          <p:cNvPr id="86" name="肘形连接符 85"/>
          <p:cNvCxnSpPr>
            <a:endCxn id="18" idx="1"/>
          </p:cNvCxnSpPr>
          <p:nvPr/>
        </p:nvCxnSpPr>
        <p:spPr>
          <a:xfrm rot="5400000" flipH="1" flipV="1">
            <a:off x="2724487" y="2321197"/>
            <a:ext cx="1550071" cy="613499"/>
          </a:xfrm>
          <a:prstGeom prst="bentConnector2">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88" name="肘形连接符 87"/>
          <p:cNvCxnSpPr>
            <a:endCxn id="24" idx="0"/>
          </p:cNvCxnSpPr>
          <p:nvPr/>
        </p:nvCxnSpPr>
        <p:spPr>
          <a:xfrm rot="5400000">
            <a:off x="2611239" y="2123532"/>
            <a:ext cx="1597508" cy="815895"/>
          </a:xfrm>
          <a:prstGeom prst="bentConnector3">
            <a:avLst>
              <a:gd name="adj1" fmla="val -37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92" name="肘形连接符 91"/>
          <p:cNvCxnSpPr>
            <a:stCxn id="15" idx="0"/>
            <a:endCxn id="18" idx="3"/>
          </p:cNvCxnSpPr>
          <p:nvPr/>
        </p:nvCxnSpPr>
        <p:spPr>
          <a:xfrm rot="16200000" flipV="1">
            <a:off x="4641261" y="2219774"/>
            <a:ext cx="1471329" cy="737601"/>
          </a:xfrm>
          <a:prstGeom prst="bentConnector2">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94" name="肘形连接符 93"/>
          <p:cNvCxnSpPr/>
          <p:nvPr/>
        </p:nvCxnSpPr>
        <p:spPr>
          <a:xfrm rot="16200000" flipH="1">
            <a:off x="4637024" y="2065199"/>
            <a:ext cx="1612409" cy="892466"/>
          </a:xfrm>
          <a:prstGeom prst="bentConnector3">
            <a:avLst>
              <a:gd name="adj1" fmla="val 2363"/>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96" name="文本框 95"/>
          <p:cNvSpPr txBox="1"/>
          <p:nvPr/>
        </p:nvSpPr>
        <p:spPr>
          <a:xfrm>
            <a:off x="5324362" y="2194479"/>
            <a:ext cx="397511"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挂载</a:t>
            </a:r>
          </a:p>
        </p:txBody>
      </p:sp>
      <p:grpSp>
        <p:nvGrpSpPr>
          <p:cNvPr id="100" name="组合 99"/>
          <p:cNvGrpSpPr/>
          <p:nvPr/>
        </p:nvGrpSpPr>
        <p:grpSpPr>
          <a:xfrm>
            <a:off x="2031682" y="2077264"/>
            <a:ext cx="909320" cy="256540"/>
            <a:chOff x="6474" y="3343"/>
            <a:chExt cx="1432" cy="404"/>
          </a:xfrm>
        </p:grpSpPr>
        <p:sp>
          <p:nvSpPr>
            <p:cNvPr id="101" name="圆角矩形 100"/>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102" name="圆角矩形 101"/>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一键回切</a:t>
              </a:r>
            </a:p>
          </p:txBody>
        </p:sp>
      </p:grpSp>
      <p:grpSp>
        <p:nvGrpSpPr>
          <p:cNvPr id="103" name="组合 102"/>
          <p:cNvGrpSpPr/>
          <p:nvPr/>
        </p:nvGrpSpPr>
        <p:grpSpPr>
          <a:xfrm>
            <a:off x="2501820" y="2861631"/>
            <a:ext cx="909320" cy="256540"/>
            <a:chOff x="6474" y="3343"/>
            <a:chExt cx="1432" cy="404"/>
          </a:xfrm>
        </p:grpSpPr>
        <p:sp>
          <p:nvSpPr>
            <p:cNvPr id="104" name="圆角矩形 103"/>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105" name="圆角矩形 104"/>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自动回收</a:t>
              </a:r>
            </a:p>
          </p:txBody>
        </p:sp>
      </p:grpSp>
      <p:cxnSp>
        <p:nvCxnSpPr>
          <p:cNvPr id="113" name="直线箭头连接符 112"/>
          <p:cNvCxnSpPr/>
          <p:nvPr/>
        </p:nvCxnSpPr>
        <p:spPr>
          <a:xfrm flipH="1" flipV="1">
            <a:off x="3406372" y="4277965"/>
            <a:ext cx="14824" cy="372153"/>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106" name="组合 105"/>
          <p:cNvGrpSpPr/>
          <p:nvPr/>
        </p:nvGrpSpPr>
        <p:grpSpPr>
          <a:xfrm>
            <a:off x="2596231" y="4451767"/>
            <a:ext cx="909320" cy="256540"/>
            <a:chOff x="6474" y="3343"/>
            <a:chExt cx="1432" cy="404"/>
          </a:xfrm>
        </p:grpSpPr>
        <p:sp>
          <p:nvSpPr>
            <p:cNvPr id="107" name="圆角矩形 106"/>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108" name="圆角矩形 107"/>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平台内拉起</a:t>
              </a:r>
            </a:p>
          </p:txBody>
        </p:sp>
      </p:grpSp>
      <p:grpSp>
        <p:nvGrpSpPr>
          <p:cNvPr id="3" name="组合 2">
            <a:extLst>
              <a:ext uri="{FF2B5EF4-FFF2-40B4-BE49-F238E27FC236}">
                <a16:creationId xmlns:a16="http://schemas.microsoft.com/office/drawing/2014/main" id="{293BA2FD-0760-3378-3445-912EBFC8EA40}"/>
              </a:ext>
            </a:extLst>
          </p:cNvPr>
          <p:cNvGrpSpPr/>
          <p:nvPr/>
        </p:nvGrpSpPr>
        <p:grpSpPr>
          <a:xfrm>
            <a:off x="8106084" y="3930508"/>
            <a:ext cx="3563185" cy="1094410"/>
            <a:chOff x="8106084" y="3171620"/>
            <a:chExt cx="3563185" cy="1094410"/>
          </a:xfrm>
        </p:grpSpPr>
        <p:sp>
          <p:nvSpPr>
            <p:cNvPr id="5" name="圆角矩形 279">
              <a:extLst>
                <a:ext uri="{FF2B5EF4-FFF2-40B4-BE49-F238E27FC236}">
                  <a16:creationId xmlns:a16="http://schemas.microsoft.com/office/drawing/2014/main" id="{E30989F0-3159-A942-384C-A8CF233305DD}"/>
                </a:ext>
              </a:extLst>
            </p:cNvPr>
            <p:cNvSpPr/>
            <p:nvPr/>
          </p:nvSpPr>
          <p:spPr>
            <a:xfrm>
              <a:off x="8173438" y="3171620"/>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微软雅黑" panose="020B0503020204020204" pitchFamily="34" charset="-122"/>
                  <a:sym typeface="+mn-ea"/>
                </a:rPr>
                <a:t>分钟级拉起验证环境</a:t>
              </a:r>
            </a:p>
          </p:txBody>
        </p:sp>
        <p:sp>
          <p:nvSpPr>
            <p:cNvPr id="7" name="文本框 6">
              <a:extLst>
                <a:ext uri="{FF2B5EF4-FFF2-40B4-BE49-F238E27FC236}">
                  <a16:creationId xmlns:a16="http://schemas.microsoft.com/office/drawing/2014/main" id="{46456206-3716-4A09-FA60-12C4B44819DC}"/>
                </a:ext>
              </a:extLst>
            </p:cNvPr>
            <p:cNvSpPr txBox="1"/>
            <p:nvPr/>
          </p:nvSpPr>
          <p:spPr>
            <a:xfrm>
              <a:off x="8106084" y="3653875"/>
              <a:ext cx="3563185" cy="612155"/>
            </a:xfrm>
            <a:prstGeom prst="rect">
              <a:avLst/>
            </a:prstGeom>
            <a:noFill/>
          </p:spPr>
          <p:txBody>
            <a:bodyPr wrap="square" rtlCol="0">
              <a:spAutoFit/>
            </a:bodyPr>
            <a:lstStyle/>
            <a:p>
              <a:pPr algn="just">
                <a:lnSpc>
                  <a:spcPct val="150000"/>
                </a:lnSpc>
              </a:pPr>
              <a:r>
                <a:rPr kumimoji="1" lang="zh-CN" altLang="en-US" sz="1200" dirty="0">
                  <a:solidFill>
                    <a:srgbClr val="404040"/>
                  </a:solidFill>
                  <a:latin typeface="Arial" panose="020B0604020202020204" pitchFamily="34" charset="0"/>
                  <a:ea typeface="微软雅黑" panose="020B0503020204020204" pitchFamily="34" charset="-122"/>
                </a:rPr>
                <a:t>基于内置验证与容灾资源，需要时可以实现分钟级</a:t>
              </a:r>
              <a:r>
                <a:rPr kumimoji="1" lang="en-US" altLang="zh-CN" sz="1200" dirty="0">
                  <a:solidFill>
                    <a:srgbClr val="404040"/>
                  </a:solidFill>
                  <a:latin typeface="Arial" panose="020B0604020202020204" pitchFamily="34" charset="0"/>
                  <a:ea typeface="微软雅黑" panose="020B0503020204020204" pitchFamily="34" charset="-122"/>
                </a:rPr>
                <a:t>1:1</a:t>
              </a:r>
              <a:r>
                <a:rPr kumimoji="1" lang="zh-CN" altLang="en-US" sz="1200" dirty="0">
                  <a:solidFill>
                    <a:srgbClr val="404040"/>
                  </a:solidFill>
                  <a:latin typeface="Arial" panose="020B0604020202020204" pitchFamily="34" charset="0"/>
                  <a:ea typeface="微软雅黑" panose="020B0503020204020204" pitchFamily="34" charset="-122"/>
                </a:rPr>
                <a:t>拉起，快速获得验证环境进行数据验证。</a:t>
              </a:r>
            </a:p>
          </p:txBody>
        </p:sp>
      </p:grpSp>
      <p:grpSp>
        <p:nvGrpSpPr>
          <p:cNvPr id="8" name="组合 7">
            <a:extLst>
              <a:ext uri="{FF2B5EF4-FFF2-40B4-BE49-F238E27FC236}">
                <a16:creationId xmlns:a16="http://schemas.microsoft.com/office/drawing/2014/main" id="{0C5A5AF8-AC88-A220-0314-5410D5C6A639}"/>
              </a:ext>
            </a:extLst>
          </p:cNvPr>
          <p:cNvGrpSpPr/>
          <p:nvPr/>
        </p:nvGrpSpPr>
        <p:grpSpPr>
          <a:xfrm>
            <a:off x="8115707" y="5354315"/>
            <a:ext cx="3563185" cy="1095628"/>
            <a:chOff x="8115707" y="4692682"/>
            <a:chExt cx="3563185" cy="1095628"/>
          </a:xfrm>
        </p:grpSpPr>
        <p:sp>
          <p:nvSpPr>
            <p:cNvPr id="9" name="圆角矩形 279">
              <a:extLst>
                <a:ext uri="{FF2B5EF4-FFF2-40B4-BE49-F238E27FC236}">
                  <a16:creationId xmlns:a16="http://schemas.microsoft.com/office/drawing/2014/main" id="{88657019-D873-FF20-31DA-175DC32F622B}"/>
                </a:ext>
              </a:extLst>
            </p:cNvPr>
            <p:cNvSpPr/>
            <p:nvPr/>
          </p:nvSpPr>
          <p:spPr>
            <a:xfrm>
              <a:off x="8183061" y="4692682"/>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微软雅黑" panose="020B0503020204020204" pitchFamily="34" charset="-122"/>
                  <a:sym typeface="+mn-ea"/>
                </a:rPr>
                <a:t>多种可选的验证方式</a:t>
              </a:r>
            </a:p>
          </p:txBody>
        </p:sp>
        <p:sp>
          <p:nvSpPr>
            <p:cNvPr id="11" name="文本框 10">
              <a:extLst>
                <a:ext uri="{FF2B5EF4-FFF2-40B4-BE49-F238E27FC236}">
                  <a16:creationId xmlns:a16="http://schemas.microsoft.com/office/drawing/2014/main" id="{4D056270-7D1C-72BF-657D-7480030B2B58}"/>
                </a:ext>
              </a:extLst>
            </p:cNvPr>
            <p:cNvSpPr txBox="1"/>
            <p:nvPr/>
          </p:nvSpPr>
          <p:spPr>
            <a:xfrm>
              <a:off x="8115707" y="5174937"/>
              <a:ext cx="3563185" cy="613373"/>
            </a:xfrm>
            <a:prstGeom prst="rect">
              <a:avLst/>
            </a:prstGeom>
            <a:noFill/>
          </p:spPr>
          <p:txBody>
            <a:bodyPr wrap="square" rtlCol="0">
              <a:spAutoFit/>
            </a:bodyPr>
            <a:lstStyle/>
            <a:p>
              <a:pPr algn="just">
                <a:lnSpc>
                  <a:spcPct val="150000"/>
                </a:lnSpc>
              </a:pPr>
              <a:r>
                <a:rPr kumimoji="1" lang="zh-CN" altLang="en-US" sz="1200" dirty="0">
                  <a:solidFill>
                    <a:srgbClr val="404040"/>
                  </a:solidFill>
                  <a:latin typeface="Arial" panose="020B0604020202020204" pitchFamily="34" charset="0"/>
                  <a:ea typeface="微软雅黑" panose="020B0503020204020204" pitchFamily="34" charset="-122"/>
                </a:rPr>
                <a:t>除了内置验证与容灾平台资源，同时支持挂载或恢复到外部存储与计算资源进行演练验证等操作。</a:t>
              </a:r>
            </a:p>
          </p:txBody>
        </p:sp>
      </p:grpSp>
      <p:grpSp>
        <p:nvGrpSpPr>
          <p:cNvPr id="14" name="组合 13">
            <a:extLst>
              <a:ext uri="{FF2B5EF4-FFF2-40B4-BE49-F238E27FC236}">
                <a16:creationId xmlns:a16="http://schemas.microsoft.com/office/drawing/2014/main" id="{98A053B8-587E-8CEB-32FF-6F5059BE58DE}"/>
              </a:ext>
            </a:extLst>
          </p:cNvPr>
          <p:cNvGrpSpPr/>
          <p:nvPr/>
        </p:nvGrpSpPr>
        <p:grpSpPr>
          <a:xfrm>
            <a:off x="8115707" y="2502021"/>
            <a:ext cx="3563185" cy="1095628"/>
            <a:chOff x="8115707" y="1795935"/>
            <a:chExt cx="3563185" cy="1095628"/>
          </a:xfrm>
        </p:grpSpPr>
        <p:sp>
          <p:nvSpPr>
            <p:cNvPr id="20" name="圆角矩形 279">
              <a:extLst>
                <a:ext uri="{FF2B5EF4-FFF2-40B4-BE49-F238E27FC236}">
                  <a16:creationId xmlns:a16="http://schemas.microsoft.com/office/drawing/2014/main" id="{055EB57B-33C3-21A4-8300-BB309AD342F6}"/>
                </a:ext>
              </a:extLst>
            </p:cNvPr>
            <p:cNvSpPr/>
            <p:nvPr/>
          </p:nvSpPr>
          <p:spPr>
            <a:xfrm>
              <a:off x="8183061" y="1795935"/>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微软雅黑" panose="020B0503020204020204" pitchFamily="34" charset="-122"/>
                  <a:sym typeface="+mn-ea"/>
                </a:rPr>
                <a:t>零生产影响</a:t>
              </a:r>
            </a:p>
          </p:txBody>
        </p:sp>
        <p:sp>
          <p:nvSpPr>
            <p:cNvPr id="21" name="文本框 20">
              <a:extLst>
                <a:ext uri="{FF2B5EF4-FFF2-40B4-BE49-F238E27FC236}">
                  <a16:creationId xmlns:a16="http://schemas.microsoft.com/office/drawing/2014/main" id="{C7DB7DCB-CCD9-D66D-C2B6-3AB7AF586270}"/>
                </a:ext>
              </a:extLst>
            </p:cNvPr>
            <p:cNvSpPr txBox="1"/>
            <p:nvPr/>
          </p:nvSpPr>
          <p:spPr>
            <a:xfrm>
              <a:off x="8115707" y="2278190"/>
              <a:ext cx="3563185" cy="613373"/>
            </a:xfrm>
            <a:prstGeom prst="rect">
              <a:avLst/>
            </a:prstGeom>
            <a:noFill/>
          </p:spPr>
          <p:txBody>
            <a:bodyPr wrap="square" rtlCol="0">
              <a:spAutoFit/>
            </a:bodyPr>
            <a:lstStyle/>
            <a:p>
              <a:pPr algn="just">
                <a:lnSpc>
                  <a:spcPct val="150000"/>
                </a:lnSpc>
              </a:pPr>
              <a:r>
                <a:rPr kumimoji="1" lang="zh-CN" altLang="en-US" sz="1200" dirty="0">
                  <a:solidFill>
                    <a:srgbClr val="404040"/>
                  </a:solidFill>
                  <a:latin typeface="Arial" panose="020B0604020202020204" pitchFamily="34" charset="0"/>
                  <a:ea typeface="微软雅黑" panose="020B0503020204020204" pitchFamily="34" charset="-122"/>
                </a:rPr>
                <a:t>备份系统自动生成隔离验证环境，不与外界通信，验证时不影响生产业务运行。</a:t>
              </a:r>
            </a:p>
          </p:txBody>
        </p:sp>
      </p:grpSp>
      <p:grpSp>
        <p:nvGrpSpPr>
          <p:cNvPr id="23" name="组合 22">
            <a:extLst>
              <a:ext uri="{FF2B5EF4-FFF2-40B4-BE49-F238E27FC236}">
                <a16:creationId xmlns:a16="http://schemas.microsoft.com/office/drawing/2014/main" id="{E44CDEA5-7350-547A-75E3-0F205A21E72C}"/>
              </a:ext>
            </a:extLst>
          </p:cNvPr>
          <p:cNvGrpSpPr/>
          <p:nvPr/>
        </p:nvGrpSpPr>
        <p:grpSpPr>
          <a:xfrm>
            <a:off x="8115707" y="1073534"/>
            <a:ext cx="3563185" cy="1099091"/>
            <a:chOff x="8115707" y="645125"/>
            <a:chExt cx="3563185" cy="1099091"/>
          </a:xfrm>
        </p:grpSpPr>
        <p:sp>
          <p:nvSpPr>
            <p:cNvPr id="32" name="圆角矩形 279">
              <a:extLst>
                <a:ext uri="{FF2B5EF4-FFF2-40B4-BE49-F238E27FC236}">
                  <a16:creationId xmlns:a16="http://schemas.microsoft.com/office/drawing/2014/main" id="{A209FB61-1316-917A-67EE-B27FFD8A07D8}"/>
                </a:ext>
              </a:extLst>
            </p:cNvPr>
            <p:cNvSpPr/>
            <p:nvPr/>
          </p:nvSpPr>
          <p:spPr>
            <a:xfrm>
              <a:off x="8183061" y="645125"/>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r>
                <a:rPr lang="zh-CN" altLang="en-US" sz="1200" dirty="0">
                  <a:solidFill>
                    <a:schemeClr val="bg1"/>
                  </a:solidFill>
                  <a:latin typeface="Arial" panose="020B0604020202020204" pitchFamily="34" charset="0"/>
                  <a:ea typeface="微软雅黑" panose="020B0503020204020204" pitchFamily="34" charset="-122"/>
                  <a:sym typeface="+mn-ea"/>
                </a:rPr>
                <a:t>零验证资源成本</a:t>
              </a:r>
            </a:p>
          </p:txBody>
        </p:sp>
        <p:sp>
          <p:nvSpPr>
            <p:cNvPr id="36" name="文本框 35">
              <a:extLst>
                <a:ext uri="{FF2B5EF4-FFF2-40B4-BE49-F238E27FC236}">
                  <a16:creationId xmlns:a16="http://schemas.microsoft.com/office/drawing/2014/main" id="{26603596-9A27-34DE-A270-A9BE226DBF2E}"/>
                </a:ext>
              </a:extLst>
            </p:cNvPr>
            <p:cNvSpPr txBox="1"/>
            <p:nvPr/>
          </p:nvSpPr>
          <p:spPr>
            <a:xfrm>
              <a:off x="8115707" y="1127380"/>
              <a:ext cx="3563185" cy="616836"/>
            </a:xfrm>
            <a:prstGeom prst="rect">
              <a:avLst/>
            </a:prstGeom>
            <a:noFill/>
          </p:spPr>
          <p:txBody>
            <a:bodyPr wrap="square" rtlCol="0">
              <a:spAutoFit/>
            </a:bodyPr>
            <a:lstStyle/>
            <a:p>
              <a:pPr algn="just">
                <a:lnSpc>
                  <a:spcPct val="150000"/>
                </a:lnSpc>
              </a:pPr>
              <a:r>
                <a:rPr kumimoji="1" lang="zh-CN" altLang="en-US" sz="1200" dirty="0">
                  <a:solidFill>
                    <a:srgbClr val="404040"/>
                  </a:solidFill>
                  <a:latin typeface="Arial" panose="020B0604020202020204" pitchFamily="34" charset="0"/>
                  <a:ea typeface="微软雅黑" panose="020B0503020204020204" pitchFamily="34" charset="-122"/>
                </a:rPr>
                <a:t>内置容灾演练平台，无需准备外部验证环境，系统内即可实现备份数据验证与业务应急状态下的容灾。</a:t>
              </a:r>
            </a:p>
          </p:txBody>
        </p:sp>
      </p:gr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43"/>
          <p:cNvSpPr/>
          <p:nvPr>
            <p:custDataLst>
              <p:tags r:id="rId2"/>
            </p:custDataLst>
          </p:nvPr>
        </p:nvSpPr>
        <p:spPr>
          <a:xfrm>
            <a:off x="680822" y="1107367"/>
            <a:ext cx="6692392" cy="5545681"/>
          </a:xfrm>
          <a:prstGeom prst="rect">
            <a:avLst/>
          </a:prstGeom>
          <a:solidFill>
            <a:srgbClr val="F7FBFC"/>
          </a:solidFill>
          <a:ln>
            <a:solidFill>
              <a:srgbClr val="EAF1F4"/>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26" name="文本框 25"/>
          <p:cNvSpPr txBox="1"/>
          <p:nvPr/>
        </p:nvSpPr>
        <p:spPr>
          <a:xfrm>
            <a:off x="838199" y="433070"/>
            <a:ext cx="5735368"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文件级数据一致性验证</a:t>
            </a:r>
          </a:p>
        </p:txBody>
      </p:sp>
      <p:sp>
        <p:nvSpPr>
          <p:cNvPr id="4" name="矩形 3"/>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3" name="圆角矩形 279"/>
          <p:cNvSpPr/>
          <p:nvPr/>
        </p:nvSpPr>
        <p:spPr>
          <a:xfrm>
            <a:off x="1121977" y="4715830"/>
            <a:ext cx="3058512" cy="322770"/>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生产业务环境</a:t>
            </a:r>
          </a:p>
        </p:txBody>
      </p:sp>
      <p:sp>
        <p:nvSpPr>
          <p:cNvPr id="5" name="圆角矩形 4"/>
          <p:cNvSpPr/>
          <p:nvPr/>
        </p:nvSpPr>
        <p:spPr>
          <a:xfrm>
            <a:off x="1121977" y="3551482"/>
            <a:ext cx="3058512" cy="1070316"/>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6" name="图形 5"/>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67591" y="3669959"/>
            <a:ext cx="410659" cy="341391"/>
          </a:xfrm>
          <a:prstGeom prst="rect">
            <a:avLst/>
          </a:prstGeom>
        </p:spPr>
      </p:pic>
      <p:pic>
        <p:nvPicPr>
          <p:cNvPr id="7" name="图形 6"/>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59253" y="3669959"/>
            <a:ext cx="410659" cy="341391"/>
          </a:xfrm>
          <a:prstGeom prst="rect">
            <a:avLst/>
          </a:prstGeom>
        </p:spPr>
      </p:pic>
      <p:pic>
        <p:nvPicPr>
          <p:cNvPr id="8" name="图形 7"/>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67590" y="4199190"/>
            <a:ext cx="410659" cy="341391"/>
          </a:xfrm>
          <a:prstGeom prst="rect">
            <a:avLst/>
          </a:prstGeom>
        </p:spPr>
      </p:pic>
      <p:pic>
        <p:nvPicPr>
          <p:cNvPr id="9" name="图形 5"/>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59252" y="4199190"/>
            <a:ext cx="410659" cy="341391"/>
          </a:xfrm>
          <a:prstGeom prst="rect">
            <a:avLst/>
          </a:prstGeom>
        </p:spPr>
      </p:pic>
      <p:pic>
        <p:nvPicPr>
          <p:cNvPr id="10" name="图形 9"/>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955886" y="3704318"/>
            <a:ext cx="379058" cy="275003"/>
          </a:xfrm>
          <a:prstGeom prst="rect">
            <a:avLst/>
          </a:prstGeom>
        </p:spPr>
      </p:pic>
      <p:pic>
        <p:nvPicPr>
          <p:cNvPr id="11" name="图形 36"/>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636545" y="3699085"/>
            <a:ext cx="379058" cy="275003"/>
          </a:xfrm>
          <a:prstGeom prst="rect">
            <a:avLst/>
          </a:prstGeom>
        </p:spPr>
      </p:pic>
      <p:pic>
        <p:nvPicPr>
          <p:cNvPr id="12" name="图形 11"/>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955886" y="4240697"/>
            <a:ext cx="379058" cy="275003"/>
          </a:xfrm>
          <a:prstGeom prst="rect">
            <a:avLst/>
          </a:prstGeom>
        </p:spPr>
      </p:pic>
      <p:pic>
        <p:nvPicPr>
          <p:cNvPr id="13" name="图形 36"/>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636545" y="4235464"/>
            <a:ext cx="379058" cy="275003"/>
          </a:xfrm>
          <a:prstGeom prst="rect">
            <a:avLst/>
          </a:prstGeom>
        </p:spPr>
      </p:pic>
      <p:sp>
        <p:nvSpPr>
          <p:cNvPr id="14" name="箭头: 右 4"/>
          <p:cNvSpPr/>
          <p:nvPr>
            <p:custDataLst>
              <p:tags r:id="rId3"/>
            </p:custDataLst>
          </p:nvPr>
        </p:nvSpPr>
        <p:spPr>
          <a:xfrm rot="16200000">
            <a:off x="2444899" y="3198280"/>
            <a:ext cx="415498" cy="196872"/>
          </a:xfrm>
          <a:prstGeom prst="rightArrow">
            <a:avLst>
              <a:gd name="adj1" fmla="val 37144"/>
              <a:gd name="adj2" fmla="val 64052"/>
            </a:avLst>
          </a:prstGeom>
          <a:gradFill>
            <a:gsLst>
              <a:gs pos="100000">
                <a:srgbClr val="18BCC6">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1E4156"/>
              </a:solidFill>
              <a:effectLst/>
              <a:uLnTx/>
              <a:uFillTx/>
              <a:latin typeface="Heiti SC Light" panose="02000000000000000000" charset="-122"/>
              <a:ea typeface="Heiti SC Light" panose="02000000000000000000" charset="-122"/>
              <a:cs typeface="Apple LiSung" charset="-120"/>
              <a:sym typeface="Apple LiSung" charset="-120"/>
            </a:endParaRPr>
          </a:p>
        </p:txBody>
      </p:sp>
      <p:pic>
        <p:nvPicPr>
          <p:cNvPr id="15" name="图形 14"/>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121977" y="1250236"/>
            <a:ext cx="654808" cy="577422"/>
          </a:xfrm>
          <a:prstGeom prst="rect">
            <a:avLst/>
          </a:prstGeom>
        </p:spPr>
      </p:pic>
      <p:sp>
        <p:nvSpPr>
          <p:cNvPr id="16" name="圆角矩形 279"/>
          <p:cNvSpPr/>
          <p:nvPr/>
        </p:nvSpPr>
        <p:spPr>
          <a:xfrm>
            <a:off x="1121977" y="1985831"/>
            <a:ext cx="3058511" cy="286002"/>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云祺容灾备份系统</a:t>
            </a:r>
          </a:p>
        </p:txBody>
      </p:sp>
      <p:sp>
        <p:nvSpPr>
          <p:cNvPr id="17" name="圆角矩形 16"/>
          <p:cNvSpPr/>
          <p:nvPr/>
        </p:nvSpPr>
        <p:spPr>
          <a:xfrm>
            <a:off x="1121977" y="2353050"/>
            <a:ext cx="3058511" cy="717132"/>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8" name="图片 17"/>
          <p:cNvPicPr>
            <a:picLocks noChangeAspect="1"/>
          </p:cNvPicPr>
          <p:nvPr/>
        </p:nvPicPr>
        <p:blipFill rotWithShape="1">
          <a:blip r:embed="rId13"/>
          <a:srcRect l="18771" t="14100" r="18687" b="17733"/>
          <a:stretch>
            <a:fillRect/>
          </a:stretch>
        </p:blipFill>
        <p:spPr>
          <a:xfrm>
            <a:off x="1359648" y="2413314"/>
            <a:ext cx="318601" cy="379673"/>
          </a:xfrm>
          <a:prstGeom prst="rect">
            <a:avLst/>
          </a:prstGeom>
        </p:spPr>
      </p:pic>
      <p:pic>
        <p:nvPicPr>
          <p:cNvPr id="19" name="图片 18"/>
          <p:cNvPicPr>
            <a:picLocks noChangeAspect="1"/>
          </p:cNvPicPr>
          <p:nvPr/>
        </p:nvPicPr>
        <p:blipFill rotWithShape="1">
          <a:blip r:embed="rId14"/>
          <a:srcRect l="16688" t="8544" r="17636" b="15006"/>
          <a:stretch>
            <a:fillRect/>
          </a:stretch>
        </p:blipFill>
        <p:spPr>
          <a:xfrm>
            <a:off x="2497613" y="2443968"/>
            <a:ext cx="274016" cy="348732"/>
          </a:xfrm>
          <a:prstGeom prst="rect">
            <a:avLst/>
          </a:prstGeom>
        </p:spPr>
      </p:pic>
      <p:pic>
        <p:nvPicPr>
          <p:cNvPr id="20" name="图片 19"/>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597914" y="2443968"/>
            <a:ext cx="318601" cy="318601"/>
          </a:xfrm>
          <a:prstGeom prst="rect">
            <a:avLst/>
          </a:prstGeom>
        </p:spPr>
      </p:pic>
      <p:sp>
        <p:nvSpPr>
          <p:cNvPr id="21" name="文本框 20"/>
          <p:cNvSpPr txBox="1"/>
          <p:nvPr/>
        </p:nvSpPr>
        <p:spPr>
          <a:xfrm>
            <a:off x="1225613" y="2740961"/>
            <a:ext cx="770274" cy="27796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本地存储</a:t>
            </a:r>
          </a:p>
        </p:txBody>
      </p:sp>
      <p:sp>
        <p:nvSpPr>
          <p:cNvPr id="22" name="文本框 21"/>
          <p:cNvSpPr txBox="1"/>
          <p:nvPr/>
        </p:nvSpPr>
        <p:spPr>
          <a:xfrm>
            <a:off x="2376798" y="2757303"/>
            <a:ext cx="770274" cy="27796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云存储</a:t>
            </a:r>
          </a:p>
        </p:txBody>
      </p:sp>
      <p:sp>
        <p:nvSpPr>
          <p:cNvPr id="23" name="文本框 22"/>
          <p:cNvSpPr txBox="1"/>
          <p:nvPr/>
        </p:nvSpPr>
        <p:spPr>
          <a:xfrm>
            <a:off x="3510009" y="2740961"/>
            <a:ext cx="770274" cy="27796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磁带库</a:t>
            </a:r>
          </a:p>
        </p:txBody>
      </p:sp>
      <p:pic>
        <p:nvPicPr>
          <p:cNvPr id="24" name="图形 23"/>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2323828" y="1253981"/>
            <a:ext cx="654808" cy="577422"/>
          </a:xfrm>
          <a:prstGeom prst="rect">
            <a:avLst/>
          </a:prstGeom>
        </p:spPr>
      </p:pic>
      <p:pic>
        <p:nvPicPr>
          <p:cNvPr id="25" name="图形 14"/>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525680" y="1250236"/>
            <a:ext cx="654808" cy="577422"/>
          </a:xfrm>
          <a:prstGeom prst="rect">
            <a:avLst/>
          </a:prstGeom>
        </p:spPr>
      </p:pic>
      <p:sp>
        <p:nvSpPr>
          <p:cNvPr id="27" name="右箭头 189"/>
          <p:cNvSpPr/>
          <p:nvPr/>
        </p:nvSpPr>
        <p:spPr>
          <a:xfrm flipV="1">
            <a:off x="4280283" y="2053661"/>
            <a:ext cx="436232" cy="154740"/>
          </a:xfrm>
          <a:prstGeom prst="rightArrow">
            <a:avLst>
              <a:gd name="adj1" fmla="val 50000"/>
              <a:gd name="adj2" fmla="val 49279"/>
            </a:avLst>
          </a:prstGeom>
          <a:gradFill>
            <a:gsLst>
              <a:gs pos="1000">
                <a:srgbClr val="4BD7DF"/>
              </a:gs>
              <a:gs pos="99000">
                <a:schemeClr val="accent1">
                  <a:lumMod val="0"/>
                  <a:lumOff val="100000"/>
                  <a:alpha val="20000"/>
                </a:schemeClr>
              </a:gs>
            </a:gsLst>
            <a:lin ang="10800000" scaled="0"/>
          </a:gradFill>
          <a:ln w="12700" cap="flat" cmpd="sng" algn="ctr">
            <a:noFill/>
            <a:prstDash val="solid"/>
            <a:miter lim="800000"/>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prstClr val="black"/>
              </a:solidFill>
              <a:effectLst/>
              <a:uLnTx/>
              <a:uFillTx/>
              <a:latin typeface="Heiti SC Light" panose="02000000000000000000" charset="-122"/>
              <a:ea typeface="Heiti SC Light" panose="02000000000000000000" charset="-122"/>
              <a:cs typeface="Apple LiSung" charset="-120"/>
            </a:endParaRPr>
          </a:p>
        </p:txBody>
      </p:sp>
      <p:sp>
        <p:nvSpPr>
          <p:cNvPr id="28" name="圆角矩形 279"/>
          <p:cNvSpPr/>
          <p:nvPr/>
        </p:nvSpPr>
        <p:spPr>
          <a:xfrm>
            <a:off x="4858404" y="1252945"/>
            <a:ext cx="1907629" cy="286002"/>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内嵌自动化验证平台</a:t>
            </a:r>
          </a:p>
        </p:txBody>
      </p:sp>
      <p:sp>
        <p:nvSpPr>
          <p:cNvPr id="29" name="圆角矩形 28"/>
          <p:cNvSpPr/>
          <p:nvPr/>
        </p:nvSpPr>
        <p:spPr>
          <a:xfrm>
            <a:off x="4858404" y="1649170"/>
            <a:ext cx="1907629" cy="143979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30" name="图片 29"/>
          <p:cNvPicPr>
            <a:picLocks noChangeAspect="1"/>
          </p:cNvPicPr>
          <p:nvPr/>
        </p:nvPicPr>
        <p:blipFill>
          <a:blip r:embed="rId16"/>
          <a:stretch>
            <a:fillRect/>
          </a:stretch>
        </p:blipFill>
        <p:spPr>
          <a:xfrm>
            <a:off x="5210653" y="1899049"/>
            <a:ext cx="1281561" cy="633732"/>
          </a:xfrm>
          <a:prstGeom prst="rect">
            <a:avLst/>
          </a:prstGeom>
        </p:spPr>
      </p:pic>
      <p:sp>
        <p:nvSpPr>
          <p:cNvPr id="31" name="文本框 30"/>
          <p:cNvSpPr txBox="1"/>
          <p:nvPr/>
        </p:nvSpPr>
        <p:spPr>
          <a:xfrm>
            <a:off x="5292006" y="2693223"/>
            <a:ext cx="1206220" cy="2539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rgbClr val="2D7689"/>
                </a:solidFill>
                <a:effectLst/>
                <a:uLnTx/>
                <a:uFillTx/>
                <a:latin typeface="Arial" panose="020B0604020202020204" pitchFamily="34" charset="0"/>
                <a:ea typeface="微软雅黑" panose="020B0503020204020204" pitchFamily="34" charset="-122"/>
                <a:cs typeface="+mn-cs"/>
              </a:rPr>
              <a:t>自定义验证路径</a:t>
            </a:r>
          </a:p>
        </p:txBody>
      </p:sp>
      <p:sp>
        <p:nvSpPr>
          <p:cNvPr id="32" name="箭头: 右 4"/>
          <p:cNvSpPr/>
          <p:nvPr>
            <p:custDataLst>
              <p:tags r:id="rId4"/>
            </p:custDataLst>
          </p:nvPr>
        </p:nvSpPr>
        <p:spPr>
          <a:xfrm rot="5400000">
            <a:off x="5624954" y="3198281"/>
            <a:ext cx="415498" cy="196872"/>
          </a:xfrm>
          <a:prstGeom prst="rightArrow">
            <a:avLst>
              <a:gd name="adj1" fmla="val 37144"/>
              <a:gd name="adj2" fmla="val 64052"/>
            </a:avLst>
          </a:prstGeom>
          <a:gradFill>
            <a:gsLst>
              <a:gs pos="100000">
                <a:srgbClr val="18BCC6">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1E4156"/>
              </a:solidFill>
              <a:effectLst/>
              <a:uLnTx/>
              <a:uFillTx/>
              <a:latin typeface="Heiti SC Light" panose="02000000000000000000" charset="-122"/>
              <a:ea typeface="Heiti SC Light" panose="02000000000000000000" charset="-122"/>
              <a:cs typeface="Apple LiSung" charset="-120"/>
              <a:sym typeface="Apple LiSung" charset="-120"/>
            </a:endParaRPr>
          </a:p>
        </p:txBody>
      </p:sp>
      <p:sp>
        <p:nvSpPr>
          <p:cNvPr id="33" name="文本框 32"/>
          <p:cNvSpPr txBox="1"/>
          <p:nvPr/>
        </p:nvSpPr>
        <p:spPr>
          <a:xfrm>
            <a:off x="5218133" y="3119110"/>
            <a:ext cx="513556" cy="27860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en-US" altLang="zh-CN"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MD5</a:t>
            </a:r>
          </a:p>
        </p:txBody>
      </p:sp>
      <p:sp>
        <p:nvSpPr>
          <p:cNvPr id="34" name="文本框 33"/>
          <p:cNvSpPr txBox="1"/>
          <p:nvPr/>
        </p:nvSpPr>
        <p:spPr>
          <a:xfrm>
            <a:off x="6016200" y="3130685"/>
            <a:ext cx="738294" cy="2743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en-US" altLang="zh-CN"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SHA-256</a:t>
            </a:r>
          </a:p>
        </p:txBody>
      </p:sp>
      <p:pic>
        <p:nvPicPr>
          <p:cNvPr id="35" name="图片 34"/>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111994" y="3913842"/>
            <a:ext cx="1386232" cy="739627"/>
          </a:xfrm>
          <a:prstGeom prst="rect">
            <a:avLst/>
          </a:prstGeom>
        </p:spPr>
      </p:pic>
      <p:pic>
        <p:nvPicPr>
          <p:cNvPr id="36" name="图片 35"/>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158318" y="4904927"/>
            <a:ext cx="1386232" cy="739627"/>
          </a:xfrm>
          <a:prstGeom prst="rect">
            <a:avLst/>
          </a:prstGeom>
        </p:spPr>
      </p:pic>
      <p:sp>
        <p:nvSpPr>
          <p:cNvPr id="37" name="圆角矩形 36"/>
          <p:cNvSpPr/>
          <p:nvPr/>
        </p:nvSpPr>
        <p:spPr>
          <a:xfrm>
            <a:off x="4846865" y="3561318"/>
            <a:ext cx="1907629" cy="2650110"/>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38" name="文本框 37"/>
          <p:cNvSpPr txBox="1"/>
          <p:nvPr/>
        </p:nvSpPr>
        <p:spPr>
          <a:xfrm>
            <a:off x="5461658" y="5749157"/>
            <a:ext cx="1124101" cy="27796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一致性验证</a:t>
            </a:r>
          </a:p>
        </p:txBody>
      </p:sp>
      <p:sp>
        <p:nvSpPr>
          <p:cNvPr id="39" name="文本框 38"/>
          <p:cNvSpPr txBox="1"/>
          <p:nvPr/>
        </p:nvSpPr>
        <p:spPr>
          <a:xfrm>
            <a:off x="2771629" y="3157339"/>
            <a:ext cx="513556" cy="27860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pic>
        <p:nvPicPr>
          <p:cNvPr id="40" name="图片 39"/>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1121977" y="5252283"/>
            <a:ext cx="1386231" cy="924541"/>
          </a:xfrm>
          <a:prstGeom prst="rect">
            <a:avLst/>
          </a:prstGeom>
          <a:effectLst>
            <a:outerShdw blurRad="50800" dist="38100" dir="2700000" algn="tl" rotWithShape="0">
              <a:prstClr val="black">
                <a:alpha val="40000"/>
              </a:prstClr>
            </a:outerShdw>
          </a:effectLst>
        </p:spPr>
      </p:pic>
      <p:sp>
        <p:nvSpPr>
          <p:cNvPr id="41" name="右箭头 189"/>
          <p:cNvSpPr/>
          <p:nvPr/>
        </p:nvSpPr>
        <p:spPr>
          <a:xfrm rot="10800000" flipV="1">
            <a:off x="4301329" y="5671787"/>
            <a:ext cx="436232" cy="154740"/>
          </a:xfrm>
          <a:prstGeom prst="rightArrow">
            <a:avLst>
              <a:gd name="adj1" fmla="val 50000"/>
              <a:gd name="adj2" fmla="val 49279"/>
            </a:avLst>
          </a:prstGeom>
          <a:gradFill>
            <a:gsLst>
              <a:gs pos="1000">
                <a:srgbClr val="4BD7DF"/>
              </a:gs>
              <a:gs pos="99000">
                <a:schemeClr val="accent1">
                  <a:lumMod val="0"/>
                  <a:lumOff val="100000"/>
                  <a:alpha val="20000"/>
                </a:schemeClr>
              </a:gs>
            </a:gsLst>
            <a:lin ang="10800000" scaled="0"/>
          </a:gradFill>
          <a:ln w="12700" cap="flat" cmpd="sng" algn="ctr">
            <a:noFill/>
            <a:prstDash val="solid"/>
            <a:miter lim="800000"/>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prstClr val="black"/>
              </a:solidFill>
              <a:effectLst/>
              <a:uLnTx/>
              <a:uFillTx/>
              <a:latin typeface="Heiti SC Light" panose="02000000000000000000" charset="-122"/>
              <a:ea typeface="Heiti SC Light" panose="02000000000000000000" charset="-122"/>
              <a:cs typeface="Apple LiSung" charset="-120"/>
            </a:endParaRPr>
          </a:p>
        </p:txBody>
      </p:sp>
      <p:sp>
        <p:nvSpPr>
          <p:cNvPr id="42" name="文本框 41"/>
          <p:cNvSpPr txBox="1"/>
          <p:nvPr/>
        </p:nvSpPr>
        <p:spPr>
          <a:xfrm>
            <a:off x="1326283" y="6261737"/>
            <a:ext cx="1143628" cy="27796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自动化验证报告</a:t>
            </a:r>
          </a:p>
        </p:txBody>
      </p:sp>
      <p:sp>
        <p:nvSpPr>
          <p:cNvPr id="45" name="圆角矩形 279"/>
          <p:cNvSpPr/>
          <p:nvPr/>
        </p:nvSpPr>
        <p:spPr>
          <a:xfrm>
            <a:off x="8106944" y="2889065"/>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可靠的验证算法</a:t>
            </a:r>
          </a:p>
        </p:txBody>
      </p:sp>
      <p:sp>
        <p:nvSpPr>
          <p:cNvPr id="46" name="文本框 45"/>
          <p:cNvSpPr txBox="1"/>
          <p:nvPr/>
        </p:nvSpPr>
        <p:spPr>
          <a:xfrm>
            <a:off x="8039590" y="3399895"/>
            <a:ext cx="3563185" cy="6133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404040"/>
                </a:solidFill>
                <a:effectLst/>
                <a:uLnTx/>
                <a:uFillTx/>
                <a:latin typeface="Arial" panose="020B0604020202020204" pitchFamily="34" charset="0"/>
                <a:ea typeface="微软雅黑" panose="020B0503020204020204" pitchFamily="34" charset="-122"/>
                <a:cs typeface="Heiti SC Light" panose="02000000000000000000" charset="-122"/>
              </a:rPr>
              <a:t>采用可靠的比对算法，快速实现文件级数据一致性比对，快速获取比对结果。</a:t>
            </a:r>
          </a:p>
        </p:txBody>
      </p:sp>
      <p:sp>
        <p:nvSpPr>
          <p:cNvPr id="47" name="圆角矩形 279"/>
          <p:cNvSpPr/>
          <p:nvPr/>
        </p:nvSpPr>
        <p:spPr>
          <a:xfrm>
            <a:off x="8051130" y="1299863"/>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文件级细粒度验证</a:t>
            </a:r>
          </a:p>
        </p:txBody>
      </p:sp>
      <p:sp>
        <p:nvSpPr>
          <p:cNvPr id="48" name="文本框 47"/>
          <p:cNvSpPr txBox="1"/>
          <p:nvPr/>
        </p:nvSpPr>
        <p:spPr>
          <a:xfrm>
            <a:off x="8051130" y="1810693"/>
            <a:ext cx="3495831" cy="6176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404040"/>
                </a:solidFill>
                <a:effectLst/>
                <a:uLnTx/>
                <a:uFillTx/>
                <a:latin typeface="Arial" panose="020B0604020202020204" pitchFamily="34" charset="0"/>
                <a:ea typeface="微软雅黑" panose="020B0503020204020204" pitchFamily="34" charset="-122"/>
                <a:cs typeface="+mn-cs"/>
              </a:rPr>
              <a:t>支持按实际需求进行文件级细粒度验证，避免传统方式因大面积恢复带来的存储或等待浪费。</a:t>
            </a:r>
          </a:p>
        </p:txBody>
      </p:sp>
      <p:sp>
        <p:nvSpPr>
          <p:cNvPr id="49" name="圆角矩形 279"/>
          <p:cNvSpPr/>
          <p:nvPr/>
        </p:nvSpPr>
        <p:spPr>
          <a:xfrm>
            <a:off x="8118484" y="4527788"/>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字段级自定义验证报告</a:t>
            </a:r>
          </a:p>
        </p:txBody>
      </p:sp>
      <p:sp>
        <p:nvSpPr>
          <p:cNvPr id="50" name="文本框 49"/>
          <p:cNvSpPr txBox="1"/>
          <p:nvPr/>
        </p:nvSpPr>
        <p:spPr>
          <a:xfrm>
            <a:off x="8051130" y="5038618"/>
            <a:ext cx="3563185" cy="894669"/>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404040"/>
                </a:solidFill>
                <a:effectLst/>
                <a:uLnTx/>
                <a:uFillTx/>
                <a:latin typeface="Arial" panose="020B0604020202020204" pitchFamily="34" charset="0"/>
                <a:ea typeface="微软雅黑" panose="020B0503020204020204" pitchFamily="34" charset="-122"/>
                <a:cs typeface="+mn-cs"/>
              </a:rPr>
              <a:t>用户可根据自身业务需要自定义数据一致性验证报告内容，通过拖拽字段方式最大化自由度支持多种应用场景需求。</a:t>
            </a:r>
          </a:p>
        </p:txBody>
      </p:sp>
      <p:pic>
        <p:nvPicPr>
          <p:cNvPr id="52" name="图形 51"/>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5052006" y="1760018"/>
            <a:ext cx="368061" cy="368061"/>
          </a:xfrm>
          <a:prstGeom prst="rect">
            <a:avLst/>
          </a:prstGeom>
        </p:spPr>
      </p:pic>
      <p:sp>
        <p:nvSpPr>
          <p:cNvPr id="53" name="文本框 52"/>
          <p:cNvSpPr txBox="1"/>
          <p:nvPr/>
        </p:nvSpPr>
        <p:spPr>
          <a:xfrm>
            <a:off x="4295717" y="2187757"/>
            <a:ext cx="470402" cy="901209"/>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文件级细粒度验证</a:t>
            </a:r>
          </a:p>
        </p:txBody>
      </p:sp>
      <p:sp>
        <p:nvSpPr>
          <p:cNvPr id="2" name="圆角矩形 279">
            <a:extLst>
              <a:ext uri="{FF2B5EF4-FFF2-40B4-BE49-F238E27FC236}">
                <a16:creationId xmlns:a16="http://schemas.microsoft.com/office/drawing/2014/main" id="{10F62878-EA5E-6D33-3E01-EE94CD96B7D3}"/>
              </a:ext>
            </a:extLst>
          </p:cNvPr>
          <p:cNvSpPr/>
          <p:nvPr/>
        </p:nvSpPr>
        <p:spPr>
          <a:xfrm>
            <a:off x="3525680" y="5187899"/>
            <a:ext cx="654807" cy="561258"/>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Heiti SC Light" panose="02000000000000000000" charset="-122"/>
                <a:ea typeface="Heiti SC Light" panose="02000000000000000000" charset="-122"/>
                <a:cs typeface="+mn-cs"/>
                <a:sym typeface="+mn-ea"/>
              </a:rPr>
              <a:t>合规策略</a:t>
            </a:r>
          </a:p>
        </p:txBody>
      </p:sp>
      <p:sp>
        <p:nvSpPr>
          <p:cNvPr id="51" name="圆角矩形 279">
            <a:extLst>
              <a:ext uri="{FF2B5EF4-FFF2-40B4-BE49-F238E27FC236}">
                <a16:creationId xmlns:a16="http://schemas.microsoft.com/office/drawing/2014/main" id="{0C241F19-93F0-26CC-31AF-ED143FB9ED5B}"/>
              </a:ext>
            </a:extLst>
          </p:cNvPr>
          <p:cNvSpPr/>
          <p:nvPr/>
        </p:nvSpPr>
        <p:spPr>
          <a:xfrm>
            <a:off x="3525680" y="5796711"/>
            <a:ext cx="654807" cy="561258"/>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Heiti SC Light" panose="02000000000000000000" charset="-122"/>
                <a:ea typeface="Heiti SC Light" panose="02000000000000000000" charset="-122"/>
                <a:cs typeface="+mn-cs"/>
                <a:sym typeface="+mn-ea"/>
              </a:rPr>
              <a:t>内容模板</a:t>
            </a:r>
          </a:p>
        </p:txBody>
      </p:sp>
      <p:sp>
        <p:nvSpPr>
          <p:cNvPr id="54" name="右箭头 189">
            <a:extLst>
              <a:ext uri="{FF2B5EF4-FFF2-40B4-BE49-F238E27FC236}">
                <a16:creationId xmlns:a16="http://schemas.microsoft.com/office/drawing/2014/main" id="{55549103-AB98-A32D-37CC-5AE62ED8C26D}"/>
              </a:ext>
            </a:extLst>
          </p:cNvPr>
          <p:cNvSpPr/>
          <p:nvPr/>
        </p:nvSpPr>
        <p:spPr>
          <a:xfrm rot="10800000" flipV="1">
            <a:off x="2680331" y="5662877"/>
            <a:ext cx="654807" cy="154740"/>
          </a:xfrm>
          <a:prstGeom prst="rightArrow">
            <a:avLst>
              <a:gd name="adj1" fmla="val 50000"/>
              <a:gd name="adj2" fmla="val 49279"/>
            </a:avLst>
          </a:prstGeom>
          <a:gradFill>
            <a:gsLst>
              <a:gs pos="1000">
                <a:srgbClr val="4BD7DF"/>
              </a:gs>
              <a:gs pos="99000">
                <a:schemeClr val="accent1">
                  <a:lumMod val="0"/>
                  <a:lumOff val="100000"/>
                  <a:alpha val="20000"/>
                </a:schemeClr>
              </a:gs>
            </a:gsLst>
            <a:lin ang="10800000" scaled="0"/>
          </a:gradFill>
          <a:ln w="12700" cap="flat" cmpd="sng" algn="ctr">
            <a:noFill/>
            <a:prstDash val="solid"/>
            <a:miter lim="800000"/>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prstClr val="black"/>
              </a:solidFill>
              <a:effectLst/>
              <a:uLnTx/>
              <a:uFillTx/>
              <a:latin typeface="Heiti SC Light" panose="02000000000000000000" charset="-122"/>
              <a:ea typeface="Heiti SC Light" panose="02000000000000000000" charset="-122"/>
              <a:cs typeface="Apple LiSung" charset="-120"/>
            </a:endParaRP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EA916-096D-FB46-CEE6-358D4FA9BE85}"/>
            </a:ext>
          </a:extLst>
        </p:cNvPr>
        <p:cNvGrpSpPr/>
        <p:nvPr/>
      </p:nvGrpSpPr>
      <p:grpSpPr>
        <a:xfrm>
          <a:off x="0" y="0"/>
          <a:ext cx="0" cy="0"/>
          <a:chOff x="0" y="0"/>
          <a:chExt cx="0" cy="0"/>
        </a:xfrm>
      </p:grpSpPr>
      <p:sp>
        <p:nvSpPr>
          <p:cNvPr id="26" name="文本框 25">
            <a:extLst>
              <a:ext uri="{FF2B5EF4-FFF2-40B4-BE49-F238E27FC236}">
                <a16:creationId xmlns:a16="http://schemas.microsoft.com/office/drawing/2014/main" id="{44A1D9F7-2FC4-408F-2C81-5436C38D7546}"/>
              </a:ext>
            </a:extLst>
          </p:cNvPr>
          <p:cNvSpPr txBox="1"/>
          <p:nvPr/>
        </p:nvSpPr>
        <p:spPr>
          <a:xfrm>
            <a:off x="838198" y="433070"/>
            <a:ext cx="7061104"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应用级验证与应急恢复</a:t>
            </a:r>
          </a:p>
        </p:txBody>
      </p:sp>
      <p:sp>
        <p:nvSpPr>
          <p:cNvPr id="4" name="矩形 3">
            <a:extLst>
              <a:ext uri="{FF2B5EF4-FFF2-40B4-BE49-F238E27FC236}">
                <a16:creationId xmlns:a16="http://schemas.microsoft.com/office/drawing/2014/main" id="{11E7C4D3-5930-7590-1794-93A62D8C0B71}"/>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2" name="圆角矩形 1">
            <a:extLst>
              <a:ext uri="{FF2B5EF4-FFF2-40B4-BE49-F238E27FC236}">
                <a16:creationId xmlns:a16="http://schemas.microsoft.com/office/drawing/2014/main" id="{D220E629-2794-682B-B78D-D288979ED2D3}"/>
              </a:ext>
            </a:extLst>
          </p:cNvPr>
          <p:cNvSpPr/>
          <p:nvPr/>
        </p:nvSpPr>
        <p:spPr>
          <a:xfrm>
            <a:off x="593174" y="1582836"/>
            <a:ext cx="3172141" cy="3568126"/>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18" name="椭圆 17">
            <a:extLst>
              <a:ext uri="{FF2B5EF4-FFF2-40B4-BE49-F238E27FC236}">
                <a16:creationId xmlns:a16="http://schemas.microsoft.com/office/drawing/2014/main" id="{9EE3B177-F62C-80F5-9B7A-AC5F9387F45C}"/>
              </a:ext>
            </a:extLst>
          </p:cNvPr>
          <p:cNvSpPr/>
          <p:nvPr/>
        </p:nvSpPr>
        <p:spPr>
          <a:xfrm>
            <a:off x="911276" y="4383633"/>
            <a:ext cx="2535936" cy="539152"/>
          </a:xfrm>
          <a:prstGeom prst="ellipse">
            <a:avLst/>
          </a:prstGeom>
          <a:gradFill>
            <a:gsLst>
              <a:gs pos="0">
                <a:srgbClr val="00D4D6"/>
              </a:gs>
              <a:gs pos="100000">
                <a:schemeClr val="accent5">
                  <a:lumMod val="20000"/>
                  <a:lumOff val="80000"/>
                  <a:alpha val="19729"/>
                </a:schemeClr>
              </a:gs>
            </a:gsLst>
            <a:lin ang="5400000" scaled="0"/>
          </a:gradFill>
          <a:ln>
            <a:gradFill>
              <a:gsLst>
                <a:gs pos="0">
                  <a:srgbClr val="45A6C1">
                    <a:alpha val="0"/>
                  </a:srgbClr>
                </a:gs>
                <a:gs pos="100000">
                  <a:srgbClr val="18BCC6"/>
                </a:gs>
              </a:gsLst>
              <a:lin ang="5400000" scaled="1"/>
            </a:gra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Apple LiSung" charset="-120"/>
              <a:sym typeface="Apple LiSung" charset="-120"/>
            </a:endParaRPr>
          </a:p>
        </p:txBody>
      </p:sp>
      <p:pic>
        <p:nvPicPr>
          <p:cNvPr id="21" name="图形 20">
            <a:extLst>
              <a:ext uri="{FF2B5EF4-FFF2-40B4-BE49-F238E27FC236}">
                <a16:creationId xmlns:a16="http://schemas.microsoft.com/office/drawing/2014/main" id="{2BCAFCEA-B618-BB32-F1A5-5F11ECF34CD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284456" y="4109234"/>
            <a:ext cx="391758" cy="434340"/>
          </a:xfrm>
          <a:prstGeom prst="rect">
            <a:avLst/>
          </a:prstGeom>
        </p:spPr>
      </p:pic>
      <p:pic>
        <p:nvPicPr>
          <p:cNvPr id="37" name="图形 36">
            <a:extLst>
              <a:ext uri="{FF2B5EF4-FFF2-40B4-BE49-F238E27FC236}">
                <a16:creationId xmlns:a16="http://schemas.microsoft.com/office/drawing/2014/main" id="{361E76E8-E5EF-3427-2094-78BB6E65C98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024780" y="4036884"/>
            <a:ext cx="419100" cy="419100"/>
          </a:xfrm>
          <a:prstGeom prst="rect">
            <a:avLst/>
          </a:prstGeom>
        </p:spPr>
      </p:pic>
      <p:pic>
        <p:nvPicPr>
          <p:cNvPr id="48" name="图形 47">
            <a:extLst>
              <a:ext uri="{FF2B5EF4-FFF2-40B4-BE49-F238E27FC236}">
                <a16:creationId xmlns:a16="http://schemas.microsoft.com/office/drawing/2014/main" id="{E692827E-2EDC-C4E5-8787-76F0463A2F3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763084" y="4132691"/>
            <a:ext cx="406400" cy="406400"/>
          </a:xfrm>
          <a:prstGeom prst="rect">
            <a:avLst/>
          </a:prstGeom>
        </p:spPr>
      </p:pic>
      <p:sp>
        <p:nvSpPr>
          <p:cNvPr id="50" name="文本框 49">
            <a:extLst>
              <a:ext uri="{FF2B5EF4-FFF2-40B4-BE49-F238E27FC236}">
                <a16:creationId xmlns:a16="http://schemas.microsoft.com/office/drawing/2014/main" id="{14B56A7B-D974-3B5F-6AA5-633547FD10AC}"/>
              </a:ext>
            </a:extLst>
          </p:cNvPr>
          <p:cNvSpPr txBox="1"/>
          <p:nvPr/>
        </p:nvSpPr>
        <p:spPr>
          <a:xfrm>
            <a:off x="1811324" y="4706963"/>
            <a:ext cx="963797" cy="3363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基础设施</a:t>
            </a:r>
          </a:p>
        </p:txBody>
      </p:sp>
      <p:sp>
        <p:nvSpPr>
          <p:cNvPr id="54" name="文本框 53">
            <a:extLst>
              <a:ext uri="{FF2B5EF4-FFF2-40B4-BE49-F238E27FC236}">
                <a16:creationId xmlns:a16="http://schemas.microsoft.com/office/drawing/2014/main" id="{8B90829E-11F2-F279-9467-603CD92E3137}"/>
              </a:ext>
            </a:extLst>
          </p:cNvPr>
          <p:cNvSpPr txBox="1"/>
          <p:nvPr/>
        </p:nvSpPr>
        <p:spPr>
          <a:xfrm>
            <a:off x="1299404" y="4539318"/>
            <a:ext cx="657439" cy="2550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存储</a:t>
            </a:r>
          </a:p>
        </p:txBody>
      </p:sp>
      <p:sp>
        <p:nvSpPr>
          <p:cNvPr id="55" name="文本框 54">
            <a:extLst>
              <a:ext uri="{FF2B5EF4-FFF2-40B4-BE49-F238E27FC236}">
                <a16:creationId xmlns:a16="http://schemas.microsoft.com/office/drawing/2014/main" id="{065DC0E1-C1C3-ED90-4F17-09E21C45FB7E}"/>
              </a:ext>
            </a:extLst>
          </p:cNvPr>
          <p:cNvSpPr txBox="1"/>
          <p:nvPr/>
        </p:nvSpPr>
        <p:spPr>
          <a:xfrm>
            <a:off x="2038776" y="4501873"/>
            <a:ext cx="657439" cy="2550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计算</a:t>
            </a:r>
          </a:p>
        </p:txBody>
      </p:sp>
      <p:sp>
        <p:nvSpPr>
          <p:cNvPr id="62" name="文本框 61">
            <a:extLst>
              <a:ext uri="{FF2B5EF4-FFF2-40B4-BE49-F238E27FC236}">
                <a16:creationId xmlns:a16="http://schemas.microsoft.com/office/drawing/2014/main" id="{A11618E7-0660-2DC8-96C1-C3E0FD9F4ED2}"/>
              </a:ext>
            </a:extLst>
          </p:cNvPr>
          <p:cNvSpPr txBox="1"/>
          <p:nvPr/>
        </p:nvSpPr>
        <p:spPr>
          <a:xfrm>
            <a:off x="2764893" y="4534835"/>
            <a:ext cx="657439" cy="2550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网络</a:t>
            </a:r>
          </a:p>
        </p:txBody>
      </p:sp>
      <p:sp>
        <p:nvSpPr>
          <p:cNvPr id="65" name="椭圆 64">
            <a:extLst>
              <a:ext uri="{FF2B5EF4-FFF2-40B4-BE49-F238E27FC236}">
                <a16:creationId xmlns:a16="http://schemas.microsoft.com/office/drawing/2014/main" id="{094BB283-0568-976C-E7DA-4795D1237BA4}"/>
              </a:ext>
            </a:extLst>
          </p:cNvPr>
          <p:cNvSpPr/>
          <p:nvPr/>
        </p:nvSpPr>
        <p:spPr>
          <a:xfrm>
            <a:off x="886396" y="3231756"/>
            <a:ext cx="2535936" cy="539152"/>
          </a:xfrm>
          <a:prstGeom prst="ellipse">
            <a:avLst/>
          </a:prstGeom>
          <a:gradFill>
            <a:gsLst>
              <a:gs pos="0">
                <a:srgbClr val="00D4D6"/>
              </a:gs>
              <a:gs pos="100000">
                <a:schemeClr val="accent5">
                  <a:lumMod val="20000"/>
                  <a:lumOff val="80000"/>
                  <a:alpha val="19729"/>
                </a:schemeClr>
              </a:gs>
            </a:gsLst>
            <a:lin ang="5400000" scaled="0"/>
          </a:gradFill>
          <a:ln>
            <a:gradFill>
              <a:gsLst>
                <a:gs pos="0">
                  <a:srgbClr val="45A6C1">
                    <a:alpha val="0"/>
                  </a:srgbClr>
                </a:gs>
                <a:gs pos="100000">
                  <a:srgbClr val="18BCC6"/>
                </a:gs>
              </a:gsLst>
              <a:lin ang="5400000" scaled="1"/>
            </a:gra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Apple LiSung" charset="-120"/>
              <a:sym typeface="Apple LiSung" charset="-120"/>
            </a:endParaRPr>
          </a:p>
        </p:txBody>
      </p:sp>
      <p:sp>
        <p:nvSpPr>
          <p:cNvPr id="70" name="文本框 69">
            <a:extLst>
              <a:ext uri="{FF2B5EF4-FFF2-40B4-BE49-F238E27FC236}">
                <a16:creationId xmlns:a16="http://schemas.microsoft.com/office/drawing/2014/main" id="{36760404-7196-4AD3-1C40-6D71B8393417}"/>
              </a:ext>
            </a:extLst>
          </p:cNvPr>
          <p:cNvSpPr txBox="1"/>
          <p:nvPr/>
        </p:nvSpPr>
        <p:spPr>
          <a:xfrm>
            <a:off x="1915052" y="3555086"/>
            <a:ext cx="762037" cy="3363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负载</a:t>
            </a:r>
          </a:p>
        </p:txBody>
      </p:sp>
      <p:pic>
        <p:nvPicPr>
          <p:cNvPr id="74" name="图形 73">
            <a:extLst>
              <a:ext uri="{FF2B5EF4-FFF2-40B4-BE49-F238E27FC236}">
                <a16:creationId xmlns:a16="http://schemas.microsoft.com/office/drawing/2014/main" id="{3D87D930-13C0-2D36-53C3-54292CFB57ED}"/>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263700" y="3035373"/>
            <a:ext cx="412514" cy="349533"/>
          </a:xfrm>
          <a:prstGeom prst="rect">
            <a:avLst/>
          </a:prstGeom>
        </p:spPr>
      </p:pic>
      <p:pic>
        <p:nvPicPr>
          <p:cNvPr id="75" name="图形 31">
            <a:extLst>
              <a:ext uri="{FF2B5EF4-FFF2-40B4-BE49-F238E27FC236}">
                <a16:creationId xmlns:a16="http://schemas.microsoft.com/office/drawing/2014/main" id="{7DB7B460-AACD-A6F7-D56C-CDDF56610E5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966558" y="2948258"/>
            <a:ext cx="415953" cy="345651"/>
          </a:xfrm>
          <a:prstGeom prst="rect">
            <a:avLst/>
          </a:prstGeom>
        </p:spPr>
      </p:pic>
      <p:pic>
        <p:nvPicPr>
          <p:cNvPr id="76" name="图形 75">
            <a:extLst>
              <a:ext uri="{FF2B5EF4-FFF2-40B4-BE49-F238E27FC236}">
                <a16:creationId xmlns:a16="http://schemas.microsoft.com/office/drawing/2014/main" id="{B770E152-32A1-8F11-7754-A52552B312C7}"/>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712248" y="3030749"/>
            <a:ext cx="419100" cy="352425"/>
          </a:xfrm>
          <a:prstGeom prst="rect">
            <a:avLst/>
          </a:prstGeom>
        </p:spPr>
      </p:pic>
      <p:sp>
        <p:nvSpPr>
          <p:cNvPr id="77" name="文本框 76">
            <a:extLst>
              <a:ext uri="{FF2B5EF4-FFF2-40B4-BE49-F238E27FC236}">
                <a16:creationId xmlns:a16="http://schemas.microsoft.com/office/drawing/2014/main" id="{7E2F20CE-6938-967F-026D-6844EA6D106C}"/>
              </a:ext>
            </a:extLst>
          </p:cNvPr>
          <p:cNvSpPr txBox="1"/>
          <p:nvPr/>
        </p:nvSpPr>
        <p:spPr>
          <a:xfrm>
            <a:off x="1208670" y="3397484"/>
            <a:ext cx="657439" cy="2550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虚拟机</a:t>
            </a:r>
          </a:p>
        </p:txBody>
      </p:sp>
      <p:sp>
        <p:nvSpPr>
          <p:cNvPr id="78" name="文本框 77">
            <a:extLst>
              <a:ext uri="{FF2B5EF4-FFF2-40B4-BE49-F238E27FC236}">
                <a16:creationId xmlns:a16="http://schemas.microsoft.com/office/drawing/2014/main" id="{DA0A0899-B566-36B0-9531-562073FB0D46}"/>
              </a:ext>
            </a:extLst>
          </p:cNvPr>
          <p:cNvSpPr txBox="1"/>
          <p:nvPr/>
        </p:nvSpPr>
        <p:spPr>
          <a:xfrm>
            <a:off x="1936030" y="3296898"/>
            <a:ext cx="657439" cy="2550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物理机</a:t>
            </a:r>
          </a:p>
        </p:txBody>
      </p:sp>
      <p:sp>
        <p:nvSpPr>
          <p:cNvPr id="79" name="文本框 78">
            <a:extLst>
              <a:ext uri="{FF2B5EF4-FFF2-40B4-BE49-F238E27FC236}">
                <a16:creationId xmlns:a16="http://schemas.microsoft.com/office/drawing/2014/main" id="{1E25F306-5D60-1F72-EB0B-9C161B276C51}"/>
              </a:ext>
            </a:extLst>
          </p:cNvPr>
          <p:cNvSpPr txBox="1"/>
          <p:nvPr/>
        </p:nvSpPr>
        <p:spPr>
          <a:xfrm>
            <a:off x="2786778" y="3397484"/>
            <a:ext cx="657439" cy="2550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云</a:t>
            </a:r>
          </a:p>
        </p:txBody>
      </p:sp>
      <p:sp>
        <p:nvSpPr>
          <p:cNvPr id="80" name="椭圆 79">
            <a:extLst>
              <a:ext uri="{FF2B5EF4-FFF2-40B4-BE49-F238E27FC236}">
                <a16:creationId xmlns:a16="http://schemas.microsoft.com/office/drawing/2014/main" id="{46FF1D3A-6752-1943-8D25-28FF1A43F738}"/>
              </a:ext>
            </a:extLst>
          </p:cNvPr>
          <p:cNvSpPr/>
          <p:nvPr/>
        </p:nvSpPr>
        <p:spPr>
          <a:xfrm>
            <a:off x="886396" y="2134007"/>
            <a:ext cx="2535936" cy="539152"/>
          </a:xfrm>
          <a:prstGeom prst="ellipse">
            <a:avLst/>
          </a:prstGeom>
          <a:gradFill>
            <a:gsLst>
              <a:gs pos="0">
                <a:srgbClr val="00D4D6"/>
              </a:gs>
              <a:gs pos="100000">
                <a:schemeClr val="accent5">
                  <a:lumMod val="20000"/>
                  <a:lumOff val="80000"/>
                  <a:alpha val="19729"/>
                </a:schemeClr>
              </a:gs>
            </a:gsLst>
            <a:lin ang="5400000" scaled="0"/>
          </a:gradFill>
          <a:ln>
            <a:gradFill>
              <a:gsLst>
                <a:gs pos="0">
                  <a:srgbClr val="45A6C1">
                    <a:alpha val="0"/>
                  </a:srgbClr>
                </a:gs>
                <a:gs pos="100000">
                  <a:srgbClr val="18BCC6"/>
                </a:gs>
              </a:gsLst>
              <a:lin ang="5400000" scaled="1"/>
            </a:gra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Apple LiSung" charset="-120"/>
              <a:sym typeface="Apple LiSung" charset="-120"/>
            </a:endParaRPr>
          </a:p>
        </p:txBody>
      </p:sp>
      <p:sp>
        <p:nvSpPr>
          <p:cNvPr id="81" name="文本框 80">
            <a:extLst>
              <a:ext uri="{FF2B5EF4-FFF2-40B4-BE49-F238E27FC236}">
                <a16:creationId xmlns:a16="http://schemas.microsoft.com/office/drawing/2014/main" id="{3A4C5907-D14B-E325-9161-8E553380C658}"/>
              </a:ext>
            </a:extLst>
          </p:cNvPr>
          <p:cNvSpPr txBox="1"/>
          <p:nvPr/>
        </p:nvSpPr>
        <p:spPr>
          <a:xfrm>
            <a:off x="1915052" y="2457337"/>
            <a:ext cx="762037" cy="3363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应用</a:t>
            </a:r>
          </a:p>
        </p:txBody>
      </p:sp>
      <p:pic>
        <p:nvPicPr>
          <p:cNvPr id="83" name="图形 82">
            <a:extLst>
              <a:ext uri="{FF2B5EF4-FFF2-40B4-BE49-F238E27FC236}">
                <a16:creationId xmlns:a16="http://schemas.microsoft.com/office/drawing/2014/main" id="{F7EDCF45-ABB9-60B8-E0DB-B7D6381A4622}"/>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1299404" y="1900098"/>
            <a:ext cx="330200" cy="406400"/>
          </a:xfrm>
          <a:prstGeom prst="rect">
            <a:avLst/>
          </a:prstGeom>
        </p:spPr>
      </p:pic>
      <p:pic>
        <p:nvPicPr>
          <p:cNvPr id="85" name="图形 84">
            <a:extLst>
              <a:ext uri="{FF2B5EF4-FFF2-40B4-BE49-F238E27FC236}">
                <a16:creationId xmlns:a16="http://schemas.microsoft.com/office/drawing/2014/main" id="{2BA152AA-D827-B2B8-8981-7CA23265FEC7}"/>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1966558" y="1826031"/>
            <a:ext cx="419100" cy="342900"/>
          </a:xfrm>
          <a:prstGeom prst="rect">
            <a:avLst/>
          </a:prstGeom>
        </p:spPr>
      </p:pic>
      <p:sp>
        <p:nvSpPr>
          <p:cNvPr id="88" name="文本框 87">
            <a:extLst>
              <a:ext uri="{FF2B5EF4-FFF2-40B4-BE49-F238E27FC236}">
                <a16:creationId xmlns:a16="http://schemas.microsoft.com/office/drawing/2014/main" id="{6064EB14-D045-53FF-86C5-285E31D7A1FC}"/>
              </a:ext>
            </a:extLst>
          </p:cNvPr>
          <p:cNvSpPr txBox="1"/>
          <p:nvPr/>
        </p:nvSpPr>
        <p:spPr>
          <a:xfrm>
            <a:off x="1243349" y="2318723"/>
            <a:ext cx="657439" cy="2550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数据库</a:t>
            </a:r>
          </a:p>
        </p:txBody>
      </p:sp>
      <p:sp>
        <p:nvSpPr>
          <p:cNvPr id="89" name="文本框 88">
            <a:extLst>
              <a:ext uri="{FF2B5EF4-FFF2-40B4-BE49-F238E27FC236}">
                <a16:creationId xmlns:a16="http://schemas.microsoft.com/office/drawing/2014/main" id="{3934DE65-A9F3-51BA-1F56-D474E62AC590}"/>
              </a:ext>
            </a:extLst>
          </p:cNvPr>
          <p:cNvSpPr txBox="1"/>
          <p:nvPr/>
        </p:nvSpPr>
        <p:spPr>
          <a:xfrm>
            <a:off x="2020085" y="2164039"/>
            <a:ext cx="560180" cy="2541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en-US" altLang="zh-CN"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LIS</a:t>
            </a:r>
          </a:p>
        </p:txBody>
      </p:sp>
      <p:sp>
        <p:nvSpPr>
          <p:cNvPr id="90" name="文本框 89">
            <a:extLst>
              <a:ext uri="{FF2B5EF4-FFF2-40B4-BE49-F238E27FC236}">
                <a16:creationId xmlns:a16="http://schemas.microsoft.com/office/drawing/2014/main" id="{8D362AEE-6A39-752F-C27F-9B9BD83F776A}"/>
              </a:ext>
            </a:extLst>
          </p:cNvPr>
          <p:cNvSpPr txBox="1"/>
          <p:nvPr/>
        </p:nvSpPr>
        <p:spPr>
          <a:xfrm>
            <a:off x="2754312" y="2338857"/>
            <a:ext cx="647596" cy="2541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en-US" altLang="zh-CN"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HIS</a:t>
            </a:r>
          </a:p>
        </p:txBody>
      </p:sp>
      <p:sp>
        <p:nvSpPr>
          <p:cNvPr id="91" name="圆角矩形 279">
            <a:extLst>
              <a:ext uri="{FF2B5EF4-FFF2-40B4-BE49-F238E27FC236}">
                <a16:creationId xmlns:a16="http://schemas.microsoft.com/office/drawing/2014/main" id="{04E6DE30-61FE-370B-DF4B-F538D802B58A}"/>
              </a:ext>
            </a:extLst>
          </p:cNvPr>
          <p:cNvSpPr/>
          <p:nvPr/>
        </p:nvSpPr>
        <p:spPr>
          <a:xfrm>
            <a:off x="593174" y="5286547"/>
            <a:ext cx="3172141" cy="308282"/>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生产业务中心</a:t>
            </a:r>
          </a:p>
        </p:txBody>
      </p:sp>
      <p:sp>
        <p:nvSpPr>
          <p:cNvPr id="92" name="圆角矩形 91">
            <a:extLst>
              <a:ext uri="{FF2B5EF4-FFF2-40B4-BE49-F238E27FC236}">
                <a16:creationId xmlns:a16="http://schemas.microsoft.com/office/drawing/2014/main" id="{D718D2D6-764D-08E0-9C9A-08256208714B}"/>
              </a:ext>
            </a:extLst>
          </p:cNvPr>
          <p:cNvSpPr/>
          <p:nvPr/>
        </p:nvSpPr>
        <p:spPr>
          <a:xfrm>
            <a:off x="5743321" y="1607865"/>
            <a:ext cx="2251551" cy="354309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93" name="圆角矩形 279">
            <a:extLst>
              <a:ext uri="{FF2B5EF4-FFF2-40B4-BE49-F238E27FC236}">
                <a16:creationId xmlns:a16="http://schemas.microsoft.com/office/drawing/2014/main" id="{E57CCF87-9662-30EA-7994-EC04C911E95D}"/>
              </a:ext>
            </a:extLst>
          </p:cNvPr>
          <p:cNvSpPr/>
          <p:nvPr/>
        </p:nvSpPr>
        <p:spPr>
          <a:xfrm>
            <a:off x="6042612" y="4605627"/>
            <a:ext cx="1695008" cy="308282"/>
          </a:xfrm>
          <a:prstGeom prst="roundRect">
            <a:avLst>
              <a:gd name="adj" fmla="val 6462"/>
            </a:avLst>
          </a:prstGeom>
          <a:solidFill>
            <a:srgbClr val="37C1E0"/>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数据验证策略</a:t>
            </a:r>
          </a:p>
        </p:txBody>
      </p:sp>
      <p:sp>
        <p:nvSpPr>
          <p:cNvPr id="94" name="圆角矩形 93">
            <a:extLst>
              <a:ext uri="{FF2B5EF4-FFF2-40B4-BE49-F238E27FC236}">
                <a16:creationId xmlns:a16="http://schemas.microsoft.com/office/drawing/2014/main" id="{02643A3B-4C4D-6F64-B7E2-3788758B2387}"/>
              </a:ext>
            </a:extLst>
          </p:cNvPr>
          <p:cNvSpPr/>
          <p:nvPr/>
        </p:nvSpPr>
        <p:spPr>
          <a:xfrm>
            <a:off x="6034236" y="3189749"/>
            <a:ext cx="693452" cy="62489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96" name="圆角矩形 95">
            <a:extLst>
              <a:ext uri="{FF2B5EF4-FFF2-40B4-BE49-F238E27FC236}">
                <a16:creationId xmlns:a16="http://schemas.microsoft.com/office/drawing/2014/main" id="{3AA86B4C-A74D-4843-E753-1B78DCF67EEB}"/>
              </a:ext>
            </a:extLst>
          </p:cNvPr>
          <p:cNvSpPr/>
          <p:nvPr/>
        </p:nvSpPr>
        <p:spPr>
          <a:xfrm>
            <a:off x="7014554" y="3189748"/>
            <a:ext cx="693452" cy="62489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99" name="图形 98">
            <a:extLst>
              <a:ext uri="{FF2B5EF4-FFF2-40B4-BE49-F238E27FC236}">
                <a16:creationId xmlns:a16="http://schemas.microsoft.com/office/drawing/2014/main" id="{21672382-52EF-61D1-DA9E-B0A7C2AA6822}"/>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6245299" y="3235191"/>
            <a:ext cx="325725" cy="346740"/>
          </a:xfrm>
          <a:prstGeom prst="rect">
            <a:avLst/>
          </a:prstGeom>
        </p:spPr>
      </p:pic>
      <p:sp>
        <p:nvSpPr>
          <p:cNvPr id="100" name="文本框 99">
            <a:extLst>
              <a:ext uri="{FF2B5EF4-FFF2-40B4-BE49-F238E27FC236}">
                <a16:creationId xmlns:a16="http://schemas.microsoft.com/office/drawing/2014/main" id="{03B6344C-AD5C-EC8A-348C-89835D9BB938}"/>
              </a:ext>
            </a:extLst>
          </p:cNvPr>
          <p:cNvSpPr txBox="1"/>
          <p:nvPr/>
        </p:nvSpPr>
        <p:spPr>
          <a:xfrm>
            <a:off x="5974701" y="3585650"/>
            <a:ext cx="808473" cy="2346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恢复</a:t>
            </a:r>
            <a:r>
              <a:rPr kumimoji="1" lang="en-US" altLang="zh-CN"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a:t>
            </a:r>
            <a:r>
              <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验证任务</a:t>
            </a:r>
            <a:r>
              <a:rPr kumimoji="1" lang="en-US" altLang="zh-CN"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A</a:t>
            </a:r>
            <a:endPar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pic>
        <p:nvPicPr>
          <p:cNvPr id="101" name="图形 100">
            <a:extLst>
              <a:ext uri="{FF2B5EF4-FFF2-40B4-BE49-F238E27FC236}">
                <a16:creationId xmlns:a16="http://schemas.microsoft.com/office/drawing/2014/main" id="{9D9E15A8-DA9E-F9F3-7DA5-4FF4EA80FA60}"/>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7203279" y="3236358"/>
            <a:ext cx="325725" cy="346740"/>
          </a:xfrm>
          <a:prstGeom prst="rect">
            <a:avLst/>
          </a:prstGeom>
        </p:spPr>
      </p:pic>
      <p:sp>
        <p:nvSpPr>
          <p:cNvPr id="102" name="文本框 101">
            <a:extLst>
              <a:ext uri="{FF2B5EF4-FFF2-40B4-BE49-F238E27FC236}">
                <a16:creationId xmlns:a16="http://schemas.microsoft.com/office/drawing/2014/main" id="{FB4DAD1A-1B2D-E876-5EAD-D763F89BF42B}"/>
              </a:ext>
            </a:extLst>
          </p:cNvPr>
          <p:cNvSpPr txBox="1"/>
          <p:nvPr/>
        </p:nvSpPr>
        <p:spPr>
          <a:xfrm>
            <a:off x="6972414" y="3590621"/>
            <a:ext cx="808473" cy="2346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恢复</a:t>
            </a:r>
            <a:r>
              <a:rPr kumimoji="1" lang="en-US" altLang="zh-CN"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a:t>
            </a:r>
            <a:r>
              <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验证任务</a:t>
            </a:r>
            <a:r>
              <a:rPr kumimoji="1" lang="en-US" altLang="zh-CN"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B</a:t>
            </a:r>
            <a:endPar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grpSp>
        <p:nvGrpSpPr>
          <p:cNvPr id="118" name="组合 117">
            <a:extLst>
              <a:ext uri="{FF2B5EF4-FFF2-40B4-BE49-F238E27FC236}">
                <a16:creationId xmlns:a16="http://schemas.microsoft.com/office/drawing/2014/main" id="{9BD67C91-DD0E-118C-9BDA-1272852305EC}"/>
              </a:ext>
            </a:extLst>
          </p:cNvPr>
          <p:cNvGrpSpPr/>
          <p:nvPr/>
        </p:nvGrpSpPr>
        <p:grpSpPr>
          <a:xfrm>
            <a:off x="5980497" y="1919537"/>
            <a:ext cx="808473" cy="643070"/>
            <a:chOff x="9578010" y="2244074"/>
            <a:chExt cx="808473" cy="643070"/>
          </a:xfrm>
        </p:grpSpPr>
        <p:sp>
          <p:nvSpPr>
            <p:cNvPr id="97" name="圆角矩形 96">
              <a:extLst>
                <a:ext uri="{FF2B5EF4-FFF2-40B4-BE49-F238E27FC236}">
                  <a16:creationId xmlns:a16="http://schemas.microsoft.com/office/drawing/2014/main" id="{60682D78-436F-FFCC-957F-017FC334D3ED}"/>
                </a:ext>
              </a:extLst>
            </p:cNvPr>
            <p:cNvSpPr/>
            <p:nvPr/>
          </p:nvSpPr>
          <p:spPr>
            <a:xfrm>
              <a:off x="9626119" y="2244074"/>
              <a:ext cx="693452" cy="62489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03" name="图形 102">
              <a:extLst>
                <a:ext uri="{FF2B5EF4-FFF2-40B4-BE49-F238E27FC236}">
                  <a16:creationId xmlns:a16="http://schemas.microsoft.com/office/drawing/2014/main" id="{A4F31C65-D6CE-32B4-B916-F0A59FD52934}"/>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9842812" y="2303731"/>
              <a:ext cx="325725" cy="346740"/>
            </a:xfrm>
            <a:prstGeom prst="rect">
              <a:avLst/>
            </a:prstGeom>
          </p:spPr>
        </p:pic>
        <p:sp>
          <p:nvSpPr>
            <p:cNvPr id="104" name="文本框 103">
              <a:extLst>
                <a:ext uri="{FF2B5EF4-FFF2-40B4-BE49-F238E27FC236}">
                  <a16:creationId xmlns:a16="http://schemas.microsoft.com/office/drawing/2014/main" id="{F7E38EE4-6C67-607D-7572-33F9174E6CAD}"/>
                </a:ext>
              </a:extLst>
            </p:cNvPr>
            <p:cNvSpPr txBox="1"/>
            <p:nvPr/>
          </p:nvSpPr>
          <p:spPr>
            <a:xfrm>
              <a:off x="9578010" y="2652464"/>
              <a:ext cx="808473" cy="2346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恢复</a:t>
              </a:r>
              <a:r>
                <a:rPr kumimoji="1" lang="en-US" altLang="zh-CN"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a:t>
              </a:r>
              <a:r>
                <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验证任务</a:t>
              </a:r>
              <a:r>
                <a:rPr kumimoji="1" lang="en-US" altLang="zh-CN"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C</a:t>
              </a:r>
              <a:endPar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grpSp>
      <p:grpSp>
        <p:nvGrpSpPr>
          <p:cNvPr id="120" name="组合 119">
            <a:extLst>
              <a:ext uri="{FF2B5EF4-FFF2-40B4-BE49-F238E27FC236}">
                <a16:creationId xmlns:a16="http://schemas.microsoft.com/office/drawing/2014/main" id="{69C029F0-55D9-A239-0618-FE39A2216905}"/>
              </a:ext>
            </a:extLst>
          </p:cNvPr>
          <p:cNvGrpSpPr/>
          <p:nvPr/>
        </p:nvGrpSpPr>
        <p:grpSpPr>
          <a:xfrm>
            <a:off x="7008924" y="1919537"/>
            <a:ext cx="693452" cy="624897"/>
            <a:chOff x="10606437" y="2233561"/>
            <a:chExt cx="693452" cy="624897"/>
          </a:xfrm>
        </p:grpSpPr>
        <p:sp>
          <p:nvSpPr>
            <p:cNvPr id="98" name="圆角矩形 97">
              <a:extLst>
                <a:ext uri="{FF2B5EF4-FFF2-40B4-BE49-F238E27FC236}">
                  <a16:creationId xmlns:a16="http://schemas.microsoft.com/office/drawing/2014/main" id="{A1E77B07-EE3F-7D36-8725-C8B0BE405989}"/>
                </a:ext>
              </a:extLst>
            </p:cNvPr>
            <p:cNvSpPr/>
            <p:nvPr/>
          </p:nvSpPr>
          <p:spPr>
            <a:xfrm>
              <a:off x="10606437" y="2233561"/>
              <a:ext cx="693452" cy="62489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05" name="图形 104">
              <a:extLst>
                <a:ext uri="{FF2B5EF4-FFF2-40B4-BE49-F238E27FC236}">
                  <a16:creationId xmlns:a16="http://schemas.microsoft.com/office/drawing/2014/main" id="{D1434D34-CB59-426D-E4FA-967119E31700}"/>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0811302" y="2296333"/>
              <a:ext cx="325725" cy="346740"/>
            </a:xfrm>
            <a:prstGeom prst="rect">
              <a:avLst/>
            </a:prstGeom>
          </p:spPr>
        </p:pic>
      </p:grpSp>
      <p:sp>
        <p:nvSpPr>
          <p:cNvPr id="106" name="文本框 105">
            <a:extLst>
              <a:ext uri="{FF2B5EF4-FFF2-40B4-BE49-F238E27FC236}">
                <a16:creationId xmlns:a16="http://schemas.microsoft.com/office/drawing/2014/main" id="{898DEBF5-773E-BCD3-446A-6291F8109A45}"/>
              </a:ext>
            </a:extLst>
          </p:cNvPr>
          <p:cNvSpPr txBox="1"/>
          <p:nvPr/>
        </p:nvSpPr>
        <p:spPr>
          <a:xfrm>
            <a:off x="6964094" y="2319402"/>
            <a:ext cx="808473" cy="23468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恢复</a:t>
            </a:r>
            <a:r>
              <a:rPr kumimoji="1" lang="en-US" altLang="zh-CN"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a:t>
            </a:r>
            <a:r>
              <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验证任务</a:t>
            </a:r>
            <a:r>
              <a:rPr kumimoji="1" lang="en-US" altLang="zh-CN"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rPr>
              <a:t>D</a:t>
            </a:r>
            <a:endParaRPr kumimoji="1" lang="zh-CN" altLang="en-US" sz="7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cxnSp>
        <p:nvCxnSpPr>
          <p:cNvPr id="108" name="肘形连接符 107">
            <a:extLst>
              <a:ext uri="{FF2B5EF4-FFF2-40B4-BE49-F238E27FC236}">
                <a16:creationId xmlns:a16="http://schemas.microsoft.com/office/drawing/2014/main" id="{11B1ED57-4813-75D6-AAB8-D943689BA0CB}"/>
              </a:ext>
            </a:extLst>
          </p:cNvPr>
          <p:cNvCxnSpPr>
            <a:stCxn id="93" idx="0"/>
            <a:endCxn id="94" idx="2"/>
          </p:cNvCxnSpPr>
          <p:nvPr/>
        </p:nvCxnSpPr>
        <p:spPr>
          <a:xfrm rot="16200000" flipV="1">
            <a:off x="6240049" y="3955560"/>
            <a:ext cx="790981" cy="509154"/>
          </a:xfrm>
          <a:prstGeom prst="bentConnector3">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10" name="肘形连接符 109">
            <a:extLst>
              <a:ext uri="{FF2B5EF4-FFF2-40B4-BE49-F238E27FC236}">
                <a16:creationId xmlns:a16="http://schemas.microsoft.com/office/drawing/2014/main" id="{68E5279B-3C23-43FC-284E-774CF5254D7F}"/>
              </a:ext>
            </a:extLst>
          </p:cNvPr>
          <p:cNvCxnSpPr>
            <a:stCxn id="93" idx="0"/>
            <a:endCxn id="96" idx="2"/>
          </p:cNvCxnSpPr>
          <p:nvPr/>
        </p:nvCxnSpPr>
        <p:spPr>
          <a:xfrm rot="5400000" flipH="1" flipV="1">
            <a:off x="6730207" y="3974554"/>
            <a:ext cx="790982" cy="471164"/>
          </a:xfrm>
          <a:prstGeom prst="bentConnector3">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13" name="直线箭头连接符 112">
            <a:extLst>
              <a:ext uri="{FF2B5EF4-FFF2-40B4-BE49-F238E27FC236}">
                <a16:creationId xmlns:a16="http://schemas.microsoft.com/office/drawing/2014/main" id="{74D46D90-CD7F-4EAC-FB6F-D08186CB5E15}"/>
              </a:ext>
            </a:extLst>
          </p:cNvPr>
          <p:cNvCxnSpPr>
            <a:stCxn id="94" idx="0"/>
          </p:cNvCxnSpPr>
          <p:nvPr/>
        </p:nvCxnSpPr>
        <p:spPr>
          <a:xfrm flipH="1" flipV="1">
            <a:off x="6375332" y="2578261"/>
            <a:ext cx="5630" cy="611488"/>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123" name="文本框 122">
            <a:extLst>
              <a:ext uri="{FF2B5EF4-FFF2-40B4-BE49-F238E27FC236}">
                <a16:creationId xmlns:a16="http://schemas.microsoft.com/office/drawing/2014/main" id="{E020B706-43B2-CE11-E8F1-283E14052553}"/>
              </a:ext>
            </a:extLst>
          </p:cNvPr>
          <p:cNvSpPr txBox="1"/>
          <p:nvPr/>
        </p:nvSpPr>
        <p:spPr>
          <a:xfrm>
            <a:off x="6593360" y="2733523"/>
            <a:ext cx="647596" cy="2550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条件执行</a:t>
            </a:r>
          </a:p>
        </p:txBody>
      </p:sp>
      <p:sp>
        <p:nvSpPr>
          <p:cNvPr id="124" name="箭头: 右 4">
            <a:extLst>
              <a:ext uri="{FF2B5EF4-FFF2-40B4-BE49-F238E27FC236}">
                <a16:creationId xmlns:a16="http://schemas.microsoft.com/office/drawing/2014/main" id="{EE5DE242-11E5-946F-8D2A-09522BE2B77E}"/>
              </a:ext>
            </a:extLst>
          </p:cNvPr>
          <p:cNvSpPr/>
          <p:nvPr>
            <p:custDataLst>
              <p:tags r:id="rId2"/>
            </p:custDataLst>
          </p:nvPr>
        </p:nvSpPr>
        <p:spPr>
          <a:xfrm rot="16200000">
            <a:off x="6264648" y="3466511"/>
            <a:ext cx="3783721" cy="154908"/>
          </a:xfrm>
          <a:prstGeom prst="rightArrow">
            <a:avLst>
              <a:gd name="adj1" fmla="val 37144"/>
              <a:gd name="adj2" fmla="val 64052"/>
            </a:avLst>
          </a:prstGeom>
          <a:gradFill>
            <a:gsLst>
              <a:gs pos="100000">
                <a:srgbClr val="18BCC6">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1E4156"/>
              </a:solidFill>
              <a:effectLst/>
              <a:uLnTx/>
              <a:uFillTx/>
              <a:latin typeface="Heiti SC Light" panose="02000000000000000000" charset="-122"/>
              <a:ea typeface="Heiti SC Light" panose="02000000000000000000" charset="-122"/>
              <a:cs typeface="Apple LiSung" charset="-120"/>
              <a:sym typeface="Apple LiSung" charset="-120"/>
            </a:endParaRPr>
          </a:p>
        </p:txBody>
      </p:sp>
      <p:sp>
        <p:nvSpPr>
          <p:cNvPr id="125" name="文本框 124">
            <a:extLst>
              <a:ext uri="{FF2B5EF4-FFF2-40B4-BE49-F238E27FC236}">
                <a16:creationId xmlns:a16="http://schemas.microsoft.com/office/drawing/2014/main" id="{C01E4896-425D-889E-5893-24CB0219481D}"/>
              </a:ext>
            </a:extLst>
          </p:cNvPr>
          <p:cNvSpPr txBox="1"/>
          <p:nvPr/>
        </p:nvSpPr>
        <p:spPr>
          <a:xfrm>
            <a:off x="8183597" y="2625524"/>
            <a:ext cx="280534"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应急快速恢复</a:t>
            </a:r>
            <a:r>
              <a:rPr kumimoji="1" lang="en-US" altLang="zh-CN"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a:t>
            </a: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验证工作流</a:t>
            </a:r>
          </a:p>
        </p:txBody>
      </p:sp>
      <p:pic>
        <p:nvPicPr>
          <p:cNvPr id="127" name="图形 6">
            <a:extLst>
              <a:ext uri="{FF2B5EF4-FFF2-40B4-BE49-F238E27FC236}">
                <a16:creationId xmlns:a16="http://schemas.microsoft.com/office/drawing/2014/main" id="{7E59CDD9-3987-D545-7B7E-1B3742E88C68}"/>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4563052" y="2831550"/>
            <a:ext cx="452232" cy="398712"/>
          </a:xfrm>
          <a:prstGeom prst="rect">
            <a:avLst/>
          </a:prstGeom>
        </p:spPr>
      </p:pic>
      <p:sp>
        <p:nvSpPr>
          <p:cNvPr id="128" name="文本框 127">
            <a:extLst>
              <a:ext uri="{FF2B5EF4-FFF2-40B4-BE49-F238E27FC236}">
                <a16:creationId xmlns:a16="http://schemas.microsoft.com/office/drawing/2014/main" id="{F5D7ADD1-98BF-84EA-EF5B-AC5B13F1C6EE}"/>
              </a:ext>
            </a:extLst>
          </p:cNvPr>
          <p:cNvSpPr txBox="1"/>
          <p:nvPr/>
        </p:nvSpPr>
        <p:spPr>
          <a:xfrm>
            <a:off x="4066289" y="3255947"/>
            <a:ext cx="1625001" cy="3363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云祺容灾备份系统</a:t>
            </a:r>
          </a:p>
        </p:txBody>
      </p:sp>
      <p:sp>
        <p:nvSpPr>
          <p:cNvPr id="129" name="圆角矩形 128">
            <a:extLst>
              <a:ext uri="{FF2B5EF4-FFF2-40B4-BE49-F238E27FC236}">
                <a16:creationId xmlns:a16="http://schemas.microsoft.com/office/drawing/2014/main" id="{B9BAB3D1-EEA5-D950-B458-B82B781A36D5}"/>
              </a:ext>
            </a:extLst>
          </p:cNvPr>
          <p:cNvSpPr/>
          <p:nvPr/>
        </p:nvSpPr>
        <p:spPr>
          <a:xfrm>
            <a:off x="4076228" y="2719241"/>
            <a:ext cx="1352195" cy="92347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cxnSp>
        <p:nvCxnSpPr>
          <p:cNvPr id="137" name="直线箭头连接符 136">
            <a:extLst>
              <a:ext uri="{FF2B5EF4-FFF2-40B4-BE49-F238E27FC236}">
                <a16:creationId xmlns:a16="http://schemas.microsoft.com/office/drawing/2014/main" id="{992B0E96-AEE3-B46C-24BA-BB9288A88EA7}"/>
              </a:ext>
            </a:extLst>
          </p:cNvPr>
          <p:cNvCxnSpPr/>
          <p:nvPr/>
        </p:nvCxnSpPr>
        <p:spPr>
          <a:xfrm flipH="1" flipV="1">
            <a:off x="7347540" y="2552386"/>
            <a:ext cx="5630" cy="611488"/>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10" name="组合 9">
            <a:extLst>
              <a:ext uri="{FF2B5EF4-FFF2-40B4-BE49-F238E27FC236}">
                <a16:creationId xmlns:a16="http://schemas.microsoft.com/office/drawing/2014/main" id="{98917B29-9BE4-A47A-23EA-54CC2FBE3817}"/>
              </a:ext>
            </a:extLst>
          </p:cNvPr>
          <p:cNvGrpSpPr/>
          <p:nvPr/>
        </p:nvGrpSpPr>
        <p:grpSpPr>
          <a:xfrm>
            <a:off x="2685555" y="1965164"/>
            <a:ext cx="436880" cy="342900"/>
            <a:chOff x="8520346" y="951177"/>
            <a:chExt cx="436880" cy="342900"/>
          </a:xfrm>
        </p:grpSpPr>
        <p:grpSp>
          <p:nvGrpSpPr>
            <p:cNvPr id="7" name="组合 6">
              <a:extLst>
                <a:ext uri="{FF2B5EF4-FFF2-40B4-BE49-F238E27FC236}">
                  <a16:creationId xmlns:a16="http://schemas.microsoft.com/office/drawing/2014/main" id="{A947FA2D-95DD-53A6-5135-4D252B6D88D4}"/>
                </a:ext>
              </a:extLst>
            </p:cNvPr>
            <p:cNvGrpSpPr/>
            <p:nvPr/>
          </p:nvGrpSpPr>
          <p:grpSpPr>
            <a:xfrm>
              <a:off x="8538126" y="951177"/>
              <a:ext cx="419100" cy="342900"/>
              <a:chOff x="8538126" y="951177"/>
              <a:chExt cx="419100" cy="342900"/>
            </a:xfrm>
          </p:grpSpPr>
          <p:pic>
            <p:nvPicPr>
              <p:cNvPr id="3" name="图形 2">
                <a:extLst>
                  <a:ext uri="{FF2B5EF4-FFF2-40B4-BE49-F238E27FC236}">
                    <a16:creationId xmlns:a16="http://schemas.microsoft.com/office/drawing/2014/main" id="{2E451EB0-5807-5925-E798-2732E0A1E37D}"/>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8538126" y="951177"/>
                <a:ext cx="419100" cy="342900"/>
              </a:xfrm>
              <a:prstGeom prst="rect">
                <a:avLst/>
              </a:prstGeom>
            </p:spPr>
          </p:pic>
          <p:sp>
            <p:nvSpPr>
              <p:cNvPr id="6" name="矩形 5">
                <a:extLst>
                  <a:ext uri="{FF2B5EF4-FFF2-40B4-BE49-F238E27FC236}">
                    <a16:creationId xmlns:a16="http://schemas.microsoft.com/office/drawing/2014/main" id="{966E0A18-DF5F-D648-2C39-5C7CF75D9C62}"/>
                  </a:ext>
                </a:extLst>
              </p:cNvPr>
              <p:cNvSpPr/>
              <p:nvPr/>
            </p:nvSpPr>
            <p:spPr>
              <a:xfrm>
                <a:off x="8602980" y="1018540"/>
                <a:ext cx="119380" cy="170180"/>
              </a:xfrm>
              <a:prstGeom prst="rect">
                <a:avLst/>
              </a:prstGeom>
              <a:solidFill>
                <a:srgbClr val="AAF6E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5" name="文本框 4">
              <a:extLst>
                <a:ext uri="{FF2B5EF4-FFF2-40B4-BE49-F238E27FC236}">
                  <a16:creationId xmlns:a16="http://schemas.microsoft.com/office/drawing/2014/main" id="{CE92F811-9D04-5C35-5121-002B08FBC880}"/>
                </a:ext>
              </a:extLst>
            </p:cNvPr>
            <p:cNvSpPr txBox="1"/>
            <p:nvPr/>
          </p:nvSpPr>
          <p:spPr>
            <a:xfrm>
              <a:off x="8520346" y="956257"/>
              <a:ext cx="246380"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2D7689"/>
                  </a:solidFill>
                  <a:effectLst/>
                  <a:uLnTx/>
                  <a:uFillTx/>
                  <a:latin typeface="Arial"/>
                  <a:ea typeface="微软雅黑"/>
                  <a:cs typeface="+mn-cs"/>
                </a:rPr>
                <a:t>H</a:t>
              </a:r>
              <a:endParaRPr kumimoji="0" lang="zh-CN" altLang="en-US" sz="1200" b="0" i="0" u="none" strike="noStrike" kern="1200" cap="none" spc="0" normalizeH="0" baseline="0" noProof="0" dirty="0">
                <a:ln>
                  <a:noFill/>
                </a:ln>
                <a:solidFill>
                  <a:srgbClr val="2D7689"/>
                </a:solidFill>
                <a:effectLst/>
                <a:uLnTx/>
                <a:uFillTx/>
                <a:latin typeface="Arial"/>
                <a:ea typeface="微软雅黑"/>
                <a:cs typeface="+mn-cs"/>
              </a:endParaRPr>
            </a:p>
          </p:txBody>
        </p:sp>
      </p:grpSp>
      <p:cxnSp>
        <p:nvCxnSpPr>
          <p:cNvPr id="56" name="连接符: 肘形 55">
            <a:extLst>
              <a:ext uri="{FF2B5EF4-FFF2-40B4-BE49-F238E27FC236}">
                <a16:creationId xmlns:a16="http://schemas.microsoft.com/office/drawing/2014/main" id="{117395B3-F623-C825-0A2C-ECFC2B9371BE}"/>
              </a:ext>
            </a:extLst>
          </p:cNvPr>
          <p:cNvCxnSpPr>
            <a:endCxn id="129" idx="0"/>
          </p:cNvCxnSpPr>
          <p:nvPr/>
        </p:nvCxnSpPr>
        <p:spPr>
          <a:xfrm>
            <a:off x="3765315" y="2032527"/>
            <a:ext cx="987011" cy="686714"/>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57" name="文本框 56">
            <a:extLst>
              <a:ext uri="{FF2B5EF4-FFF2-40B4-BE49-F238E27FC236}">
                <a16:creationId xmlns:a16="http://schemas.microsoft.com/office/drawing/2014/main" id="{797DACAC-AB69-48DD-F731-4233746DB178}"/>
              </a:ext>
            </a:extLst>
          </p:cNvPr>
          <p:cNvSpPr txBox="1"/>
          <p:nvPr/>
        </p:nvSpPr>
        <p:spPr>
          <a:xfrm>
            <a:off x="4801790" y="3840043"/>
            <a:ext cx="513556" cy="27860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恢复</a:t>
            </a:r>
          </a:p>
        </p:txBody>
      </p:sp>
      <p:sp>
        <p:nvSpPr>
          <p:cNvPr id="58" name="圆角矩形 279">
            <a:extLst>
              <a:ext uri="{FF2B5EF4-FFF2-40B4-BE49-F238E27FC236}">
                <a16:creationId xmlns:a16="http://schemas.microsoft.com/office/drawing/2014/main" id="{2F299FA4-FF06-45F7-37AB-474250FD674A}"/>
              </a:ext>
            </a:extLst>
          </p:cNvPr>
          <p:cNvSpPr/>
          <p:nvPr/>
        </p:nvSpPr>
        <p:spPr>
          <a:xfrm>
            <a:off x="5743321" y="5314241"/>
            <a:ext cx="2303582" cy="308283"/>
          </a:xfrm>
          <a:prstGeom prst="roundRect">
            <a:avLst>
              <a:gd name="adj" fmla="val 646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验证资源</a:t>
            </a:r>
          </a:p>
        </p:txBody>
      </p:sp>
      <p:cxnSp>
        <p:nvCxnSpPr>
          <p:cNvPr id="60" name="连接符: 肘形 59">
            <a:extLst>
              <a:ext uri="{FF2B5EF4-FFF2-40B4-BE49-F238E27FC236}">
                <a16:creationId xmlns:a16="http://schemas.microsoft.com/office/drawing/2014/main" id="{3EA25A34-CEB2-C790-B4E8-DD39D33368ED}"/>
              </a:ext>
            </a:extLst>
          </p:cNvPr>
          <p:cNvCxnSpPr>
            <a:stCxn id="129" idx="2"/>
            <a:endCxn id="58" idx="1"/>
          </p:cNvCxnSpPr>
          <p:nvPr/>
        </p:nvCxnSpPr>
        <p:spPr>
          <a:xfrm rot="16200000" flipH="1">
            <a:off x="4334991" y="4060053"/>
            <a:ext cx="1825664" cy="990995"/>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61" name="文本框 60">
            <a:extLst>
              <a:ext uri="{FF2B5EF4-FFF2-40B4-BE49-F238E27FC236}">
                <a16:creationId xmlns:a16="http://schemas.microsoft.com/office/drawing/2014/main" id="{6B06F2E2-5B57-233C-0D0E-DCAA509376A6}"/>
              </a:ext>
            </a:extLst>
          </p:cNvPr>
          <p:cNvSpPr txBox="1"/>
          <p:nvPr/>
        </p:nvSpPr>
        <p:spPr>
          <a:xfrm>
            <a:off x="6936329" y="4277766"/>
            <a:ext cx="1099692" cy="24622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1" lang="en-US" altLang="zh-CN"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&lt;\&gt; </a:t>
            </a: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自定义脚本</a:t>
            </a:r>
          </a:p>
        </p:txBody>
      </p:sp>
      <p:grpSp>
        <p:nvGrpSpPr>
          <p:cNvPr id="19" name="组合 18">
            <a:extLst>
              <a:ext uri="{FF2B5EF4-FFF2-40B4-BE49-F238E27FC236}">
                <a16:creationId xmlns:a16="http://schemas.microsoft.com/office/drawing/2014/main" id="{924E3283-02E2-B3B5-C3FA-6832010E4044}"/>
              </a:ext>
            </a:extLst>
          </p:cNvPr>
          <p:cNvGrpSpPr/>
          <p:nvPr/>
        </p:nvGrpSpPr>
        <p:grpSpPr>
          <a:xfrm>
            <a:off x="4138494" y="4252726"/>
            <a:ext cx="1225638" cy="377088"/>
            <a:chOff x="6474" y="3343"/>
            <a:chExt cx="1432" cy="404"/>
          </a:xfrm>
        </p:grpSpPr>
        <p:sp>
          <p:nvSpPr>
            <p:cNvPr id="20" name="圆角矩形 100">
              <a:extLst>
                <a:ext uri="{FF2B5EF4-FFF2-40B4-BE49-F238E27FC236}">
                  <a16:creationId xmlns:a16="http://schemas.microsoft.com/office/drawing/2014/main" id="{C7A969A1-F841-9801-1610-0AA909B42E07}"/>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22" name="圆角矩形 101">
              <a:extLst>
                <a:ext uri="{FF2B5EF4-FFF2-40B4-BE49-F238E27FC236}">
                  <a16:creationId xmlns:a16="http://schemas.microsoft.com/office/drawing/2014/main" id="{D9B00E94-20DB-74EF-2DE0-13382B2E1477}"/>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数据应用级验证</a:t>
              </a:r>
            </a:p>
          </p:txBody>
        </p:sp>
      </p:grpSp>
      <p:sp>
        <p:nvSpPr>
          <p:cNvPr id="63" name="文本框 62">
            <a:extLst>
              <a:ext uri="{FF2B5EF4-FFF2-40B4-BE49-F238E27FC236}">
                <a16:creationId xmlns:a16="http://schemas.microsoft.com/office/drawing/2014/main" id="{73E1C4EB-36E2-98C1-59D0-4E9A52C724E2}"/>
              </a:ext>
            </a:extLst>
          </p:cNvPr>
          <p:cNvSpPr txBox="1"/>
          <p:nvPr/>
        </p:nvSpPr>
        <p:spPr>
          <a:xfrm>
            <a:off x="4047406" y="1708679"/>
            <a:ext cx="513556" cy="27860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sp>
        <p:nvSpPr>
          <p:cNvPr id="64" name="圆角矩形 279">
            <a:extLst>
              <a:ext uri="{FF2B5EF4-FFF2-40B4-BE49-F238E27FC236}">
                <a16:creationId xmlns:a16="http://schemas.microsoft.com/office/drawing/2014/main" id="{29CAC452-CCE9-FF8D-78A7-F85975809627}"/>
              </a:ext>
            </a:extLst>
          </p:cNvPr>
          <p:cNvSpPr/>
          <p:nvPr/>
        </p:nvSpPr>
        <p:spPr>
          <a:xfrm>
            <a:off x="9132165" y="1394630"/>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应用级数据验证</a:t>
            </a:r>
          </a:p>
        </p:txBody>
      </p:sp>
      <p:sp>
        <p:nvSpPr>
          <p:cNvPr id="66" name="文本框 65">
            <a:extLst>
              <a:ext uri="{FF2B5EF4-FFF2-40B4-BE49-F238E27FC236}">
                <a16:creationId xmlns:a16="http://schemas.microsoft.com/office/drawing/2014/main" id="{FE17DE3B-8B9F-E9CE-5410-91B550600D0B}"/>
              </a:ext>
            </a:extLst>
          </p:cNvPr>
          <p:cNvSpPr txBox="1"/>
          <p:nvPr/>
        </p:nvSpPr>
        <p:spPr>
          <a:xfrm>
            <a:off x="9065194" y="1905460"/>
            <a:ext cx="2822006" cy="6133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404040"/>
                </a:solidFill>
                <a:effectLst/>
                <a:uLnTx/>
                <a:uFillTx/>
                <a:latin typeface="Arial" panose="020B0604020202020204" pitchFamily="34" charset="0"/>
                <a:ea typeface="微软雅黑" panose="020B0503020204020204" pitchFamily="34" charset="-122"/>
                <a:cs typeface="+mn-cs"/>
              </a:rPr>
              <a:t>通过在恢复后执行自定义脚本，实现针对数据库等应用的数据验证。</a:t>
            </a:r>
          </a:p>
        </p:txBody>
      </p:sp>
      <p:sp>
        <p:nvSpPr>
          <p:cNvPr id="71" name="圆角矩形 279">
            <a:extLst>
              <a:ext uri="{FF2B5EF4-FFF2-40B4-BE49-F238E27FC236}">
                <a16:creationId xmlns:a16="http://schemas.microsoft.com/office/drawing/2014/main" id="{716B1B4B-EBAB-C6C7-927B-7629FCB4D7F2}"/>
              </a:ext>
            </a:extLst>
          </p:cNvPr>
          <p:cNvSpPr/>
          <p:nvPr/>
        </p:nvSpPr>
        <p:spPr>
          <a:xfrm>
            <a:off x="9132165" y="290271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应用组验证</a:t>
            </a:r>
          </a:p>
        </p:txBody>
      </p:sp>
      <p:sp>
        <p:nvSpPr>
          <p:cNvPr id="72" name="文本框 71">
            <a:extLst>
              <a:ext uri="{FF2B5EF4-FFF2-40B4-BE49-F238E27FC236}">
                <a16:creationId xmlns:a16="http://schemas.microsoft.com/office/drawing/2014/main" id="{30963B9F-9B05-3063-5FA3-6B321CE9107D}"/>
              </a:ext>
            </a:extLst>
          </p:cNvPr>
          <p:cNvSpPr txBox="1"/>
          <p:nvPr/>
        </p:nvSpPr>
        <p:spPr>
          <a:xfrm>
            <a:off x="9065194" y="3413547"/>
            <a:ext cx="2822006"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404040"/>
                </a:solidFill>
                <a:effectLst/>
                <a:uLnTx/>
                <a:uFillTx/>
                <a:latin typeface="Arial" panose="020B0604020202020204" pitchFamily="34" charset="0"/>
                <a:ea typeface="微软雅黑" panose="020B0503020204020204" pitchFamily="34" charset="-122"/>
                <a:cs typeface="+mn-cs"/>
              </a:rPr>
              <a:t>构建符合业务关联的应用为应用组，快速统一进行拉起，并在此基础上进行验证操作。</a:t>
            </a:r>
          </a:p>
        </p:txBody>
      </p:sp>
      <p:sp>
        <p:nvSpPr>
          <p:cNvPr id="73" name="圆角矩形 279">
            <a:extLst>
              <a:ext uri="{FF2B5EF4-FFF2-40B4-BE49-F238E27FC236}">
                <a16:creationId xmlns:a16="http://schemas.microsoft.com/office/drawing/2014/main" id="{2D65226E-D3B9-3655-C127-B1798ED0BCA0}"/>
              </a:ext>
            </a:extLst>
          </p:cNvPr>
          <p:cNvSpPr/>
          <p:nvPr/>
        </p:nvSpPr>
        <p:spPr>
          <a:xfrm>
            <a:off x="9132165" y="4628840"/>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可供编排的应急恢复</a:t>
            </a:r>
          </a:p>
        </p:txBody>
      </p:sp>
      <p:sp>
        <p:nvSpPr>
          <p:cNvPr id="82" name="文本框 81">
            <a:extLst>
              <a:ext uri="{FF2B5EF4-FFF2-40B4-BE49-F238E27FC236}">
                <a16:creationId xmlns:a16="http://schemas.microsoft.com/office/drawing/2014/main" id="{3A21CADB-F394-002B-27A0-9E8B1FF648AE}"/>
              </a:ext>
            </a:extLst>
          </p:cNvPr>
          <p:cNvSpPr txBox="1"/>
          <p:nvPr/>
        </p:nvSpPr>
        <p:spPr>
          <a:xfrm>
            <a:off x="9065194" y="5139670"/>
            <a:ext cx="2822006"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404040"/>
                </a:solidFill>
                <a:effectLst/>
                <a:uLnTx/>
                <a:uFillTx/>
                <a:latin typeface="Arial" panose="020B0604020202020204" pitchFamily="34" charset="0"/>
                <a:ea typeface="微软雅黑" panose="020B0503020204020204" pitchFamily="34" charset="-122"/>
                <a:cs typeface="+mn-cs"/>
              </a:rPr>
              <a:t>结合任务编排，实现针对不同业务系统特点执行的多样化恢复方式，在意外情况下一键执行恢复。</a:t>
            </a:r>
          </a:p>
        </p:txBody>
      </p:sp>
    </p:spTree>
    <p:custDataLst>
      <p:tags r:id="rId1"/>
    </p:custDataLst>
    <p:extLst>
      <p:ext uri="{BB962C8B-B14F-4D97-AF65-F5344CB8AC3E}">
        <p14:creationId xmlns:p14="http://schemas.microsoft.com/office/powerpoint/2010/main" val="1347541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66907-FECD-EA20-D9CA-B2487DB39F2E}"/>
            </a:ext>
          </a:extLst>
        </p:cNvPr>
        <p:cNvGrpSpPr/>
        <p:nvPr/>
      </p:nvGrpSpPr>
      <p:grpSpPr>
        <a:xfrm>
          <a:off x="0" y="0"/>
          <a:ext cx="0" cy="0"/>
          <a:chOff x="0" y="0"/>
          <a:chExt cx="0" cy="0"/>
        </a:xfrm>
      </p:grpSpPr>
      <p:sp>
        <p:nvSpPr>
          <p:cNvPr id="2" name="矩形 1">
            <a:extLst>
              <a:ext uri="{FF2B5EF4-FFF2-40B4-BE49-F238E27FC236}">
                <a16:creationId xmlns:a16="http://schemas.microsoft.com/office/drawing/2014/main" id="{B4DDECB9-E336-B3B7-7977-BA26555FBFF9}"/>
              </a:ext>
            </a:extLst>
          </p:cNvPr>
          <p:cNvSpPr/>
          <p:nvPr/>
        </p:nvSpPr>
        <p:spPr>
          <a:xfrm>
            <a:off x="412561" y="338125"/>
            <a:ext cx="57600" cy="324000"/>
          </a:xfrm>
          <a:prstGeom prst="rect">
            <a:avLst/>
          </a:prstGeom>
          <a:gradFill>
            <a:gsLst>
              <a:gs pos="0">
                <a:srgbClr val="47BFFD"/>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endParaRPr lang="zh-CN" altLang="en-US" dirty="0">
              <a:gradFill>
                <a:gsLst>
                  <a:gs pos="0">
                    <a:srgbClr val="1AC5D7"/>
                  </a:gs>
                  <a:gs pos="100000">
                    <a:srgbClr val="2CAFF1"/>
                  </a:gs>
                </a:gsLst>
                <a:lin ang="0" scaled="0"/>
              </a:gradFill>
              <a:latin typeface="+mn-ea"/>
              <a:cs typeface="微软雅黑" panose="020B0503020204020204" charset="-122"/>
              <a:sym typeface="微软雅黑" panose="020B0503020204020204" charset="-122"/>
            </a:endParaRPr>
          </a:p>
        </p:txBody>
      </p:sp>
      <p:sp>
        <p:nvSpPr>
          <p:cNvPr id="3" name="文本框 2">
            <a:extLst>
              <a:ext uri="{FF2B5EF4-FFF2-40B4-BE49-F238E27FC236}">
                <a16:creationId xmlns:a16="http://schemas.microsoft.com/office/drawing/2014/main" id="{CB500835-EFB2-7836-EF62-99378E855D8D}"/>
              </a:ext>
            </a:extLst>
          </p:cNvPr>
          <p:cNvSpPr txBox="1"/>
          <p:nvPr/>
        </p:nvSpPr>
        <p:spPr>
          <a:xfrm>
            <a:off x="568135" y="242875"/>
            <a:ext cx="4715383" cy="492443"/>
          </a:xfrm>
          <a:prstGeom prst="rect">
            <a:avLst/>
          </a:prstGeom>
          <a:noFill/>
        </p:spPr>
        <p:txBody>
          <a:bodyPr wrap="square" rtlCol="0">
            <a:spAutoFit/>
          </a:bodyPr>
          <a:lstStyle/>
          <a:p>
            <a:pPr lvl="0" algn="l">
              <a:buClrTx/>
              <a:buSzTx/>
              <a:buFontTx/>
            </a:pPr>
            <a:r>
              <a:rPr lang="zh-CN" altLang="en-US" sz="2600" dirty="0">
                <a:solidFill>
                  <a:srgbClr val="0D0D0D"/>
                </a:solidFill>
                <a:latin typeface="+mn-ea"/>
                <a:cs typeface="微软雅黑" panose="020B0503020204020204" charset="-122"/>
                <a:sym typeface="微软雅黑" panose="020B0503020204020204" charset="-122"/>
              </a:rPr>
              <a:t>主动查杀病毒</a:t>
            </a:r>
            <a:endParaRPr lang="en-US" altLang="zh-CN" sz="2600" dirty="0">
              <a:solidFill>
                <a:srgbClr val="0D0D0D"/>
              </a:solidFill>
              <a:latin typeface="+mn-ea"/>
              <a:cs typeface="微软雅黑" panose="020B0503020204020204" charset="-122"/>
              <a:sym typeface="微软雅黑" panose="020B0503020204020204" charset="-122"/>
            </a:endParaRPr>
          </a:p>
        </p:txBody>
      </p:sp>
      <p:sp>
        <p:nvSpPr>
          <p:cNvPr id="197" name="矩形: 圆角 196">
            <a:extLst>
              <a:ext uri="{FF2B5EF4-FFF2-40B4-BE49-F238E27FC236}">
                <a16:creationId xmlns:a16="http://schemas.microsoft.com/office/drawing/2014/main" id="{B8813930-5D12-A399-EB07-1C7EBDEE87D9}"/>
              </a:ext>
            </a:extLst>
          </p:cNvPr>
          <p:cNvSpPr/>
          <p:nvPr/>
        </p:nvSpPr>
        <p:spPr>
          <a:xfrm>
            <a:off x="7783383" y="1535090"/>
            <a:ext cx="2209545" cy="2721526"/>
          </a:xfrm>
          <a:prstGeom prst="roundRect">
            <a:avLst>
              <a:gd name="adj" fmla="val 2515"/>
            </a:avLst>
          </a:prstGeom>
          <a:solidFill>
            <a:schemeClr val="bg1"/>
          </a:solidFill>
          <a:ln>
            <a:noFill/>
          </a:ln>
          <a:effectLst>
            <a:outerShdw blurRad="190500" dir="5400000" algn="ctr" rotWithShape="0">
              <a:srgbClr val="000000">
                <a:alpha val="15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zh-CN" altLang="en-US" sz="800" dirty="0">
              <a:solidFill>
                <a:srgbClr val="10CBB8"/>
              </a:solidFill>
              <a:latin typeface="+mn-ea"/>
            </a:endParaRPr>
          </a:p>
        </p:txBody>
      </p:sp>
      <p:sp>
        <p:nvSpPr>
          <p:cNvPr id="168" name="等腰三角形 167">
            <a:extLst>
              <a:ext uri="{FF2B5EF4-FFF2-40B4-BE49-F238E27FC236}">
                <a16:creationId xmlns:a16="http://schemas.microsoft.com/office/drawing/2014/main" id="{2AB78E6D-9E86-1542-A0FE-25A331896B6C}"/>
              </a:ext>
            </a:extLst>
          </p:cNvPr>
          <p:cNvSpPr/>
          <p:nvPr/>
        </p:nvSpPr>
        <p:spPr>
          <a:xfrm rot="16200000">
            <a:off x="2118564" y="2361243"/>
            <a:ext cx="3243422" cy="1037643"/>
          </a:xfrm>
          <a:prstGeom prst="triangle">
            <a:avLst>
              <a:gd name="adj" fmla="val 86415"/>
            </a:avLst>
          </a:prstGeom>
          <a:gradFill>
            <a:gsLst>
              <a:gs pos="53000">
                <a:srgbClr val="AAF6ED">
                  <a:alpha val="36000"/>
                </a:srgbClr>
              </a:gs>
              <a:gs pos="0">
                <a:srgbClr val="AAF6ED">
                  <a:alpha val="0"/>
                </a:srgbClr>
              </a:gs>
              <a:gs pos="100000">
                <a:srgbClr val="AAF6ED"/>
              </a:gs>
            </a:gsLst>
            <a:lin ang="162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mn-ea"/>
            </a:endParaRPr>
          </a:p>
        </p:txBody>
      </p:sp>
      <p:sp>
        <p:nvSpPr>
          <p:cNvPr id="122" name="矩形: 圆角 121">
            <a:extLst>
              <a:ext uri="{FF2B5EF4-FFF2-40B4-BE49-F238E27FC236}">
                <a16:creationId xmlns:a16="http://schemas.microsoft.com/office/drawing/2014/main" id="{E8795233-5571-97E1-C540-3413324BDFB5}"/>
              </a:ext>
            </a:extLst>
          </p:cNvPr>
          <p:cNvSpPr/>
          <p:nvPr/>
        </p:nvSpPr>
        <p:spPr>
          <a:xfrm>
            <a:off x="4662827" y="3239092"/>
            <a:ext cx="2432575" cy="910785"/>
          </a:xfrm>
          <a:prstGeom prst="roundRect">
            <a:avLst>
              <a:gd name="adj" fmla="val 3074"/>
            </a:avLst>
          </a:prstGeom>
          <a:solidFill>
            <a:schemeClr val="bg1"/>
          </a:solidFill>
          <a:ln>
            <a:noFill/>
          </a:ln>
          <a:effectLst>
            <a:outerShdw blurRad="190500" dir="5400000" algn="ctr" rotWithShape="0">
              <a:srgbClr val="000000">
                <a:alpha val="15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zh-CN" altLang="en-US" sz="800" dirty="0">
              <a:solidFill>
                <a:srgbClr val="10CBB8"/>
              </a:solidFill>
              <a:latin typeface="+mn-ea"/>
            </a:endParaRPr>
          </a:p>
        </p:txBody>
      </p:sp>
      <p:sp>
        <p:nvSpPr>
          <p:cNvPr id="53" name="梯形 52">
            <a:extLst>
              <a:ext uri="{FF2B5EF4-FFF2-40B4-BE49-F238E27FC236}">
                <a16:creationId xmlns:a16="http://schemas.microsoft.com/office/drawing/2014/main" id="{CED6CB16-048F-BEA9-FA24-74E69D8A2A31}"/>
              </a:ext>
            </a:extLst>
          </p:cNvPr>
          <p:cNvSpPr/>
          <p:nvPr/>
        </p:nvSpPr>
        <p:spPr>
          <a:xfrm rot="10800000" flipH="1">
            <a:off x="665804" y="2489235"/>
            <a:ext cx="1893985" cy="384714"/>
          </a:xfrm>
          <a:prstGeom prst="trapezoid">
            <a:avLst>
              <a:gd name="adj" fmla="val 79343"/>
            </a:avLst>
          </a:prstGeom>
          <a:gradFill>
            <a:gsLst>
              <a:gs pos="53000">
                <a:srgbClr val="AAF6ED">
                  <a:alpha val="36000"/>
                </a:srgbClr>
              </a:gs>
              <a:gs pos="0">
                <a:srgbClr val="AAF6ED">
                  <a:alpha val="0"/>
                </a:srgbClr>
              </a:gs>
              <a:gs pos="100000">
                <a:srgbClr val="AAF6ED"/>
              </a:gs>
            </a:gsLst>
            <a:lin ang="162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mn-ea"/>
            </a:endParaRPr>
          </a:p>
        </p:txBody>
      </p:sp>
      <p:grpSp>
        <p:nvGrpSpPr>
          <p:cNvPr id="5" name="组合 4">
            <a:extLst>
              <a:ext uri="{FF2B5EF4-FFF2-40B4-BE49-F238E27FC236}">
                <a16:creationId xmlns:a16="http://schemas.microsoft.com/office/drawing/2014/main" id="{F8B98B0C-0ED5-EAB9-5E4A-D135AB3A1507}"/>
              </a:ext>
            </a:extLst>
          </p:cNvPr>
          <p:cNvGrpSpPr/>
          <p:nvPr/>
        </p:nvGrpSpPr>
        <p:grpSpPr>
          <a:xfrm>
            <a:off x="3125621" y="1152026"/>
            <a:ext cx="864000" cy="882110"/>
            <a:chOff x="3451641" y="2374073"/>
            <a:chExt cx="864000" cy="882110"/>
          </a:xfrm>
        </p:grpSpPr>
        <p:sp>
          <p:nvSpPr>
            <p:cNvPr id="7" name="文本框 6">
              <a:extLst>
                <a:ext uri="{FF2B5EF4-FFF2-40B4-BE49-F238E27FC236}">
                  <a16:creationId xmlns:a16="http://schemas.microsoft.com/office/drawing/2014/main" id="{A9E8B9E9-2A7C-FBBF-B2AE-5FA92DBCD855}"/>
                </a:ext>
              </a:extLst>
            </p:cNvPr>
            <p:cNvSpPr txBox="1"/>
            <p:nvPr/>
          </p:nvSpPr>
          <p:spPr>
            <a:xfrm>
              <a:off x="3451641" y="2374073"/>
              <a:ext cx="864000" cy="267124"/>
            </a:xfrm>
            <a:prstGeom prst="rect">
              <a:avLst/>
            </a:prstGeom>
            <a:noFill/>
          </p:spPr>
          <p:txBody>
            <a:bodyPr wrap="square" rtlCol="0">
              <a:spAutoFit/>
            </a:bodyPr>
            <a:lstStyle/>
            <a:p>
              <a:pPr algn="ctr">
                <a:lnSpc>
                  <a:spcPct val="125000"/>
                </a:lnSpc>
              </a:pPr>
              <a:r>
                <a:rPr lang="en-US" altLang="zh-CN" sz="1000" b="1" dirty="0" err="1">
                  <a:solidFill>
                    <a:srgbClr val="10CBB8"/>
                  </a:solidFill>
                  <a:latin typeface="+mn-ea"/>
                </a:rPr>
                <a:t>VinchinDR</a:t>
              </a:r>
              <a:endParaRPr lang="en-US" altLang="zh-CN" sz="1000" b="1" dirty="0">
                <a:solidFill>
                  <a:srgbClr val="10CBB8"/>
                </a:solidFill>
                <a:latin typeface="+mn-ea"/>
              </a:endParaRPr>
            </a:p>
          </p:txBody>
        </p:sp>
        <p:pic>
          <p:nvPicPr>
            <p:cNvPr id="8" name="图形 7">
              <a:extLst>
                <a:ext uri="{FF2B5EF4-FFF2-40B4-BE49-F238E27FC236}">
                  <a16:creationId xmlns:a16="http://schemas.microsoft.com/office/drawing/2014/main" id="{1730CAE5-088D-3389-165D-482E03A598F0}"/>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550266" y="2627533"/>
              <a:ext cx="666750" cy="628650"/>
            </a:xfrm>
            <a:prstGeom prst="rect">
              <a:avLst/>
            </a:prstGeom>
          </p:spPr>
        </p:pic>
      </p:grpSp>
      <p:grpSp>
        <p:nvGrpSpPr>
          <p:cNvPr id="43" name="组合 42">
            <a:extLst>
              <a:ext uri="{FF2B5EF4-FFF2-40B4-BE49-F238E27FC236}">
                <a16:creationId xmlns:a16="http://schemas.microsoft.com/office/drawing/2014/main" id="{08E01FA1-903C-3033-C47B-FB2D2D4C92F9}"/>
              </a:ext>
            </a:extLst>
          </p:cNvPr>
          <p:cNvGrpSpPr/>
          <p:nvPr/>
        </p:nvGrpSpPr>
        <p:grpSpPr>
          <a:xfrm>
            <a:off x="777864" y="3339624"/>
            <a:ext cx="1714642" cy="661378"/>
            <a:chOff x="1268368" y="3428524"/>
            <a:chExt cx="1714642" cy="661378"/>
          </a:xfrm>
        </p:grpSpPr>
        <p:pic>
          <p:nvPicPr>
            <p:cNvPr id="41" name="图形 40">
              <a:extLst>
                <a:ext uri="{FF2B5EF4-FFF2-40B4-BE49-F238E27FC236}">
                  <a16:creationId xmlns:a16="http://schemas.microsoft.com/office/drawing/2014/main" id="{B80525B6-2321-E329-2E89-2C2EFCD65647}"/>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268368" y="3428525"/>
              <a:ext cx="746169" cy="661377"/>
            </a:xfrm>
            <a:prstGeom prst="rect">
              <a:avLst/>
            </a:prstGeom>
          </p:spPr>
        </p:pic>
        <p:pic>
          <p:nvPicPr>
            <p:cNvPr id="42" name="图形 41">
              <a:extLst>
                <a:ext uri="{FF2B5EF4-FFF2-40B4-BE49-F238E27FC236}">
                  <a16:creationId xmlns:a16="http://schemas.microsoft.com/office/drawing/2014/main" id="{8A21F978-FB71-3303-2BFD-8220023E9C9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236841" y="3428524"/>
              <a:ext cx="746169" cy="661377"/>
            </a:xfrm>
            <a:prstGeom prst="rect">
              <a:avLst/>
            </a:prstGeom>
          </p:spPr>
        </p:pic>
      </p:grpSp>
      <p:sp>
        <p:nvSpPr>
          <p:cNvPr id="45" name="矩形: 圆角 44">
            <a:extLst>
              <a:ext uri="{FF2B5EF4-FFF2-40B4-BE49-F238E27FC236}">
                <a16:creationId xmlns:a16="http://schemas.microsoft.com/office/drawing/2014/main" id="{D8818BA3-0E17-5477-386C-93BC1A8DACCD}"/>
              </a:ext>
            </a:extLst>
          </p:cNvPr>
          <p:cNvSpPr/>
          <p:nvPr/>
        </p:nvSpPr>
        <p:spPr>
          <a:xfrm>
            <a:off x="523902" y="2873949"/>
            <a:ext cx="2177789" cy="1627827"/>
          </a:xfrm>
          <a:prstGeom prst="roundRect">
            <a:avLst>
              <a:gd name="adj" fmla="val 3794"/>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n-ea"/>
            </a:endParaRPr>
          </a:p>
        </p:txBody>
      </p:sp>
      <p:sp>
        <p:nvSpPr>
          <p:cNvPr id="46" name="文本框 45">
            <a:extLst>
              <a:ext uri="{FF2B5EF4-FFF2-40B4-BE49-F238E27FC236}">
                <a16:creationId xmlns:a16="http://schemas.microsoft.com/office/drawing/2014/main" id="{31704EE7-1293-12D2-3C2A-258FC2EC0A84}"/>
              </a:ext>
            </a:extLst>
          </p:cNvPr>
          <p:cNvSpPr txBox="1"/>
          <p:nvPr/>
        </p:nvSpPr>
        <p:spPr>
          <a:xfrm>
            <a:off x="1130522" y="4367995"/>
            <a:ext cx="964548" cy="276999"/>
          </a:xfrm>
          <a:prstGeom prst="rect">
            <a:avLst/>
          </a:prstGeom>
          <a:solidFill>
            <a:schemeClr val="bg1"/>
          </a:solidFill>
        </p:spPr>
        <p:txBody>
          <a:bodyPr wrap="square" rtlCol="0">
            <a:spAutoFit/>
          </a:bodyPr>
          <a:lstStyle/>
          <a:p>
            <a:pPr algn="ctr"/>
            <a:r>
              <a:rPr lang="zh-CN" altLang="en-US" sz="1200" b="1" dirty="0">
                <a:solidFill>
                  <a:srgbClr val="1E4156"/>
                </a:solidFill>
                <a:latin typeface="+mn-ea"/>
              </a:rPr>
              <a:t>备份存储</a:t>
            </a:r>
          </a:p>
        </p:txBody>
      </p:sp>
      <p:sp>
        <p:nvSpPr>
          <p:cNvPr id="47" name="矩形: 圆角 46">
            <a:extLst>
              <a:ext uri="{FF2B5EF4-FFF2-40B4-BE49-F238E27FC236}">
                <a16:creationId xmlns:a16="http://schemas.microsoft.com/office/drawing/2014/main" id="{E7ADD2CE-2B87-F1C8-2065-0355890E3D4E}"/>
              </a:ext>
            </a:extLst>
          </p:cNvPr>
          <p:cNvSpPr/>
          <p:nvPr/>
        </p:nvSpPr>
        <p:spPr>
          <a:xfrm>
            <a:off x="4259096" y="1258353"/>
            <a:ext cx="5978357" cy="3243423"/>
          </a:xfrm>
          <a:prstGeom prst="roundRect">
            <a:avLst>
              <a:gd name="adj" fmla="val 3745"/>
            </a:avLst>
          </a:prstGeom>
          <a:noFill/>
          <a:ln w="12700">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n-ea"/>
            </a:endParaRPr>
          </a:p>
        </p:txBody>
      </p:sp>
      <p:sp>
        <p:nvSpPr>
          <p:cNvPr id="48" name="矩形: 圆角 47">
            <a:extLst>
              <a:ext uri="{FF2B5EF4-FFF2-40B4-BE49-F238E27FC236}">
                <a16:creationId xmlns:a16="http://schemas.microsoft.com/office/drawing/2014/main" id="{394717DD-F1BE-A235-2754-CB64DD15E0B8}"/>
              </a:ext>
            </a:extLst>
          </p:cNvPr>
          <p:cNvSpPr/>
          <p:nvPr/>
        </p:nvSpPr>
        <p:spPr>
          <a:xfrm>
            <a:off x="6523701" y="1127177"/>
            <a:ext cx="1449146" cy="246222"/>
          </a:xfrm>
          <a:prstGeom prst="roundRect">
            <a:avLst>
              <a:gd name="adj" fmla="val 1271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200" dirty="0">
                <a:solidFill>
                  <a:schemeClr val="tx1"/>
                </a:solidFill>
                <a:latin typeface="+mn-ea"/>
              </a:rPr>
              <a:t>云祺容灾演练平台</a:t>
            </a:r>
          </a:p>
        </p:txBody>
      </p:sp>
      <p:sp>
        <p:nvSpPr>
          <p:cNvPr id="49" name="矩形: 圆角 48">
            <a:extLst>
              <a:ext uri="{FF2B5EF4-FFF2-40B4-BE49-F238E27FC236}">
                <a16:creationId xmlns:a16="http://schemas.microsoft.com/office/drawing/2014/main" id="{1140E2AC-755D-4BAA-62EF-B00146181074}"/>
              </a:ext>
            </a:extLst>
          </p:cNvPr>
          <p:cNvSpPr/>
          <p:nvPr/>
        </p:nvSpPr>
        <p:spPr>
          <a:xfrm>
            <a:off x="6680587" y="4318000"/>
            <a:ext cx="1135374" cy="351589"/>
          </a:xfrm>
          <a:prstGeom prst="roundRect">
            <a:avLst>
              <a:gd name="adj" fmla="val 1271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200" dirty="0">
                <a:solidFill>
                  <a:schemeClr val="bg1"/>
                </a:solidFill>
                <a:latin typeface="+mn-ea"/>
              </a:rPr>
              <a:t>安全舱</a:t>
            </a:r>
          </a:p>
        </p:txBody>
      </p:sp>
      <p:grpSp>
        <p:nvGrpSpPr>
          <p:cNvPr id="88" name="组合 87">
            <a:extLst>
              <a:ext uri="{FF2B5EF4-FFF2-40B4-BE49-F238E27FC236}">
                <a16:creationId xmlns:a16="http://schemas.microsoft.com/office/drawing/2014/main" id="{3D3FB0E6-FC83-1CA6-27F4-BBE228CF3E6F}"/>
              </a:ext>
            </a:extLst>
          </p:cNvPr>
          <p:cNvGrpSpPr>
            <a:grpSpLocks noChangeAspect="1"/>
          </p:cNvGrpSpPr>
          <p:nvPr/>
        </p:nvGrpSpPr>
        <p:grpSpPr>
          <a:xfrm>
            <a:off x="807648" y="2124997"/>
            <a:ext cx="322874" cy="361103"/>
            <a:chOff x="1913967" y="2121067"/>
            <a:chExt cx="250106" cy="279719"/>
          </a:xfrm>
        </p:grpSpPr>
        <p:grpSp>
          <p:nvGrpSpPr>
            <p:cNvPr id="62" name="图形 248">
              <a:extLst>
                <a:ext uri="{FF2B5EF4-FFF2-40B4-BE49-F238E27FC236}">
                  <a16:creationId xmlns:a16="http://schemas.microsoft.com/office/drawing/2014/main" id="{2DFFB89B-8ED1-408A-C63B-92B8F06A6CD4}"/>
                </a:ext>
              </a:extLst>
            </p:cNvPr>
            <p:cNvGrpSpPr/>
            <p:nvPr/>
          </p:nvGrpSpPr>
          <p:grpSpPr>
            <a:xfrm>
              <a:off x="1913967" y="2121067"/>
              <a:ext cx="250106" cy="279719"/>
              <a:chOff x="4368121" y="3775409"/>
              <a:chExt cx="250106" cy="279719"/>
            </a:xfrm>
          </p:grpSpPr>
          <p:sp>
            <p:nvSpPr>
              <p:cNvPr id="63" name="任意多边形: 形状 62">
                <a:extLst>
                  <a:ext uri="{FF2B5EF4-FFF2-40B4-BE49-F238E27FC236}">
                    <a16:creationId xmlns:a16="http://schemas.microsoft.com/office/drawing/2014/main" id="{8EFF0AD1-DF58-B93B-03FC-A787809D3917}"/>
                  </a:ext>
                </a:extLst>
              </p:cNvPr>
              <p:cNvSpPr/>
              <p:nvPr/>
            </p:nvSpPr>
            <p:spPr>
              <a:xfrm>
                <a:off x="4398244" y="3775409"/>
                <a:ext cx="197958" cy="232383"/>
              </a:xfrm>
              <a:custGeom>
                <a:avLst/>
                <a:gdLst>
                  <a:gd name="connsiteX0" fmla="*/ 0 w 197958"/>
                  <a:gd name="connsiteY0" fmla="*/ 0 h 232383"/>
                  <a:gd name="connsiteX1" fmla="*/ 197959 w 197958"/>
                  <a:gd name="connsiteY1" fmla="*/ 0 h 232383"/>
                  <a:gd name="connsiteX2" fmla="*/ 197959 w 197958"/>
                  <a:gd name="connsiteY2" fmla="*/ 232383 h 232383"/>
                  <a:gd name="connsiteX3" fmla="*/ 0 w 197958"/>
                  <a:gd name="connsiteY3" fmla="*/ 232383 h 232383"/>
                </a:gdLst>
                <a:ahLst/>
                <a:cxnLst>
                  <a:cxn ang="0">
                    <a:pos x="connsiteX0" y="connsiteY0"/>
                  </a:cxn>
                  <a:cxn ang="0">
                    <a:pos x="connsiteX1" y="connsiteY1"/>
                  </a:cxn>
                  <a:cxn ang="0">
                    <a:pos x="connsiteX2" y="connsiteY2"/>
                  </a:cxn>
                  <a:cxn ang="0">
                    <a:pos x="connsiteX3" y="connsiteY3"/>
                  </a:cxn>
                </a:cxnLst>
                <a:rect l="l" t="t" r="r" b="b"/>
                <a:pathLst>
                  <a:path w="197958" h="232383">
                    <a:moveTo>
                      <a:pt x="0" y="0"/>
                    </a:moveTo>
                    <a:lnTo>
                      <a:pt x="197959" y="0"/>
                    </a:lnTo>
                    <a:lnTo>
                      <a:pt x="197959" y="232383"/>
                    </a:lnTo>
                    <a:lnTo>
                      <a:pt x="0" y="232383"/>
                    </a:ln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sp>
            <p:nvSpPr>
              <p:cNvPr id="64" name="任意多边形: 形状 63">
                <a:extLst>
                  <a:ext uri="{FF2B5EF4-FFF2-40B4-BE49-F238E27FC236}">
                    <a16:creationId xmlns:a16="http://schemas.microsoft.com/office/drawing/2014/main" id="{266C4C80-8BC4-854A-3E13-228F14B95FA3}"/>
                  </a:ext>
                </a:extLst>
              </p:cNvPr>
              <p:cNvSpPr/>
              <p:nvPr/>
            </p:nvSpPr>
            <p:spPr>
              <a:xfrm>
                <a:off x="4415457" y="3792621"/>
                <a:ext cx="163533" cy="197958"/>
              </a:xfrm>
              <a:custGeom>
                <a:avLst/>
                <a:gdLst>
                  <a:gd name="connsiteX0" fmla="*/ 0 w 163533"/>
                  <a:gd name="connsiteY0" fmla="*/ 0 h 197958"/>
                  <a:gd name="connsiteX1" fmla="*/ 163534 w 163533"/>
                  <a:gd name="connsiteY1" fmla="*/ 0 h 197958"/>
                  <a:gd name="connsiteX2" fmla="*/ 163534 w 163533"/>
                  <a:gd name="connsiteY2" fmla="*/ 197958 h 197958"/>
                  <a:gd name="connsiteX3" fmla="*/ 0 w 163533"/>
                  <a:gd name="connsiteY3" fmla="*/ 197958 h 197958"/>
                </a:gdLst>
                <a:ahLst/>
                <a:cxnLst>
                  <a:cxn ang="0">
                    <a:pos x="connsiteX0" y="connsiteY0"/>
                  </a:cxn>
                  <a:cxn ang="0">
                    <a:pos x="connsiteX1" y="connsiteY1"/>
                  </a:cxn>
                  <a:cxn ang="0">
                    <a:pos x="connsiteX2" y="connsiteY2"/>
                  </a:cxn>
                  <a:cxn ang="0">
                    <a:pos x="connsiteX3" y="connsiteY3"/>
                  </a:cxn>
                </a:cxnLst>
                <a:rect l="l" t="t" r="r" b="b"/>
                <a:pathLst>
                  <a:path w="163533" h="197958">
                    <a:moveTo>
                      <a:pt x="0" y="0"/>
                    </a:moveTo>
                    <a:lnTo>
                      <a:pt x="163534" y="0"/>
                    </a:lnTo>
                    <a:lnTo>
                      <a:pt x="163534" y="197958"/>
                    </a:lnTo>
                    <a:lnTo>
                      <a:pt x="0" y="197958"/>
                    </a:lnTo>
                    <a:close/>
                  </a:path>
                </a:pathLst>
              </a:custGeom>
              <a:solidFill>
                <a:schemeClr val="bg1">
                  <a:lumMod val="75000"/>
                </a:schemeClr>
              </a:solidFill>
              <a:ln w="6040" cap="flat">
                <a:noFill/>
                <a:prstDash val="solid"/>
                <a:miter/>
              </a:ln>
            </p:spPr>
            <p:txBody>
              <a:bodyPr rtlCol="0" anchor="ctr"/>
              <a:lstStyle/>
              <a:p>
                <a:endParaRPr lang="zh-CN" altLang="en-US">
                  <a:latin typeface="+mn-ea"/>
                </a:endParaRPr>
              </a:p>
            </p:txBody>
          </p:sp>
          <p:sp>
            <p:nvSpPr>
              <p:cNvPr id="65" name="任意多边形: 形状 64">
                <a:extLst>
                  <a:ext uri="{FF2B5EF4-FFF2-40B4-BE49-F238E27FC236}">
                    <a16:creationId xmlns:a16="http://schemas.microsoft.com/office/drawing/2014/main" id="{438A347B-886D-7277-A7DD-44165855E712}"/>
                  </a:ext>
                </a:extLst>
              </p:cNvPr>
              <p:cNvSpPr/>
              <p:nvPr/>
            </p:nvSpPr>
            <p:spPr>
              <a:xfrm>
                <a:off x="4368121" y="3822745"/>
                <a:ext cx="197958" cy="232383"/>
              </a:xfrm>
              <a:custGeom>
                <a:avLst/>
                <a:gdLst>
                  <a:gd name="connsiteX0" fmla="*/ 0 w 197958"/>
                  <a:gd name="connsiteY0" fmla="*/ 0 h 232383"/>
                  <a:gd name="connsiteX1" fmla="*/ 197959 w 197958"/>
                  <a:gd name="connsiteY1" fmla="*/ 0 h 232383"/>
                  <a:gd name="connsiteX2" fmla="*/ 197959 w 197958"/>
                  <a:gd name="connsiteY2" fmla="*/ 232383 h 232383"/>
                  <a:gd name="connsiteX3" fmla="*/ 0 w 197958"/>
                  <a:gd name="connsiteY3" fmla="*/ 232383 h 232383"/>
                </a:gdLst>
                <a:ahLst/>
                <a:cxnLst>
                  <a:cxn ang="0">
                    <a:pos x="connsiteX0" y="connsiteY0"/>
                  </a:cxn>
                  <a:cxn ang="0">
                    <a:pos x="connsiteX1" y="connsiteY1"/>
                  </a:cxn>
                  <a:cxn ang="0">
                    <a:pos x="connsiteX2" y="connsiteY2"/>
                  </a:cxn>
                  <a:cxn ang="0">
                    <a:pos x="connsiteX3" y="connsiteY3"/>
                  </a:cxn>
                </a:cxnLst>
                <a:rect l="l" t="t" r="r" b="b"/>
                <a:pathLst>
                  <a:path w="197958" h="232383">
                    <a:moveTo>
                      <a:pt x="0" y="0"/>
                    </a:moveTo>
                    <a:lnTo>
                      <a:pt x="197959" y="0"/>
                    </a:lnTo>
                    <a:lnTo>
                      <a:pt x="197959" y="232383"/>
                    </a:lnTo>
                    <a:lnTo>
                      <a:pt x="0" y="232383"/>
                    </a:ln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sp>
            <p:nvSpPr>
              <p:cNvPr id="66" name="任意多边形: 形状 65">
                <a:extLst>
                  <a:ext uri="{FF2B5EF4-FFF2-40B4-BE49-F238E27FC236}">
                    <a16:creationId xmlns:a16="http://schemas.microsoft.com/office/drawing/2014/main" id="{EF9177A7-5D74-A737-7067-3FFA1F39B20D}"/>
                  </a:ext>
                </a:extLst>
              </p:cNvPr>
              <p:cNvSpPr/>
              <p:nvPr/>
            </p:nvSpPr>
            <p:spPr>
              <a:xfrm>
                <a:off x="4385334" y="3839963"/>
                <a:ext cx="163533" cy="197958"/>
              </a:xfrm>
              <a:custGeom>
                <a:avLst/>
                <a:gdLst>
                  <a:gd name="connsiteX0" fmla="*/ 0 w 163533"/>
                  <a:gd name="connsiteY0" fmla="*/ 0 h 197958"/>
                  <a:gd name="connsiteX1" fmla="*/ 163534 w 163533"/>
                  <a:gd name="connsiteY1" fmla="*/ 0 h 197958"/>
                  <a:gd name="connsiteX2" fmla="*/ 163534 w 163533"/>
                  <a:gd name="connsiteY2" fmla="*/ 197958 h 197958"/>
                  <a:gd name="connsiteX3" fmla="*/ 0 w 163533"/>
                  <a:gd name="connsiteY3" fmla="*/ 197958 h 197958"/>
                </a:gdLst>
                <a:ahLst/>
                <a:cxnLst>
                  <a:cxn ang="0">
                    <a:pos x="connsiteX0" y="connsiteY0"/>
                  </a:cxn>
                  <a:cxn ang="0">
                    <a:pos x="connsiteX1" y="connsiteY1"/>
                  </a:cxn>
                  <a:cxn ang="0">
                    <a:pos x="connsiteX2" y="connsiteY2"/>
                  </a:cxn>
                  <a:cxn ang="0">
                    <a:pos x="connsiteX3" y="connsiteY3"/>
                  </a:cxn>
                </a:cxnLst>
                <a:rect l="l" t="t" r="r" b="b"/>
                <a:pathLst>
                  <a:path w="163533" h="197958">
                    <a:moveTo>
                      <a:pt x="0" y="0"/>
                    </a:moveTo>
                    <a:lnTo>
                      <a:pt x="163534" y="0"/>
                    </a:lnTo>
                    <a:lnTo>
                      <a:pt x="163534" y="197958"/>
                    </a:lnTo>
                    <a:lnTo>
                      <a:pt x="0" y="197958"/>
                    </a:lnTo>
                    <a:close/>
                  </a:path>
                </a:pathLst>
              </a:custGeom>
              <a:solidFill>
                <a:schemeClr val="bg1">
                  <a:lumMod val="75000"/>
                </a:schemeClr>
              </a:solidFill>
              <a:ln w="6040" cap="flat">
                <a:noFill/>
                <a:prstDash val="solid"/>
                <a:miter/>
              </a:ln>
            </p:spPr>
            <p:txBody>
              <a:bodyPr rtlCol="0" anchor="ctr"/>
              <a:lstStyle/>
              <a:p>
                <a:endParaRPr lang="zh-CN" altLang="en-US">
                  <a:latin typeface="+mn-ea"/>
                </a:endParaRPr>
              </a:p>
            </p:txBody>
          </p:sp>
          <p:sp>
            <p:nvSpPr>
              <p:cNvPr id="67" name="任意多边形: 形状 66">
                <a:extLst>
                  <a:ext uri="{FF2B5EF4-FFF2-40B4-BE49-F238E27FC236}">
                    <a16:creationId xmlns:a16="http://schemas.microsoft.com/office/drawing/2014/main" id="{D58391F1-CB23-FE6B-1235-B8E27F90FE0B}"/>
                  </a:ext>
                </a:extLst>
              </p:cNvPr>
              <p:cNvSpPr/>
              <p:nvPr/>
            </p:nvSpPr>
            <p:spPr>
              <a:xfrm>
                <a:off x="4496713" y="3856665"/>
                <a:ext cx="121514" cy="121514"/>
              </a:xfrm>
              <a:custGeom>
                <a:avLst/>
                <a:gdLst>
                  <a:gd name="connsiteX0" fmla="*/ 121514 w 121514"/>
                  <a:gd name="connsiteY0" fmla="*/ 60757 h 121514"/>
                  <a:gd name="connsiteX1" fmla="*/ 60757 w 121514"/>
                  <a:gd name="connsiteY1" fmla="*/ 121514 h 121514"/>
                  <a:gd name="connsiteX2" fmla="*/ 0 w 121514"/>
                  <a:gd name="connsiteY2" fmla="*/ 60757 h 121514"/>
                  <a:gd name="connsiteX3" fmla="*/ 60757 w 121514"/>
                  <a:gd name="connsiteY3" fmla="*/ 0 h 121514"/>
                  <a:gd name="connsiteX4" fmla="*/ 121514 w 121514"/>
                  <a:gd name="connsiteY4" fmla="*/ 60757 h 121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514" h="121514">
                    <a:moveTo>
                      <a:pt x="121514" y="60757"/>
                    </a:moveTo>
                    <a:cubicBezTo>
                      <a:pt x="121514" y="94312"/>
                      <a:pt x="94312" y="121514"/>
                      <a:pt x="60757" y="121514"/>
                    </a:cubicBezTo>
                    <a:cubicBezTo>
                      <a:pt x="27202" y="121514"/>
                      <a:pt x="0" y="94312"/>
                      <a:pt x="0" y="60757"/>
                    </a:cubicBezTo>
                    <a:cubicBezTo>
                      <a:pt x="0" y="27202"/>
                      <a:pt x="27202" y="0"/>
                      <a:pt x="60757" y="0"/>
                    </a:cubicBezTo>
                    <a:cubicBezTo>
                      <a:pt x="94312" y="0"/>
                      <a:pt x="121514" y="27202"/>
                      <a:pt x="121514" y="60757"/>
                    </a:cubicBez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grpSp>
        <p:pic>
          <p:nvPicPr>
            <p:cNvPr id="74" name="图形 73">
              <a:extLst>
                <a:ext uri="{FF2B5EF4-FFF2-40B4-BE49-F238E27FC236}">
                  <a16:creationId xmlns:a16="http://schemas.microsoft.com/office/drawing/2014/main" id="{BDD37910-5558-A65E-0735-BC458E97C18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042470" y="2206510"/>
              <a:ext cx="121514" cy="121514"/>
            </a:xfrm>
            <a:prstGeom prst="rect">
              <a:avLst/>
            </a:prstGeom>
          </p:spPr>
        </p:pic>
      </p:grpSp>
      <p:grpSp>
        <p:nvGrpSpPr>
          <p:cNvPr id="89" name="组合 88">
            <a:extLst>
              <a:ext uri="{FF2B5EF4-FFF2-40B4-BE49-F238E27FC236}">
                <a16:creationId xmlns:a16="http://schemas.microsoft.com/office/drawing/2014/main" id="{4249C0A5-F48C-E558-3A40-C5E2E54BA42B}"/>
              </a:ext>
            </a:extLst>
          </p:cNvPr>
          <p:cNvGrpSpPr>
            <a:grpSpLocks noChangeAspect="1"/>
          </p:cNvGrpSpPr>
          <p:nvPr/>
        </p:nvGrpSpPr>
        <p:grpSpPr>
          <a:xfrm>
            <a:off x="1261643" y="2124997"/>
            <a:ext cx="322874" cy="361103"/>
            <a:chOff x="1913967" y="2121067"/>
            <a:chExt cx="250106" cy="279719"/>
          </a:xfrm>
        </p:grpSpPr>
        <p:grpSp>
          <p:nvGrpSpPr>
            <p:cNvPr id="90" name="图形 248">
              <a:extLst>
                <a:ext uri="{FF2B5EF4-FFF2-40B4-BE49-F238E27FC236}">
                  <a16:creationId xmlns:a16="http://schemas.microsoft.com/office/drawing/2014/main" id="{C0009ABB-E63A-F6D1-82E3-E2826ECF3323}"/>
                </a:ext>
              </a:extLst>
            </p:cNvPr>
            <p:cNvGrpSpPr/>
            <p:nvPr/>
          </p:nvGrpSpPr>
          <p:grpSpPr>
            <a:xfrm>
              <a:off x="1913967" y="2121067"/>
              <a:ext cx="250106" cy="279719"/>
              <a:chOff x="4368121" y="3775409"/>
              <a:chExt cx="250106" cy="279719"/>
            </a:xfrm>
          </p:grpSpPr>
          <p:sp>
            <p:nvSpPr>
              <p:cNvPr id="92" name="任意多边形: 形状 91">
                <a:extLst>
                  <a:ext uri="{FF2B5EF4-FFF2-40B4-BE49-F238E27FC236}">
                    <a16:creationId xmlns:a16="http://schemas.microsoft.com/office/drawing/2014/main" id="{7BFFC036-D6CD-F986-09EB-9D5AD1B13ED7}"/>
                  </a:ext>
                </a:extLst>
              </p:cNvPr>
              <p:cNvSpPr/>
              <p:nvPr/>
            </p:nvSpPr>
            <p:spPr>
              <a:xfrm>
                <a:off x="4398244" y="3775409"/>
                <a:ext cx="197958" cy="232383"/>
              </a:xfrm>
              <a:custGeom>
                <a:avLst/>
                <a:gdLst>
                  <a:gd name="connsiteX0" fmla="*/ 0 w 197958"/>
                  <a:gd name="connsiteY0" fmla="*/ 0 h 232383"/>
                  <a:gd name="connsiteX1" fmla="*/ 197959 w 197958"/>
                  <a:gd name="connsiteY1" fmla="*/ 0 h 232383"/>
                  <a:gd name="connsiteX2" fmla="*/ 197959 w 197958"/>
                  <a:gd name="connsiteY2" fmla="*/ 232383 h 232383"/>
                  <a:gd name="connsiteX3" fmla="*/ 0 w 197958"/>
                  <a:gd name="connsiteY3" fmla="*/ 232383 h 232383"/>
                </a:gdLst>
                <a:ahLst/>
                <a:cxnLst>
                  <a:cxn ang="0">
                    <a:pos x="connsiteX0" y="connsiteY0"/>
                  </a:cxn>
                  <a:cxn ang="0">
                    <a:pos x="connsiteX1" y="connsiteY1"/>
                  </a:cxn>
                  <a:cxn ang="0">
                    <a:pos x="connsiteX2" y="connsiteY2"/>
                  </a:cxn>
                  <a:cxn ang="0">
                    <a:pos x="connsiteX3" y="connsiteY3"/>
                  </a:cxn>
                </a:cxnLst>
                <a:rect l="l" t="t" r="r" b="b"/>
                <a:pathLst>
                  <a:path w="197958" h="232383">
                    <a:moveTo>
                      <a:pt x="0" y="0"/>
                    </a:moveTo>
                    <a:lnTo>
                      <a:pt x="197959" y="0"/>
                    </a:lnTo>
                    <a:lnTo>
                      <a:pt x="197959" y="232383"/>
                    </a:lnTo>
                    <a:lnTo>
                      <a:pt x="0" y="232383"/>
                    </a:ln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sp>
            <p:nvSpPr>
              <p:cNvPr id="93" name="任意多边形: 形状 92">
                <a:extLst>
                  <a:ext uri="{FF2B5EF4-FFF2-40B4-BE49-F238E27FC236}">
                    <a16:creationId xmlns:a16="http://schemas.microsoft.com/office/drawing/2014/main" id="{D3C82AFD-D870-3FAC-9F6D-9E4BE386D7A5}"/>
                  </a:ext>
                </a:extLst>
              </p:cNvPr>
              <p:cNvSpPr/>
              <p:nvPr/>
            </p:nvSpPr>
            <p:spPr>
              <a:xfrm>
                <a:off x="4415457" y="3792621"/>
                <a:ext cx="163533" cy="197958"/>
              </a:xfrm>
              <a:custGeom>
                <a:avLst/>
                <a:gdLst>
                  <a:gd name="connsiteX0" fmla="*/ 0 w 163533"/>
                  <a:gd name="connsiteY0" fmla="*/ 0 h 197958"/>
                  <a:gd name="connsiteX1" fmla="*/ 163534 w 163533"/>
                  <a:gd name="connsiteY1" fmla="*/ 0 h 197958"/>
                  <a:gd name="connsiteX2" fmla="*/ 163534 w 163533"/>
                  <a:gd name="connsiteY2" fmla="*/ 197958 h 197958"/>
                  <a:gd name="connsiteX3" fmla="*/ 0 w 163533"/>
                  <a:gd name="connsiteY3" fmla="*/ 197958 h 197958"/>
                </a:gdLst>
                <a:ahLst/>
                <a:cxnLst>
                  <a:cxn ang="0">
                    <a:pos x="connsiteX0" y="connsiteY0"/>
                  </a:cxn>
                  <a:cxn ang="0">
                    <a:pos x="connsiteX1" y="connsiteY1"/>
                  </a:cxn>
                  <a:cxn ang="0">
                    <a:pos x="connsiteX2" y="connsiteY2"/>
                  </a:cxn>
                  <a:cxn ang="0">
                    <a:pos x="connsiteX3" y="connsiteY3"/>
                  </a:cxn>
                </a:cxnLst>
                <a:rect l="l" t="t" r="r" b="b"/>
                <a:pathLst>
                  <a:path w="163533" h="197958">
                    <a:moveTo>
                      <a:pt x="0" y="0"/>
                    </a:moveTo>
                    <a:lnTo>
                      <a:pt x="163534" y="0"/>
                    </a:lnTo>
                    <a:lnTo>
                      <a:pt x="163534" y="197958"/>
                    </a:lnTo>
                    <a:lnTo>
                      <a:pt x="0" y="197958"/>
                    </a:lnTo>
                    <a:close/>
                  </a:path>
                </a:pathLst>
              </a:custGeom>
              <a:solidFill>
                <a:schemeClr val="bg1">
                  <a:lumMod val="75000"/>
                </a:schemeClr>
              </a:solidFill>
              <a:ln w="6040" cap="flat">
                <a:noFill/>
                <a:prstDash val="solid"/>
                <a:miter/>
              </a:ln>
            </p:spPr>
            <p:txBody>
              <a:bodyPr rtlCol="0" anchor="ctr"/>
              <a:lstStyle/>
              <a:p>
                <a:endParaRPr lang="zh-CN" altLang="en-US">
                  <a:latin typeface="+mn-ea"/>
                </a:endParaRPr>
              </a:p>
            </p:txBody>
          </p:sp>
          <p:sp>
            <p:nvSpPr>
              <p:cNvPr id="94" name="任意多边形: 形状 93">
                <a:extLst>
                  <a:ext uri="{FF2B5EF4-FFF2-40B4-BE49-F238E27FC236}">
                    <a16:creationId xmlns:a16="http://schemas.microsoft.com/office/drawing/2014/main" id="{1709B2F2-7DE2-41B3-9C40-BD69BD5DB813}"/>
                  </a:ext>
                </a:extLst>
              </p:cNvPr>
              <p:cNvSpPr/>
              <p:nvPr/>
            </p:nvSpPr>
            <p:spPr>
              <a:xfrm>
                <a:off x="4368121" y="3822745"/>
                <a:ext cx="197958" cy="232383"/>
              </a:xfrm>
              <a:custGeom>
                <a:avLst/>
                <a:gdLst>
                  <a:gd name="connsiteX0" fmla="*/ 0 w 197958"/>
                  <a:gd name="connsiteY0" fmla="*/ 0 h 232383"/>
                  <a:gd name="connsiteX1" fmla="*/ 197959 w 197958"/>
                  <a:gd name="connsiteY1" fmla="*/ 0 h 232383"/>
                  <a:gd name="connsiteX2" fmla="*/ 197959 w 197958"/>
                  <a:gd name="connsiteY2" fmla="*/ 232383 h 232383"/>
                  <a:gd name="connsiteX3" fmla="*/ 0 w 197958"/>
                  <a:gd name="connsiteY3" fmla="*/ 232383 h 232383"/>
                </a:gdLst>
                <a:ahLst/>
                <a:cxnLst>
                  <a:cxn ang="0">
                    <a:pos x="connsiteX0" y="connsiteY0"/>
                  </a:cxn>
                  <a:cxn ang="0">
                    <a:pos x="connsiteX1" y="connsiteY1"/>
                  </a:cxn>
                  <a:cxn ang="0">
                    <a:pos x="connsiteX2" y="connsiteY2"/>
                  </a:cxn>
                  <a:cxn ang="0">
                    <a:pos x="connsiteX3" y="connsiteY3"/>
                  </a:cxn>
                </a:cxnLst>
                <a:rect l="l" t="t" r="r" b="b"/>
                <a:pathLst>
                  <a:path w="197958" h="232383">
                    <a:moveTo>
                      <a:pt x="0" y="0"/>
                    </a:moveTo>
                    <a:lnTo>
                      <a:pt x="197959" y="0"/>
                    </a:lnTo>
                    <a:lnTo>
                      <a:pt x="197959" y="232383"/>
                    </a:lnTo>
                    <a:lnTo>
                      <a:pt x="0" y="232383"/>
                    </a:ln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sp>
            <p:nvSpPr>
              <p:cNvPr id="95" name="任意多边形: 形状 94">
                <a:extLst>
                  <a:ext uri="{FF2B5EF4-FFF2-40B4-BE49-F238E27FC236}">
                    <a16:creationId xmlns:a16="http://schemas.microsoft.com/office/drawing/2014/main" id="{6154840E-784F-ECAC-B50C-0A3A0FB917B5}"/>
                  </a:ext>
                </a:extLst>
              </p:cNvPr>
              <p:cNvSpPr/>
              <p:nvPr/>
            </p:nvSpPr>
            <p:spPr>
              <a:xfrm>
                <a:off x="4385334" y="3839963"/>
                <a:ext cx="163533" cy="197958"/>
              </a:xfrm>
              <a:custGeom>
                <a:avLst/>
                <a:gdLst>
                  <a:gd name="connsiteX0" fmla="*/ 0 w 163533"/>
                  <a:gd name="connsiteY0" fmla="*/ 0 h 197958"/>
                  <a:gd name="connsiteX1" fmla="*/ 163534 w 163533"/>
                  <a:gd name="connsiteY1" fmla="*/ 0 h 197958"/>
                  <a:gd name="connsiteX2" fmla="*/ 163534 w 163533"/>
                  <a:gd name="connsiteY2" fmla="*/ 197958 h 197958"/>
                  <a:gd name="connsiteX3" fmla="*/ 0 w 163533"/>
                  <a:gd name="connsiteY3" fmla="*/ 197958 h 197958"/>
                </a:gdLst>
                <a:ahLst/>
                <a:cxnLst>
                  <a:cxn ang="0">
                    <a:pos x="connsiteX0" y="connsiteY0"/>
                  </a:cxn>
                  <a:cxn ang="0">
                    <a:pos x="connsiteX1" y="connsiteY1"/>
                  </a:cxn>
                  <a:cxn ang="0">
                    <a:pos x="connsiteX2" y="connsiteY2"/>
                  </a:cxn>
                  <a:cxn ang="0">
                    <a:pos x="connsiteX3" y="connsiteY3"/>
                  </a:cxn>
                </a:cxnLst>
                <a:rect l="l" t="t" r="r" b="b"/>
                <a:pathLst>
                  <a:path w="163533" h="197958">
                    <a:moveTo>
                      <a:pt x="0" y="0"/>
                    </a:moveTo>
                    <a:lnTo>
                      <a:pt x="163534" y="0"/>
                    </a:lnTo>
                    <a:lnTo>
                      <a:pt x="163534" y="197958"/>
                    </a:lnTo>
                    <a:lnTo>
                      <a:pt x="0" y="197958"/>
                    </a:lnTo>
                    <a:close/>
                  </a:path>
                </a:pathLst>
              </a:custGeom>
              <a:solidFill>
                <a:schemeClr val="bg1">
                  <a:lumMod val="75000"/>
                </a:schemeClr>
              </a:solidFill>
              <a:ln w="6040" cap="flat">
                <a:noFill/>
                <a:prstDash val="solid"/>
                <a:miter/>
              </a:ln>
            </p:spPr>
            <p:txBody>
              <a:bodyPr rtlCol="0" anchor="ctr"/>
              <a:lstStyle/>
              <a:p>
                <a:endParaRPr lang="zh-CN" altLang="en-US">
                  <a:latin typeface="+mn-ea"/>
                </a:endParaRPr>
              </a:p>
            </p:txBody>
          </p:sp>
          <p:sp>
            <p:nvSpPr>
              <p:cNvPr id="96" name="任意多边形: 形状 95">
                <a:extLst>
                  <a:ext uri="{FF2B5EF4-FFF2-40B4-BE49-F238E27FC236}">
                    <a16:creationId xmlns:a16="http://schemas.microsoft.com/office/drawing/2014/main" id="{9B14567B-F5BD-6C20-F559-0F5402A40103}"/>
                  </a:ext>
                </a:extLst>
              </p:cNvPr>
              <p:cNvSpPr/>
              <p:nvPr/>
            </p:nvSpPr>
            <p:spPr>
              <a:xfrm>
                <a:off x="4496713" y="3856665"/>
                <a:ext cx="121514" cy="121514"/>
              </a:xfrm>
              <a:custGeom>
                <a:avLst/>
                <a:gdLst>
                  <a:gd name="connsiteX0" fmla="*/ 121514 w 121514"/>
                  <a:gd name="connsiteY0" fmla="*/ 60757 h 121514"/>
                  <a:gd name="connsiteX1" fmla="*/ 60757 w 121514"/>
                  <a:gd name="connsiteY1" fmla="*/ 121514 h 121514"/>
                  <a:gd name="connsiteX2" fmla="*/ 0 w 121514"/>
                  <a:gd name="connsiteY2" fmla="*/ 60757 h 121514"/>
                  <a:gd name="connsiteX3" fmla="*/ 60757 w 121514"/>
                  <a:gd name="connsiteY3" fmla="*/ 0 h 121514"/>
                  <a:gd name="connsiteX4" fmla="*/ 121514 w 121514"/>
                  <a:gd name="connsiteY4" fmla="*/ 60757 h 121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514" h="121514">
                    <a:moveTo>
                      <a:pt x="121514" y="60757"/>
                    </a:moveTo>
                    <a:cubicBezTo>
                      <a:pt x="121514" y="94312"/>
                      <a:pt x="94312" y="121514"/>
                      <a:pt x="60757" y="121514"/>
                    </a:cubicBezTo>
                    <a:cubicBezTo>
                      <a:pt x="27202" y="121514"/>
                      <a:pt x="0" y="94312"/>
                      <a:pt x="0" y="60757"/>
                    </a:cubicBezTo>
                    <a:cubicBezTo>
                      <a:pt x="0" y="27202"/>
                      <a:pt x="27202" y="0"/>
                      <a:pt x="60757" y="0"/>
                    </a:cubicBezTo>
                    <a:cubicBezTo>
                      <a:pt x="94312" y="0"/>
                      <a:pt x="121514" y="27202"/>
                      <a:pt x="121514" y="60757"/>
                    </a:cubicBez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grpSp>
        <p:pic>
          <p:nvPicPr>
            <p:cNvPr id="91" name="图形 90">
              <a:extLst>
                <a:ext uri="{FF2B5EF4-FFF2-40B4-BE49-F238E27FC236}">
                  <a16:creationId xmlns:a16="http://schemas.microsoft.com/office/drawing/2014/main" id="{461D1C68-B0F6-931D-7489-B543AECF559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042470" y="2206510"/>
              <a:ext cx="121514" cy="121514"/>
            </a:xfrm>
            <a:prstGeom prst="rect">
              <a:avLst/>
            </a:prstGeom>
          </p:spPr>
        </p:pic>
      </p:grpSp>
      <p:grpSp>
        <p:nvGrpSpPr>
          <p:cNvPr id="97" name="组合 96">
            <a:extLst>
              <a:ext uri="{FF2B5EF4-FFF2-40B4-BE49-F238E27FC236}">
                <a16:creationId xmlns:a16="http://schemas.microsoft.com/office/drawing/2014/main" id="{225ABA76-B4BA-EDE3-94CF-B09A3551E348}"/>
              </a:ext>
            </a:extLst>
          </p:cNvPr>
          <p:cNvGrpSpPr>
            <a:grpSpLocks noChangeAspect="1"/>
          </p:cNvGrpSpPr>
          <p:nvPr/>
        </p:nvGrpSpPr>
        <p:grpSpPr>
          <a:xfrm>
            <a:off x="1715638" y="2124997"/>
            <a:ext cx="322874" cy="361103"/>
            <a:chOff x="1913967" y="2121067"/>
            <a:chExt cx="250106" cy="279719"/>
          </a:xfrm>
        </p:grpSpPr>
        <p:grpSp>
          <p:nvGrpSpPr>
            <p:cNvPr id="98" name="图形 248">
              <a:extLst>
                <a:ext uri="{FF2B5EF4-FFF2-40B4-BE49-F238E27FC236}">
                  <a16:creationId xmlns:a16="http://schemas.microsoft.com/office/drawing/2014/main" id="{5D512E95-714F-6C3B-84EE-9C8E5F0F0A1F}"/>
                </a:ext>
              </a:extLst>
            </p:cNvPr>
            <p:cNvGrpSpPr/>
            <p:nvPr/>
          </p:nvGrpSpPr>
          <p:grpSpPr>
            <a:xfrm>
              <a:off x="1913967" y="2121067"/>
              <a:ext cx="250106" cy="279719"/>
              <a:chOff x="4368121" y="3775409"/>
              <a:chExt cx="250106" cy="279719"/>
            </a:xfrm>
          </p:grpSpPr>
          <p:sp>
            <p:nvSpPr>
              <p:cNvPr id="100" name="任意多边形: 形状 99">
                <a:extLst>
                  <a:ext uri="{FF2B5EF4-FFF2-40B4-BE49-F238E27FC236}">
                    <a16:creationId xmlns:a16="http://schemas.microsoft.com/office/drawing/2014/main" id="{EADC8CB0-0D15-681B-D283-929F490E3413}"/>
                  </a:ext>
                </a:extLst>
              </p:cNvPr>
              <p:cNvSpPr/>
              <p:nvPr/>
            </p:nvSpPr>
            <p:spPr>
              <a:xfrm>
                <a:off x="4398244" y="3775409"/>
                <a:ext cx="197958" cy="232383"/>
              </a:xfrm>
              <a:custGeom>
                <a:avLst/>
                <a:gdLst>
                  <a:gd name="connsiteX0" fmla="*/ 0 w 197958"/>
                  <a:gd name="connsiteY0" fmla="*/ 0 h 232383"/>
                  <a:gd name="connsiteX1" fmla="*/ 197959 w 197958"/>
                  <a:gd name="connsiteY1" fmla="*/ 0 h 232383"/>
                  <a:gd name="connsiteX2" fmla="*/ 197959 w 197958"/>
                  <a:gd name="connsiteY2" fmla="*/ 232383 h 232383"/>
                  <a:gd name="connsiteX3" fmla="*/ 0 w 197958"/>
                  <a:gd name="connsiteY3" fmla="*/ 232383 h 232383"/>
                </a:gdLst>
                <a:ahLst/>
                <a:cxnLst>
                  <a:cxn ang="0">
                    <a:pos x="connsiteX0" y="connsiteY0"/>
                  </a:cxn>
                  <a:cxn ang="0">
                    <a:pos x="connsiteX1" y="connsiteY1"/>
                  </a:cxn>
                  <a:cxn ang="0">
                    <a:pos x="connsiteX2" y="connsiteY2"/>
                  </a:cxn>
                  <a:cxn ang="0">
                    <a:pos x="connsiteX3" y="connsiteY3"/>
                  </a:cxn>
                </a:cxnLst>
                <a:rect l="l" t="t" r="r" b="b"/>
                <a:pathLst>
                  <a:path w="197958" h="232383">
                    <a:moveTo>
                      <a:pt x="0" y="0"/>
                    </a:moveTo>
                    <a:lnTo>
                      <a:pt x="197959" y="0"/>
                    </a:lnTo>
                    <a:lnTo>
                      <a:pt x="197959" y="232383"/>
                    </a:lnTo>
                    <a:lnTo>
                      <a:pt x="0" y="232383"/>
                    </a:ln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sp>
            <p:nvSpPr>
              <p:cNvPr id="101" name="任意多边形: 形状 100">
                <a:extLst>
                  <a:ext uri="{FF2B5EF4-FFF2-40B4-BE49-F238E27FC236}">
                    <a16:creationId xmlns:a16="http://schemas.microsoft.com/office/drawing/2014/main" id="{00D5FC46-CDDE-9257-F30A-72B460CE1377}"/>
                  </a:ext>
                </a:extLst>
              </p:cNvPr>
              <p:cNvSpPr/>
              <p:nvPr/>
            </p:nvSpPr>
            <p:spPr>
              <a:xfrm>
                <a:off x="4415457" y="3792621"/>
                <a:ext cx="163533" cy="197958"/>
              </a:xfrm>
              <a:custGeom>
                <a:avLst/>
                <a:gdLst>
                  <a:gd name="connsiteX0" fmla="*/ 0 w 163533"/>
                  <a:gd name="connsiteY0" fmla="*/ 0 h 197958"/>
                  <a:gd name="connsiteX1" fmla="*/ 163534 w 163533"/>
                  <a:gd name="connsiteY1" fmla="*/ 0 h 197958"/>
                  <a:gd name="connsiteX2" fmla="*/ 163534 w 163533"/>
                  <a:gd name="connsiteY2" fmla="*/ 197958 h 197958"/>
                  <a:gd name="connsiteX3" fmla="*/ 0 w 163533"/>
                  <a:gd name="connsiteY3" fmla="*/ 197958 h 197958"/>
                </a:gdLst>
                <a:ahLst/>
                <a:cxnLst>
                  <a:cxn ang="0">
                    <a:pos x="connsiteX0" y="connsiteY0"/>
                  </a:cxn>
                  <a:cxn ang="0">
                    <a:pos x="connsiteX1" y="connsiteY1"/>
                  </a:cxn>
                  <a:cxn ang="0">
                    <a:pos x="connsiteX2" y="connsiteY2"/>
                  </a:cxn>
                  <a:cxn ang="0">
                    <a:pos x="connsiteX3" y="connsiteY3"/>
                  </a:cxn>
                </a:cxnLst>
                <a:rect l="l" t="t" r="r" b="b"/>
                <a:pathLst>
                  <a:path w="163533" h="197958">
                    <a:moveTo>
                      <a:pt x="0" y="0"/>
                    </a:moveTo>
                    <a:lnTo>
                      <a:pt x="163534" y="0"/>
                    </a:lnTo>
                    <a:lnTo>
                      <a:pt x="163534" y="197958"/>
                    </a:lnTo>
                    <a:lnTo>
                      <a:pt x="0" y="197958"/>
                    </a:lnTo>
                    <a:close/>
                  </a:path>
                </a:pathLst>
              </a:custGeom>
              <a:solidFill>
                <a:schemeClr val="bg1">
                  <a:lumMod val="75000"/>
                </a:schemeClr>
              </a:solidFill>
              <a:ln w="6040" cap="flat">
                <a:noFill/>
                <a:prstDash val="solid"/>
                <a:miter/>
              </a:ln>
            </p:spPr>
            <p:txBody>
              <a:bodyPr rtlCol="0" anchor="ctr"/>
              <a:lstStyle/>
              <a:p>
                <a:endParaRPr lang="zh-CN" altLang="en-US">
                  <a:latin typeface="+mn-ea"/>
                </a:endParaRPr>
              </a:p>
            </p:txBody>
          </p:sp>
          <p:sp>
            <p:nvSpPr>
              <p:cNvPr id="102" name="任意多边形: 形状 101">
                <a:extLst>
                  <a:ext uri="{FF2B5EF4-FFF2-40B4-BE49-F238E27FC236}">
                    <a16:creationId xmlns:a16="http://schemas.microsoft.com/office/drawing/2014/main" id="{0DB71F4C-1362-6C4C-AEB3-A696A41D369A}"/>
                  </a:ext>
                </a:extLst>
              </p:cNvPr>
              <p:cNvSpPr/>
              <p:nvPr/>
            </p:nvSpPr>
            <p:spPr>
              <a:xfrm>
                <a:off x="4368121" y="3822745"/>
                <a:ext cx="197958" cy="232383"/>
              </a:xfrm>
              <a:custGeom>
                <a:avLst/>
                <a:gdLst>
                  <a:gd name="connsiteX0" fmla="*/ 0 w 197958"/>
                  <a:gd name="connsiteY0" fmla="*/ 0 h 232383"/>
                  <a:gd name="connsiteX1" fmla="*/ 197959 w 197958"/>
                  <a:gd name="connsiteY1" fmla="*/ 0 h 232383"/>
                  <a:gd name="connsiteX2" fmla="*/ 197959 w 197958"/>
                  <a:gd name="connsiteY2" fmla="*/ 232383 h 232383"/>
                  <a:gd name="connsiteX3" fmla="*/ 0 w 197958"/>
                  <a:gd name="connsiteY3" fmla="*/ 232383 h 232383"/>
                </a:gdLst>
                <a:ahLst/>
                <a:cxnLst>
                  <a:cxn ang="0">
                    <a:pos x="connsiteX0" y="connsiteY0"/>
                  </a:cxn>
                  <a:cxn ang="0">
                    <a:pos x="connsiteX1" y="connsiteY1"/>
                  </a:cxn>
                  <a:cxn ang="0">
                    <a:pos x="connsiteX2" y="connsiteY2"/>
                  </a:cxn>
                  <a:cxn ang="0">
                    <a:pos x="connsiteX3" y="connsiteY3"/>
                  </a:cxn>
                </a:cxnLst>
                <a:rect l="l" t="t" r="r" b="b"/>
                <a:pathLst>
                  <a:path w="197958" h="232383">
                    <a:moveTo>
                      <a:pt x="0" y="0"/>
                    </a:moveTo>
                    <a:lnTo>
                      <a:pt x="197959" y="0"/>
                    </a:lnTo>
                    <a:lnTo>
                      <a:pt x="197959" y="232383"/>
                    </a:lnTo>
                    <a:lnTo>
                      <a:pt x="0" y="232383"/>
                    </a:ln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sp>
            <p:nvSpPr>
              <p:cNvPr id="103" name="任意多边形: 形状 102">
                <a:extLst>
                  <a:ext uri="{FF2B5EF4-FFF2-40B4-BE49-F238E27FC236}">
                    <a16:creationId xmlns:a16="http://schemas.microsoft.com/office/drawing/2014/main" id="{B4B809AB-E612-6E7B-F8D3-999EF1950E53}"/>
                  </a:ext>
                </a:extLst>
              </p:cNvPr>
              <p:cNvSpPr/>
              <p:nvPr/>
            </p:nvSpPr>
            <p:spPr>
              <a:xfrm>
                <a:off x="4385334" y="3839963"/>
                <a:ext cx="163533" cy="197958"/>
              </a:xfrm>
              <a:custGeom>
                <a:avLst/>
                <a:gdLst>
                  <a:gd name="connsiteX0" fmla="*/ 0 w 163533"/>
                  <a:gd name="connsiteY0" fmla="*/ 0 h 197958"/>
                  <a:gd name="connsiteX1" fmla="*/ 163534 w 163533"/>
                  <a:gd name="connsiteY1" fmla="*/ 0 h 197958"/>
                  <a:gd name="connsiteX2" fmla="*/ 163534 w 163533"/>
                  <a:gd name="connsiteY2" fmla="*/ 197958 h 197958"/>
                  <a:gd name="connsiteX3" fmla="*/ 0 w 163533"/>
                  <a:gd name="connsiteY3" fmla="*/ 197958 h 197958"/>
                </a:gdLst>
                <a:ahLst/>
                <a:cxnLst>
                  <a:cxn ang="0">
                    <a:pos x="connsiteX0" y="connsiteY0"/>
                  </a:cxn>
                  <a:cxn ang="0">
                    <a:pos x="connsiteX1" y="connsiteY1"/>
                  </a:cxn>
                  <a:cxn ang="0">
                    <a:pos x="connsiteX2" y="connsiteY2"/>
                  </a:cxn>
                  <a:cxn ang="0">
                    <a:pos x="connsiteX3" y="connsiteY3"/>
                  </a:cxn>
                </a:cxnLst>
                <a:rect l="l" t="t" r="r" b="b"/>
                <a:pathLst>
                  <a:path w="163533" h="197958">
                    <a:moveTo>
                      <a:pt x="0" y="0"/>
                    </a:moveTo>
                    <a:lnTo>
                      <a:pt x="163534" y="0"/>
                    </a:lnTo>
                    <a:lnTo>
                      <a:pt x="163534" y="197958"/>
                    </a:lnTo>
                    <a:lnTo>
                      <a:pt x="0" y="197958"/>
                    </a:lnTo>
                    <a:close/>
                  </a:path>
                </a:pathLst>
              </a:custGeom>
              <a:solidFill>
                <a:schemeClr val="bg1">
                  <a:lumMod val="75000"/>
                </a:schemeClr>
              </a:solidFill>
              <a:ln w="6040" cap="flat">
                <a:noFill/>
                <a:prstDash val="solid"/>
                <a:miter/>
              </a:ln>
            </p:spPr>
            <p:txBody>
              <a:bodyPr rtlCol="0" anchor="ctr"/>
              <a:lstStyle/>
              <a:p>
                <a:endParaRPr lang="zh-CN" altLang="en-US">
                  <a:latin typeface="+mn-ea"/>
                </a:endParaRPr>
              </a:p>
            </p:txBody>
          </p:sp>
          <p:sp>
            <p:nvSpPr>
              <p:cNvPr id="104" name="任意多边形: 形状 103">
                <a:extLst>
                  <a:ext uri="{FF2B5EF4-FFF2-40B4-BE49-F238E27FC236}">
                    <a16:creationId xmlns:a16="http://schemas.microsoft.com/office/drawing/2014/main" id="{76FBF5BC-425E-8690-99D2-B821B73138D5}"/>
                  </a:ext>
                </a:extLst>
              </p:cNvPr>
              <p:cNvSpPr/>
              <p:nvPr/>
            </p:nvSpPr>
            <p:spPr>
              <a:xfrm>
                <a:off x="4496713" y="3856665"/>
                <a:ext cx="121514" cy="121514"/>
              </a:xfrm>
              <a:custGeom>
                <a:avLst/>
                <a:gdLst>
                  <a:gd name="connsiteX0" fmla="*/ 121514 w 121514"/>
                  <a:gd name="connsiteY0" fmla="*/ 60757 h 121514"/>
                  <a:gd name="connsiteX1" fmla="*/ 60757 w 121514"/>
                  <a:gd name="connsiteY1" fmla="*/ 121514 h 121514"/>
                  <a:gd name="connsiteX2" fmla="*/ 0 w 121514"/>
                  <a:gd name="connsiteY2" fmla="*/ 60757 h 121514"/>
                  <a:gd name="connsiteX3" fmla="*/ 60757 w 121514"/>
                  <a:gd name="connsiteY3" fmla="*/ 0 h 121514"/>
                  <a:gd name="connsiteX4" fmla="*/ 121514 w 121514"/>
                  <a:gd name="connsiteY4" fmla="*/ 60757 h 121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514" h="121514">
                    <a:moveTo>
                      <a:pt x="121514" y="60757"/>
                    </a:moveTo>
                    <a:cubicBezTo>
                      <a:pt x="121514" y="94312"/>
                      <a:pt x="94312" y="121514"/>
                      <a:pt x="60757" y="121514"/>
                    </a:cubicBezTo>
                    <a:cubicBezTo>
                      <a:pt x="27202" y="121514"/>
                      <a:pt x="0" y="94312"/>
                      <a:pt x="0" y="60757"/>
                    </a:cubicBezTo>
                    <a:cubicBezTo>
                      <a:pt x="0" y="27202"/>
                      <a:pt x="27202" y="0"/>
                      <a:pt x="60757" y="0"/>
                    </a:cubicBezTo>
                    <a:cubicBezTo>
                      <a:pt x="94312" y="0"/>
                      <a:pt x="121514" y="27202"/>
                      <a:pt x="121514" y="60757"/>
                    </a:cubicBez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grpSp>
        <p:pic>
          <p:nvPicPr>
            <p:cNvPr id="99" name="图形 98">
              <a:extLst>
                <a:ext uri="{FF2B5EF4-FFF2-40B4-BE49-F238E27FC236}">
                  <a16:creationId xmlns:a16="http://schemas.microsoft.com/office/drawing/2014/main" id="{3D6E8D20-EF37-D933-BF54-6203EBCA8CEA}"/>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042470" y="2206510"/>
              <a:ext cx="121514" cy="121514"/>
            </a:xfrm>
            <a:prstGeom prst="rect">
              <a:avLst/>
            </a:prstGeom>
          </p:spPr>
        </p:pic>
      </p:grpSp>
      <p:grpSp>
        <p:nvGrpSpPr>
          <p:cNvPr id="105" name="组合 104">
            <a:extLst>
              <a:ext uri="{FF2B5EF4-FFF2-40B4-BE49-F238E27FC236}">
                <a16:creationId xmlns:a16="http://schemas.microsoft.com/office/drawing/2014/main" id="{F2242DAB-D1DF-089C-1BAC-035136E6EE82}"/>
              </a:ext>
            </a:extLst>
          </p:cNvPr>
          <p:cNvGrpSpPr>
            <a:grpSpLocks noChangeAspect="1"/>
          </p:cNvGrpSpPr>
          <p:nvPr/>
        </p:nvGrpSpPr>
        <p:grpSpPr>
          <a:xfrm>
            <a:off x="2169632" y="2124997"/>
            <a:ext cx="322874" cy="361103"/>
            <a:chOff x="1913967" y="2121067"/>
            <a:chExt cx="250106" cy="279719"/>
          </a:xfrm>
        </p:grpSpPr>
        <p:grpSp>
          <p:nvGrpSpPr>
            <p:cNvPr id="106" name="图形 248">
              <a:extLst>
                <a:ext uri="{FF2B5EF4-FFF2-40B4-BE49-F238E27FC236}">
                  <a16:creationId xmlns:a16="http://schemas.microsoft.com/office/drawing/2014/main" id="{1DCD1F32-2AEC-4D36-6211-36207132F271}"/>
                </a:ext>
              </a:extLst>
            </p:cNvPr>
            <p:cNvGrpSpPr/>
            <p:nvPr/>
          </p:nvGrpSpPr>
          <p:grpSpPr>
            <a:xfrm>
              <a:off x="1913967" y="2121067"/>
              <a:ext cx="250106" cy="279719"/>
              <a:chOff x="4368121" y="3775409"/>
              <a:chExt cx="250106" cy="279719"/>
            </a:xfrm>
          </p:grpSpPr>
          <p:sp>
            <p:nvSpPr>
              <p:cNvPr id="108" name="任意多边形: 形状 107">
                <a:extLst>
                  <a:ext uri="{FF2B5EF4-FFF2-40B4-BE49-F238E27FC236}">
                    <a16:creationId xmlns:a16="http://schemas.microsoft.com/office/drawing/2014/main" id="{C745418F-7906-2648-3CD0-8E7F7C40549B}"/>
                  </a:ext>
                </a:extLst>
              </p:cNvPr>
              <p:cNvSpPr/>
              <p:nvPr/>
            </p:nvSpPr>
            <p:spPr>
              <a:xfrm>
                <a:off x="4398244" y="3775409"/>
                <a:ext cx="197958" cy="232383"/>
              </a:xfrm>
              <a:custGeom>
                <a:avLst/>
                <a:gdLst>
                  <a:gd name="connsiteX0" fmla="*/ 0 w 197958"/>
                  <a:gd name="connsiteY0" fmla="*/ 0 h 232383"/>
                  <a:gd name="connsiteX1" fmla="*/ 197959 w 197958"/>
                  <a:gd name="connsiteY1" fmla="*/ 0 h 232383"/>
                  <a:gd name="connsiteX2" fmla="*/ 197959 w 197958"/>
                  <a:gd name="connsiteY2" fmla="*/ 232383 h 232383"/>
                  <a:gd name="connsiteX3" fmla="*/ 0 w 197958"/>
                  <a:gd name="connsiteY3" fmla="*/ 232383 h 232383"/>
                </a:gdLst>
                <a:ahLst/>
                <a:cxnLst>
                  <a:cxn ang="0">
                    <a:pos x="connsiteX0" y="connsiteY0"/>
                  </a:cxn>
                  <a:cxn ang="0">
                    <a:pos x="connsiteX1" y="connsiteY1"/>
                  </a:cxn>
                  <a:cxn ang="0">
                    <a:pos x="connsiteX2" y="connsiteY2"/>
                  </a:cxn>
                  <a:cxn ang="0">
                    <a:pos x="connsiteX3" y="connsiteY3"/>
                  </a:cxn>
                </a:cxnLst>
                <a:rect l="l" t="t" r="r" b="b"/>
                <a:pathLst>
                  <a:path w="197958" h="232383">
                    <a:moveTo>
                      <a:pt x="0" y="0"/>
                    </a:moveTo>
                    <a:lnTo>
                      <a:pt x="197959" y="0"/>
                    </a:lnTo>
                    <a:lnTo>
                      <a:pt x="197959" y="232383"/>
                    </a:lnTo>
                    <a:lnTo>
                      <a:pt x="0" y="232383"/>
                    </a:ln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sp>
            <p:nvSpPr>
              <p:cNvPr id="109" name="任意多边形: 形状 108">
                <a:extLst>
                  <a:ext uri="{FF2B5EF4-FFF2-40B4-BE49-F238E27FC236}">
                    <a16:creationId xmlns:a16="http://schemas.microsoft.com/office/drawing/2014/main" id="{C5C20114-8005-4DC3-9147-DD4647498C00}"/>
                  </a:ext>
                </a:extLst>
              </p:cNvPr>
              <p:cNvSpPr/>
              <p:nvPr/>
            </p:nvSpPr>
            <p:spPr>
              <a:xfrm>
                <a:off x="4415457" y="3792621"/>
                <a:ext cx="163533" cy="197958"/>
              </a:xfrm>
              <a:custGeom>
                <a:avLst/>
                <a:gdLst>
                  <a:gd name="connsiteX0" fmla="*/ 0 w 163533"/>
                  <a:gd name="connsiteY0" fmla="*/ 0 h 197958"/>
                  <a:gd name="connsiteX1" fmla="*/ 163534 w 163533"/>
                  <a:gd name="connsiteY1" fmla="*/ 0 h 197958"/>
                  <a:gd name="connsiteX2" fmla="*/ 163534 w 163533"/>
                  <a:gd name="connsiteY2" fmla="*/ 197958 h 197958"/>
                  <a:gd name="connsiteX3" fmla="*/ 0 w 163533"/>
                  <a:gd name="connsiteY3" fmla="*/ 197958 h 197958"/>
                </a:gdLst>
                <a:ahLst/>
                <a:cxnLst>
                  <a:cxn ang="0">
                    <a:pos x="connsiteX0" y="connsiteY0"/>
                  </a:cxn>
                  <a:cxn ang="0">
                    <a:pos x="connsiteX1" y="connsiteY1"/>
                  </a:cxn>
                  <a:cxn ang="0">
                    <a:pos x="connsiteX2" y="connsiteY2"/>
                  </a:cxn>
                  <a:cxn ang="0">
                    <a:pos x="connsiteX3" y="connsiteY3"/>
                  </a:cxn>
                </a:cxnLst>
                <a:rect l="l" t="t" r="r" b="b"/>
                <a:pathLst>
                  <a:path w="163533" h="197958">
                    <a:moveTo>
                      <a:pt x="0" y="0"/>
                    </a:moveTo>
                    <a:lnTo>
                      <a:pt x="163534" y="0"/>
                    </a:lnTo>
                    <a:lnTo>
                      <a:pt x="163534" y="197958"/>
                    </a:lnTo>
                    <a:lnTo>
                      <a:pt x="0" y="197958"/>
                    </a:lnTo>
                    <a:close/>
                  </a:path>
                </a:pathLst>
              </a:custGeom>
              <a:solidFill>
                <a:schemeClr val="bg1">
                  <a:lumMod val="75000"/>
                </a:schemeClr>
              </a:solidFill>
              <a:ln w="6040" cap="flat">
                <a:noFill/>
                <a:prstDash val="solid"/>
                <a:miter/>
              </a:ln>
            </p:spPr>
            <p:txBody>
              <a:bodyPr rtlCol="0" anchor="ctr"/>
              <a:lstStyle/>
              <a:p>
                <a:endParaRPr lang="zh-CN" altLang="en-US">
                  <a:latin typeface="+mn-ea"/>
                </a:endParaRPr>
              </a:p>
            </p:txBody>
          </p:sp>
          <p:sp>
            <p:nvSpPr>
              <p:cNvPr id="110" name="任意多边形: 形状 109">
                <a:extLst>
                  <a:ext uri="{FF2B5EF4-FFF2-40B4-BE49-F238E27FC236}">
                    <a16:creationId xmlns:a16="http://schemas.microsoft.com/office/drawing/2014/main" id="{FEE809F1-F585-E8F4-0F0C-06A81F54D5BD}"/>
                  </a:ext>
                </a:extLst>
              </p:cNvPr>
              <p:cNvSpPr/>
              <p:nvPr/>
            </p:nvSpPr>
            <p:spPr>
              <a:xfrm>
                <a:off x="4368121" y="3822745"/>
                <a:ext cx="197958" cy="232383"/>
              </a:xfrm>
              <a:custGeom>
                <a:avLst/>
                <a:gdLst>
                  <a:gd name="connsiteX0" fmla="*/ 0 w 197958"/>
                  <a:gd name="connsiteY0" fmla="*/ 0 h 232383"/>
                  <a:gd name="connsiteX1" fmla="*/ 197959 w 197958"/>
                  <a:gd name="connsiteY1" fmla="*/ 0 h 232383"/>
                  <a:gd name="connsiteX2" fmla="*/ 197959 w 197958"/>
                  <a:gd name="connsiteY2" fmla="*/ 232383 h 232383"/>
                  <a:gd name="connsiteX3" fmla="*/ 0 w 197958"/>
                  <a:gd name="connsiteY3" fmla="*/ 232383 h 232383"/>
                </a:gdLst>
                <a:ahLst/>
                <a:cxnLst>
                  <a:cxn ang="0">
                    <a:pos x="connsiteX0" y="connsiteY0"/>
                  </a:cxn>
                  <a:cxn ang="0">
                    <a:pos x="connsiteX1" y="connsiteY1"/>
                  </a:cxn>
                  <a:cxn ang="0">
                    <a:pos x="connsiteX2" y="connsiteY2"/>
                  </a:cxn>
                  <a:cxn ang="0">
                    <a:pos x="connsiteX3" y="connsiteY3"/>
                  </a:cxn>
                </a:cxnLst>
                <a:rect l="l" t="t" r="r" b="b"/>
                <a:pathLst>
                  <a:path w="197958" h="232383">
                    <a:moveTo>
                      <a:pt x="0" y="0"/>
                    </a:moveTo>
                    <a:lnTo>
                      <a:pt x="197959" y="0"/>
                    </a:lnTo>
                    <a:lnTo>
                      <a:pt x="197959" y="232383"/>
                    </a:lnTo>
                    <a:lnTo>
                      <a:pt x="0" y="232383"/>
                    </a:ln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sp>
            <p:nvSpPr>
              <p:cNvPr id="111" name="任意多边形: 形状 110">
                <a:extLst>
                  <a:ext uri="{FF2B5EF4-FFF2-40B4-BE49-F238E27FC236}">
                    <a16:creationId xmlns:a16="http://schemas.microsoft.com/office/drawing/2014/main" id="{DB193424-C373-B8E9-8FD4-F8D435D65D34}"/>
                  </a:ext>
                </a:extLst>
              </p:cNvPr>
              <p:cNvSpPr/>
              <p:nvPr/>
            </p:nvSpPr>
            <p:spPr>
              <a:xfrm>
                <a:off x="4385334" y="3839963"/>
                <a:ext cx="163533" cy="197958"/>
              </a:xfrm>
              <a:custGeom>
                <a:avLst/>
                <a:gdLst>
                  <a:gd name="connsiteX0" fmla="*/ 0 w 163533"/>
                  <a:gd name="connsiteY0" fmla="*/ 0 h 197958"/>
                  <a:gd name="connsiteX1" fmla="*/ 163534 w 163533"/>
                  <a:gd name="connsiteY1" fmla="*/ 0 h 197958"/>
                  <a:gd name="connsiteX2" fmla="*/ 163534 w 163533"/>
                  <a:gd name="connsiteY2" fmla="*/ 197958 h 197958"/>
                  <a:gd name="connsiteX3" fmla="*/ 0 w 163533"/>
                  <a:gd name="connsiteY3" fmla="*/ 197958 h 197958"/>
                </a:gdLst>
                <a:ahLst/>
                <a:cxnLst>
                  <a:cxn ang="0">
                    <a:pos x="connsiteX0" y="connsiteY0"/>
                  </a:cxn>
                  <a:cxn ang="0">
                    <a:pos x="connsiteX1" y="connsiteY1"/>
                  </a:cxn>
                  <a:cxn ang="0">
                    <a:pos x="connsiteX2" y="connsiteY2"/>
                  </a:cxn>
                  <a:cxn ang="0">
                    <a:pos x="connsiteX3" y="connsiteY3"/>
                  </a:cxn>
                </a:cxnLst>
                <a:rect l="l" t="t" r="r" b="b"/>
                <a:pathLst>
                  <a:path w="163533" h="197958">
                    <a:moveTo>
                      <a:pt x="0" y="0"/>
                    </a:moveTo>
                    <a:lnTo>
                      <a:pt x="163534" y="0"/>
                    </a:lnTo>
                    <a:lnTo>
                      <a:pt x="163534" y="197958"/>
                    </a:lnTo>
                    <a:lnTo>
                      <a:pt x="0" y="197958"/>
                    </a:lnTo>
                    <a:close/>
                  </a:path>
                </a:pathLst>
              </a:custGeom>
              <a:solidFill>
                <a:schemeClr val="bg1">
                  <a:lumMod val="75000"/>
                </a:schemeClr>
              </a:solidFill>
              <a:ln w="6040" cap="flat">
                <a:noFill/>
                <a:prstDash val="solid"/>
                <a:miter/>
              </a:ln>
            </p:spPr>
            <p:txBody>
              <a:bodyPr rtlCol="0" anchor="ctr"/>
              <a:lstStyle/>
              <a:p>
                <a:endParaRPr lang="zh-CN" altLang="en-US">
                  <a:latin typeface="+mn-ea"/>
                </a:endParaRPr>
              </a:p>
            </p:txBody>
          </p:sp>
          <p:sp>
            <p:nvSpPr>
              <p:cNvPr id="112" name="任意多边形: 形状 111">
                <a:extLst>
                  <a:ext uri="{FF2B5EF4-FFF2-40B4-BE49-F238E27FC236}">
                    <a16:creationId xmlns:a16="http://schemas.microsoft.com/office/drawing/2014/main" id="{46C9A57C-1F33-CE3E-D032-4C0BC207F9B1}"/>
                  </a:ext>
                </a:extLst>
              </p:cNvPr>
              <p:cNvSpPr/>
              <p:nvPr/>
            </p:nvSpPr>
            <p:spPr>
              <a:xfrm>
                <a:off x="4496713" y="3856665"/>
                <a:ext cx="121514" cy="121514"/>
              </a:xfrm>
              <a:custGeom>
                <a:avLst/>
                <a:gdLst>
                  <a:gd name="connsiteX0" fmla="*/ 121514 w 121514"/>
                  <a:gd name="connsiteY0" fmla="*/ 60757 h 121514"/>
                  <a:gd name="connsiteX1" fmla="*/ 60757 w 121514"/>
                  <a:gd name="connsiteY1" fmla="*/ 121514 h 121514"/>
                  <a:gd name="connsiteX2" fmla="*/ 0 w 121514"/>
                  <a:gd name="connsiteY2" fmla="*/ 60757 h 121514"/>
                  <a:gd name="connsiteX3" fmla="*/ 60757 w 121514"/>
                  <a:gd name="connsiteY3" fmla="*/ 0 h 121514"/>
                  <a:gd name="connsiteX4" fmla="*/ 121514 w 121514"/>
                  <a:gd name="connsiteY4" fmla="*/ 60757 h 121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514" h="121514">
                    <a:moveTo>
                      <a:pt x="121514" y="60757"/>
                    </a:moveTo>
                    <a:cubicBezTo>
                      <a:pt x="121514" y="94312"/>
                      <a:pt x="94312" y="121514"/>
                      <a:pt x="60757" y="121514"/>
                    </a:cubicBezTo>
                    <a:cubicBezTo>
                      <a:pt x="27202" y="121514"/>
                      <a:pt x="0" y="94312"/>
                      <a:pt x="0" y="60757"/>
                    </a:cubicBezTo>
                    <a:cubicBezTo>
                      <a:pt x="0" y="27202"/>
                      <a:pt x="27202" y="0"/>
                      <a:pt x="60757" y="0"/>
                    </a:cubicBezTo>
                    <a:cubicBezTo>
                      <a:pt x="94312" y="0"/>
                      <a:pt x="121514" y="27202"/>
                      <a:pt x="121514" y="60757"/>
                    </a:cubicBezTo>
                    <a:close/>
                  </a:path>
                </a:pathLst>
              </a:custGeom>
              <a:solidFill>
                <a:srgbClr val="FFFFFF"/>
              </a:solidFill>
              <a:ln w="6040" cap="flat">
                <a:solidFill>
                  <a:srgbClr val="2D7689"/>
                </a:solidFill>
                <a:prstDash val="solid"/>
                <a:miter/>
              </a:ln>
            </p:spPr>
            <p:txBody>
              <a:bodyPr rtlCol="0" anchor="ctr"/>
              <a:lstStyle/>
              <a:p>
                <a:endParaRPr lang="zh-CN" altLang="en-US">
                  <a:latin typeface="+mn-ea"/>
                </a:endParaRPr>
              </a:p>
            </p:txBody>
          </p:sp>
        </p:grpSp>
        <p:pic>
          <p:nvPicPr>
            <p:cNvPr id="107" name="图形 106">
              <a:extLst>
                <a:ext uri="{FF2B5EF4-FFF2-40B4-BE49-F238E27FC236}">
                  <a16:creationId xmlns:a16="http://schemas.microsoft.com/office/drawing/2014/main" id="{46FCA8AE-88B8-415D-2BB2-9676C915E122}"/>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2042470" y="2206510"/>
              <a:ext cx="121514" cy="121514"/>
            </a:xfrm>
            <a:prstGeom prst="rect">
              <a:avLst/>
            </a:prstGeom>
          </p:spPr>
        </p:pic>
      </p:grpSp>
      <p:sp>
        <p:nvSpPr>
          <p:cNvPr id="113" name="文本框 112">
            <a:extLst>
              <a:ext uri="{FF2B5EF4-FFF2-40B4-BE49-F238E27FC236}">
                <a16:creationId xmlns:a16="http://schemas.microsoft.com/office/drawing/2014/main" id="{5ECD4F01-3B44-6EBD-CCDD-61ADB6E1EC30}"/>
              </a:ext>
            </a:extLst>
          </p:cNvPr>
          <p:cNvSpPr txBox="1"/>
          <p:nvPr/>
        </p:nvSpPr>
        <p:spPr>
          <a:xfrm>
            <a:off x="684854" y="1894386"/>
            <a:ext cx="575219" cy="215444"/>
          </a:xfrm>
          <a:prstGeom prst="rect">
            <a:avLst/>
          </a:prstGeom>
          <a:noFill/>
        </p:spPr>
        <p:txBody>
          <a:bodyPr wrap="square" rtlCol="0">
            <a:spAutoFit/>
          </a:bodyPr>
          <a:lstStyle/>
          <a:p>
            <a:pPr algn="ctr"/>
            <a:r>
              <a:rPr lang="zh-CN" altLang="en-US" sz="800" dirty="0">
                <a:solidFill>
                  <a:schemeClr val="bg1">
                    <a:lumMod val="65000"/>
                  </a:schemeClr>
                </a:solidFill>
                <a:latin typeface="+mn-ea"/>
              </a:rPr>
              <a:t>备份点</a:t>
            </a:r>
            <a:r>
              <a:rPr lang="en-US" altLang="zh-CN" sz="800" dirty="0">
                <a:solidFill>
                  <a:schemeClr val="bg1">
                    <a:lumMod val="65000"/>
                  </a:schemeClr>
                </a:solidFill>
                <a:latin typeface="+mn-ea"/>
              </a:rPr>
              <a:t>1</a:t>
            </a:r>
            <a:endParaRPr lang="zh-CN" altLang="en-US" sz="800" dirty="0">
              <a:solidFill>
                <a:schemeClr val="bg1">
                  <a:lumMod val="65000"/>
                </a:schemeClr>
              </a:solidFill>
              <a:latin typeface="+mn-ea"/>
            </a:endParaRPr>
          </a:p>
        </p:txBody>
      </p:sp>
      <p:grpSp>
        <p:nvGrpSpPr>
          <p:cNvPr id="171" name="组合 170">
            <a:extLst>
              <a:ext uri="{FF2B5EF4-FFF2-40B4-BE49-F238E27FC236}">
                <a16:creationId xmlns:a16="http://schemas.microsoft.com/office/drawing/2014/main" id="{14AFDB09-F117-7CEA-C87D-1D3521BB5450}"/>
              </a:ext>
            </a:extLst>
          </p:cNvPr>
          <p:cNvGrpSpPr/>
          <p:nvPr/>
        </p:nvGrpSpPr>
        <p:grpSpPr>
          <a:xfrm>
            <a:off x="4785899" y="3412772"/>
            <a:ext cx="823288" cy="684684"/>
            <a:chOff x="4752805" y="3332551"/>
            <a:chExt cx="823288" cy="684684"/>
          </a:xfrm>
        </p:grpSpPr>
        <p:grpSp>
          <p:nvGrpSpPr>
            <p:cNvPr id="114" name="组合 113">
              <a:extLst>
                <a:ext uri="{FF2B5EF4-FFF2-40B4-BE49-F238E27FC236}">
                  <a16:creationId xmlns:a16="http://schemas.microsoft.com/office/drawing/2014/main" id="{02F3B8AE-95F2-513C-90AC-CBF56B0021C9}"/>
                </a:ext>
              </a:extLst>
            </p:cNvPr>
            <p:cNvGrpSpPr>
              <a:grpSpLocks noChangeAspect="1"/>
            </p:cNvGrpSpPr>
            <p:nvPr/>
          </p:nvGrpSpPr>
          <p:grpSpPr>
            <a:xfrm>
              <a:off x="4949695" y="3332551"/>
              <a:ext cx="429508" cy="428998"/>
              <a:chOff x="10554906" y="1699763"/>
              <a:chExt cx="830799" cy="829811"/>
            </a:xfrm>
          </p:grpSpPr>
          <p:sp>
            <p:nvSpPr>
              <p:cNvPr id="115" name="任意多边形: 形状 114">
                <a:extLst>
                  <a:ext uri="{FF2B5EF4-FFF2-40B4-BE49-F238E27FC236}">
                    <a16:creationId xmlns:a16="http://schemas.microsoft.com/office/drawing/2014/main" id="{71CDE77D-9EFB-033C-70C2-E88288FEC59B}"/>
                  </a:ext>
                </a:extLst>
              </p:cNvPr>
              <p:cNvSpPr/>
              <p:nvPr/>
            </p:nvSpPr>
            <p:spPr>
              <a:xfrm>
                <a:off x="10921410" y="1984148"/>
                <a:ext cx="136823" cy="136697"/>
              </a:xfrm>
              <a:custGeom>
                <a:avLst/>
                <a:gdLst>
                  <a:gd name="connsiteX0" fmla="*/ 0 w 136823"/>
                  <a:gd name="connsiteY0" fmla="*/ 102864 h 136697"/>
                  <a:gd name="connsiteX1" fmla="*/ 102861 w 136823"/>
                  <a:gd name="connsiteY1" fmla="*/ 102864 h 136697"/>
                  <a:gd name="connsiteX2" fmla="*/ 0 w 136823"/>
                  <a:gd name="connsiteY2" fmla="*/ 0 h 136697"/>
                  <a:gd name="connsiteX3" fmla="*/ 0 w 136823"/>
                  <a:gd name="connsiteY3" fmla="*/ 102864 h 136697"/>
                  <a:gd name="connsiteX4" fmla="*/ 129699 w 136823"/>
                  <a:gd name="connsiteY4" fmla="*/ 136698 h 136697"/>
                  <a:gd name="connsiteX5" fmla="*/ 136824 w 136823"/>
                  <a:gd name="connsiteY5" fmla="*/ 130521 h 136697"/>
                  <a:gd name="connsiteX6" fmla="*/ 130521 w 136823"/>
                  <a:gd name="connsiteY6" fmla="*/ 130521 h 136697"/>
                  <a:gd name="connsiteX7" fmla="*/ 129699 w 136823"/>
                  <a:gd name="connsiteY7" fmla="*/ 136698 h 136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6823" h="136697">
                    <a:moveTo>
                      <a:pt x="0" y="102864"/>
                    </a:moveTo>
                    <a:lnTo>
                      <a:pt x="102861" y="102864"/>
                    </a:lnTo>
                    <a:cubicBezTo>
                      <a:pt x="96810" y="49268"/>
                      <a:pt x="53588" y="6052"/>
                      <a:pt x="0" y="0"/>
                    </a:cubicBezTo>
                    <a:lnTo>
                      <a:pt x="0" y="102864"/>
                    </a:lnTo>
                    <a:close/>
                    <a:moveTo>
                      <a:pt x="129699" y="136698"/>
                    </a:moveTo>
                    <a:cubicBezTo>
                      <a:pt x="132033" y="134592"/>
                      <a:pt x="134408" y="132533"/>
                      <a:pt x="136824" y="130521"/>
                    </a:cubicBezTo>
                    <a:lnTo>
                      <a:pt x="130521" y="130521"/>
                    </a:lnTo>
                    <a:cubicBezTo>
                      <a:pt x="130338" y="132611"/>
                      <a:pt x="129969" y="134632"/>
                      <a:pt x="129699" y="136698"/>
                    </a:cubicBezTo>
                    <a:close/>
                  </a:path>
                </a:pathLst>
              </a:custGeom>
              <a:gradFill>
                <a:gsLst>
                  <a:gs pos="0">
                    <a:srgbClr val="47BFFD">
                      <a:lumMod val="98000"/>
                    </a:srgbClr>
                  </a:gs>
                  <a:gs pos="100000">
                    <a:srgbClr val="1AD6D7"/>
                  </a:gs>
                </a:gsLst>
                <a:lin ang="18900000" scaled="0"/>
              </a:gra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16" name="任意多边形: 形状 115">
                <a:extLst>
                  <a:ext uri="{FF2B5EF4-FFF2-40B4-BE49-F238E27FC236}">
                    <a16:creationId xmlns:a16="http://schemas.microsoft.com/office/drawing/2014/main" id="{7CB10CC1-A04C-446A-7B20-AED873909F32}"/>
                  </a:ext>
                </a:extLst>
              </p:cNvPr>
              <p:cNvSpPr/>
              <p:nvPr/>
            </p:nvSpPr>
            <p:spPr>
              <a:xfrm>
                <a:off x="10921410" y="1873503"/>
                <a:ext cx="212236" cy="213508"/>
              </a:xfrm>
              <a:custGeom>
                <a:avLst/>
                <a:gdLst>
                  <a:gd name="connsiteX0" fmla="*/ 0 w 212236"/>
                  <a:gd name="connsiteY0" fmla="*/ 0 h 213508"/>
                  <a:gd name="connsiteX1" fmla="*/ 0 w 212236"/>
                  <a:gd name="connsiteY1" fmla="*/ 82988 h 213508"/>
                  <a:gd name="connsiteX2" fmla="*/ 130521 w 212236"/>
                  <a:gd name="connsiteY2" fmla="*/ 213509 h 213508"/>
                  <a:gd name="connsiteX3" fmla="*/ 178623 w 212236"/>
                  <a:gd name="connsiteY3" fmla="*/ 213509 h 213508"/>
                  <a:gd name="connsiteX4" fmla="*/ 212237 w 212236"/>
                  <a:gd name="connsiteY4" fmla="*/ 199225 h 213508"/>
                  <a:gd name="connsiteX5" fmla="*/ 0 w 212236"/>
                  <a:gd name="connsiteY5" fmla="*/ 0 h 213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2236" h="213508">
                    <a:moveTo>
                      <a:pt x="0" y="0"/>
                    </a:moveTo>
                    <a:lnTo>
                      <a:pt x="0" y="82988"/>
                    </a:lnTo>
                    <a:cubicBezTo>
                      <a:pt x="69153" y="89039"/>
                      <a:pt x="123610" y="144356"/>
                      <a:pt x="130521" y="213509"/>
                    </a:cubicBezTo>
                    <a:lnTo>
                      <a:pt x="178623" y="213509"/>
                    </a:lnTo>
                    <a:cubicBezTo>
                      <a:pt x="189441" y="207885"/>
                      <a:pt x="200679" y="203109"/>
                      <a:pt x="212237" y="199225"/>
                    </a:cubicBezTo>
                    <a:cubicBezTo>
                      <a:pt x="199615" y="91048"/>
                      <a:pt x="110154" y="6636"/>
                      <a:pt x="0" y="0"/>
                    </a:cubicBezTo>
                    <a:close/>
                  </a:path>
                </a:pathLst>
              </a:custGeom>
              <a:gradFill>
                <a:gsLst>
                  <a:gs pos="0">
                    <a:srgbClr val="47BFFD">
                      <a:lumMod val="98000"/>
                    </a:srgbClr>
                  </a:gs>
                  <a:gs pos="100000">
                    <a:srgbClr val="1AD6D7"/>
                  </a:gs>
                </a:gsLst>
                <a:lin ang="18900000" scaled="0"/>
              </a:gra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17" name="任意多边形: 形状 116">
                <a:extLst>
                  <a:ext uri="{FF2B5EF4-FFF2-40B4-BE49-F238E27FC236}">
                    <a16:creationId xmlns:a16="http://schemas.microsoft.com/office/drawing/2014/main" id="{891C07EC-5236-F1A4-3BF6-EC8800E8220E}"/>
                  </a:ext>
                </a:extLst>
              </p:cNvPr>
              <p:cNvSpPr/>
              <p:nvPr/>
            </p:nvSpPr>
            <p:spPr>
              <a:xfrm>
                <a:off x="10554906" y="1699763"/>
                <a:ext cx="705344" cy="829811"/>
              </a:xfrm>
              <a:custGeom>
                <a:avLst/>
                <a:gdLst>
                  <a:gd name="connsiteX0" fmla="*/ 422802 w 705344"/>
                  <a:gd name="connsiteY0" fmla="*/ 647050 h 829811"/>
                  <a:gd name="connsiteX1" fmla="*/ 352669 w 705344"/>
                  <a:gd name="connsiteY1" fmla="*/ 656935 h 829811"/>
                  <a:gd name="connsiteX2" fmla="*/ 96811 w 705344"/>
                  <a:gd name="connsiteY2" fmla="*/ 401083 h 829811"/>
                  <a:gd name="connsiteX3" fmla="*/ 352669 w 705344"/>
                  <a:gd name="connsiteY3" fmla="*/ 145219 h 829811"/>
                  <a:gd name="connsiteX4" fmla="*/ 606003 w 705344"/>
                  <a:gd name="connsiteY4" fmla="*/ 365547 h 829811"/>
                  <a:gd name="connsiteX5" fmla="*/ 654089 w 705344"/>
                  <a:gd name="connsiteY5" fmla="*/ 360645 h 829811"/>
                  <a:gd name="connsiteX6" fmla="*/ 705345 w 705344"/>
                  <a:gd name="connsiteY6" fmla="*/ 366271 h 829811"/>
                  <a:gd name="connsiteX7" fmla="*/ 705345 w 705344"/>
                  <a:gd name="connsiteY7" fmla="*/ 125336 h 829811"/>
                  <a:gd name="connsiteX8" fmla="*/ 352670 w 705344"/>
                  <a:gd name="connsiteY8" fmla="*/ 0 h 829811"/>
                  <a:gd name="connsiteX9" fmla="*/ 0 w 705344"/>
                  <a:gd name="connsiteY9" fmla="*/ 125336 h 829811"/>
                  <a:gd name="connsiteX10" fmla="*/ 0 w 705344"/>
                  <a:gd name="connsiteY10" fmla="*/ 490110 h 829811"/>
                  <a:gd name="connsiteX11" fmla="*/ 352669 w 705344"/>
                  <a:gd name="connsiteY11" fmla="*/ 829812 h 829811"/>
                  <a:gd name="connsiteX12" fmla="*/ 488487 w 705344"/>
                  <a:gd name="connsiteY12" fmla="*/ 766147 h 829811"/>
                  <a:gd name="connsiteX13" fmla="*/ 422802 w 705344"/>
                  <a:gd name="connsiteY13" fmla="*/ 647050 h 829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5344" h="829811">
                    <a:moveTo>
                      <a:pt x="422802" y="647050"/>
                    </a:moveTo>
                    <a:cubicBezTo>
                      <a:pt x="400489" y="653445"/>
                      <a:pt x="376980" y="656935"/>
                      <a:pt x="352669" y="656935"/>
                    </a:cubicBezTo>
                    <a:cubicBezTo>
                      <a:pt x="211774" y="656935"/>
                      <a:pt x="96811" y="541971"/>
                      <a:pt x="96811" y="401083"/>
                    </a:cubicBezTo>
                    <a:cubicBezTo>
                      <a:pt x="96811" y="260183"/>
                      <a:pt x="211775" y="145219"/>
                      <a:pt x="352669" y="145219"/>
                    </a:cubicBezTo>
                    <a:cubicBezTo>
                      <a:pt x="481506" y="145219"/>
                      <a:pt x="588600" y="241364"/>
                      <a:pt x="606003" y="365547"/>
                    </a:cubicBezTo>
                    <a:cubicBezTo>
                      <a:pt x="621823" y="362279"/>
                      <a:pt x="637935" y="360636"/>
                      <a:pt x="654089" y="360645"/>
                    </a:cubicBezTo>
                    <a:cubicBezTo>
                      <a:pt x="671698" y="360645"/>
                      <a:pt x="688834" y="362621"/>
                      <a:pt x="705345" y="366271"/>
                    </a:cubicBezTo>
                    <a:lnTo>
                      <a:pt x="705345" y="125336"/>
                    </a:lnTo>
                    <a:lnTo>
                      <a:pt x="352670" y="0"/>
                    </a:lnTo>
                    <a:lnTo>
                      <a:pt x="0" y="125336"/>
                    </a:lnTo>
                    <a:lnTo>
                      <a:pt x="0" y="490110"/>
                    </a:lnTo>
                    <a:cubicBezTo>
                      <a:pt x="0" y="707074"/>
                      <a:pt x="352669" y="829812"/>
                      <a:pt x="352669" y="829812"/>
                    </a:cubicBezTo>
                    <a:cubicBezTo>
                      <a:pt x="352669" y="829812"/>
                      <a:pt x="415712" y="807868"/>
                      <a:pt x="488487" y="766147"/>
                    </a:cubicBezTo>
                    <a:cubicBezTo>
                      <a:pt x="456013" y="734297"/>
                      <a:pt x="432691" y="693180"/>
                      <a:pt x="422802" y="647050"/>
                    </a:cubicBezTo>
                    <a:close/>
                  </a:path>
                </a:pathLst>
              </a:custGeom>
              <a:gradFill>
                <a:gsLst>
                  <a:gs pos="0">
                    <a:srgbClr val="47BFFD"/>
                  </a:gs>
                  <a:gs pos="100000">
                    <a:srgbClr val="1AD6D7"/>
                  </a:gs>
                </a:gsLst>
                <a:lin ang="18900000" scaled="0"/>
              </a:gradFill>
              <a:ln w="1270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18" name="任意多边形: 形状 117">
                <a:extLst>
                  <a:ext uri="{FF2B5EF4-FFF2-40B4-BE49-F238E27FC236}">
                    <a16:creationId xmlns:a16="http://schemas.microsoft.com/office/drawing/2014/main" id="{49F24522-F39A-0D37-D4A3-0A93687085ED}"/>
                  </a:ext>
                </a:extLst>
              </p:cNvPr>
              <p:cNvSpPr/>
              <p:nvPr/>
            </p:nvSpPr>
            <p:spPr>
              <a:xfrm>
                <a:off x="10680244" y="1873503"/>
                <a:ext cx="344026" cy="344028"/>
              </a:xfrm>
              <a:custGeom>
                <a:avLst/>
                <a:gdLst>
                  <a:gd name="connsiteX0" fmla="*/ 241166 w 344026"/>
                  <a:gd name="connsiteY0" fmla="*/ 344028 h 344028"/>
                  <a:gd name="connsiteX1" fmla="*/ 344027 w 344026"/>
                  <a:gd name="connsiteY1" fmla="*/ 241168 h 344028"/>
                  <a:gd name="connsiteX2" fmla="*/ 241166 w 344026"/>
                  <a:gd name="connsiteY2" fmla="*/ 241168 h 344028"/>
                  <a:gd name="connsiteX3" fmla="*/ 241166 w 344026"/>
                  <a:gd name="connsiteY3" fmla="*/ 344028 h 344028"/>
                  <a:gd name="connsiteX4" fmla="*/ 213503 w 344026"/>
                  <a:gd name="connsiteY4" fmla="*/ 0 h 344028"/>
                  <a:gd name="connsiteX5" fmla="*/ 0 w 344026"/>
                  <a:gd name="connsiteY5" fmla="*/ 213509 h 344028"/>
                  <a:gd name="connsiteX6" fmla="*/ 82976 w 344026"/>
                  <a:gd name="connsiteY6" fmla="*/ 213509 h 344028"/>
                  <a:gd name="connsiteX7" fmla="*/ 213503 w 344026"/>
                  <a:gd name="connsiteY7" fmla="*/ 82988 h 344028"/>
                  <a:gd name="connsiteX8" fmla="*/ 213503 w 344026"/>
                  <a:gd name="connsiteY8" fmla="*/ 0 h 344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026" h="344028">
                    <a:moveTo>
                      <a:pt x="241166" y="344028"/>
                    </a:moveTo>
                    <a:cubicBezTo>
                      <a:pt x="294754" y="337978"/>
                      <a:pt x="337978" y="294762"/>
                      <a:pt x="344027" y="241168"/>
                    </a:cubicBezTo>
                    <a:lnTo>
                      <a:pt x="241166" y="241168"/>
                    </a:lnTo>
                    <a:lnTo>
                      <a:pt x="241166" y="344028"/>
                    </a:lnTo>
                    <a:close/>
                    <a:moveTo>
                      <a:pt x="213503" y="0"/>
                    </a:moveTo>
                    <a:cubicBezTo>
                      <a:pt x="98539" y="6051"/>
                      <a:pt x="6912" y="98545"/>
                      <a:pt x="0" y="213509"/>
                    </a:cubicBezTo>
                    <a:lnTo>
                      <a:pt x="82976" y="213509"/>
                    </a:lnTo>
                    <a:cubicBezTo>
                      <a:pt x="89033" y="144356"/>
                      <a:pt x="144356" y="89037"/>
                      <a:pt x="213503" y="82988"/>
                    </a:cubicBezTo>
                    <a:lnTo>
                      <a:pt x="213503" y="0"/>
                    </a:lnTo>
                    <a:close/>
                  </a:path>
                </a:pathLst>
              </a:custGeom>
              <a:gradFill>
                <a:gsLst>
                  <a:gs pos="0">
                    <a:srgbClr val="47BFFD">
                      <a:lumMod val="98000"/>
                    </a:srgbClr>
                  </a:gs>
                  <a:gs pos="100000">
                    <a:srgbClr val="1AD6D7"/>
                  </a:gs>
                </a:gsLst>
                <a:lin ang="18900000" scaled="0"/>
              </a:gra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19" name="任意多边形: 形状 118">
                <a:extLst>
                  <a:ext uri="{FF2B5EF4-FFF2-40B4-BE49-F238E27FC236}">
                    <a16:creationId xmlns:a16="http://schemas.microsoft.com/office/drawing/2014/main" id="{1216EFF7-73F3-35F7-D0FF-CFF1E7EBB7D9}"/>
                  </a:ext>
                </a:extLst>
              </p:cNvPr>
              <p:cNvSpPr/>
              <p:nvPr/>
            </p:nvSpPr>
            <p:spPr>
              <a:xfrm>
                <a:off x="10790890" y="1984148"/>
                <a:ext cx="192906" cy="344029"/>
              </a:xfrm>
              <a:custGeom>
                <a:avLst/>
                <a:gdLst>
                  <a:gd name="connsiteX0" fmla="*/ 102856 w 192906"/>
                  <a:gd name="connsiteY0" fmla="*/ 0 h 344029"/>
                  <a:gd name="connsiteX1" fmla="*/ 0 w 192906"/>
                  <a:gd name="connsiteY1" fmla="*/ 102864 h 344029"/>
                  <a:gd name="connsiteX2" fmla="*/ 102856 w 192906"/>
                  <a:gd name="connsiteY2" fmla="*/ 102864 h 344029"/>
                  <a:gd name="connsiteX3" fmla="*/ 102856 w 192906"/>
                  <a:gd name="connsiteY3" fmla="*/ 0 h 344029"/>
                  <a:gd name="connsiteX4" fmla="*/ 130520 w 192906"/>
                  <a:gd name="connsiteY4" fmla="*/ 344030 h 344029"/>
                  <a:gd name="connsiteX5" fmla="*/ 182593 w 192906"/>
                  <a:gd name="connsiteY5" fmla="*/ 335064 h 344029"/>
                  <a:gd name="connsiteX6" fmla="*/ 181520 w 192906"/>
                  <a:gd name="connsiteY6" fmla="*/ 312859 h 344029"/>
                  <a:gd name="connsiteX7" fmla="*/ 192906 w 192906"/>
                  <a:gd name="connsiteY7" fmla="*/ 240285 h 344029"/>
                  <a:gd name="connsiteX8" fmla="*/ 130521 w 192906"/>
                  <a:gd name="connsiteY8" fmla="*/ 261043 h 344029"/>
                  <a:gd name="connsiteX9" fmla="*/ 130521 w 192906"/>
                  <a:gd name="connsiteY9" fmla="*/ 344030 h 344029"/>
                  <a:gd name="connsiteX10" fmla="*/ 102856 w 192906"/>
                  <a:gd name="connsiteY10" fmla="*/ 130522 h 344029"/>
                  <a:gd name="connsiteX11" fmla="*/ 0 w 192906"/>
                  <a:gd name="connsiteY11" fmla="*/ 130522 h 344029"/>
                  <a:gd name="connsiteX12" fmla="*/ 102856 w 192906"/>
                  <a:gd name="connsiteY12" fmla="*/ 233383 h 344029"/>
                  <a:gd name="connsiteX13" fmla="*/ 102856 w 192906"/>
                  <a:gd name="connsiteY13" fmla="*/ 130522 h 344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2906" h="344029">
                    <a:moveTo>
                      <a:pt x="102856" y="0"/>
                    </a:moveTo>
                    <a:cubicBezTo>
                      <a:pt x="49267" y="6051"/>
                      <a:pt x="6045" y="49268"/>
                      <a:pt x="0" y="102864"/>
                    </a:cubicBezTo>
                    <a:lnTo>
                      <a:pt x="102856" y="102864"/>
                    </a:lnTo>
                    <a:lnTo>
                      <a:pt x="102856" y="0"/>
                    </a:lnTo>
                    <a:close/>
                    <a:moveTo>
                      <a:pt x="130520" y="344030"/>
                    </a:moveTo>
                    <a:cubicBezTo>
                      <a:pt x="148170" y="343108"/>
                      <a:pt x="165650" y="340098"/>
                      <a:pt x="182593" y="335064"/>
                    </a:cubicBezTo>
                    <a:cubicBezTo>
                      <a:pt x="181911" y="327750"/>
                      <a:pt x="181520" y="320344"/>
                      <a:pt x="181520" y="312859"/>
                    </a:cubicBezTo>
                    <a:cubicBezTo>
                      <a:pt x="181520" y="287531"/>
                      <a:pt x="185540" y="263155"/>
                      <a:pt x="192906" y="240285"/>
                    </a:cubicBezTo>
                    <a:cubicBezTo>
                      <a:pt x="174426" y="251663"/>
                      <a:pt x="153247" y="259058"/>
                      <a:pt x="130521" y="261043"/>
                    </a:cubicBezTo>
                    <a:lnTo>
                      <a:pt x="130521" y="344030"/>
                    </a:lnTo>
                    <a:close/>
                    <a:moveTo>
                      <a:pt x="102856" y="130522"/>
                    </a:moveTo>
                    <a:lnTo>
                      <a:pt x="0" y="130522"/>
                    </a:lnTo>
                    <a:cubicBezTo>
                      <a:pt x="6045" y="184117"/>
                      <a:pt x="49267" y="227334"/>
                      <a:pt x="102856" y="233383"/>
                    </a:cubicBezTo>
                    <a:lnTo>
                      <a:pt x="102856" y="130522"/>
                    </a:lnTo>
                    <a:close/>
                  </a:path>
                </a:pathLst>
              </a:custGeom>
              <a:gradFill>
                <a:gsLst>
                  <a:gs pos="0">
                    <a:srgbClr val="47BFFD">
                      <a:lumMod val="98000"/>
                    </a:srgbClr>
                  </a:gs>
                  <a:gs pos="100000">
                    <a:srgbClr val="1AD6D7"/>
                  </a:gs>
                </a:gsLst>
                <a:lin ang="18900000" scaled="0"/>
              </a:gra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20" name="任意多边形: 形状 119">
                <a:extLst>
                  <a:ext uri="{FF2B5EF4-FFF2-40B4-BE49-F238E27FC236}">
                    <a16:creationId xmlns:a16="http://schemas.microsoft.com/office/drawing/2014/main" id="{0A38F147-1000-2449-F97E-3E9100F9FFA2}"/>
                  </a:ext>
                </a:extLst>
              </p:cNvPr>
              <p:cNvSpPr/>
              <p:nvPr/>
            </p:nvSpPr>
            <p:spPr>
              <a:xfrm>
                <a:off x="10680244" y="2114670"/>
                <a:ext cx="213503" cy="213507"/>
              </a:xfrm>
              <a:custGeom>
                <a:avLst/>
                <a:gdLst>
                  <a:gd name="connsiteX0" fmla="*/ 82976 w 213503"/>
                  <a:gd name="connsiteY0" fmla="*/ 0 h 213507"/>
                  <a:gd name="connsiteX1" fmla="*/ 0 w 213503"/>
                  <a:gd name="connsiteY1" fmla="*/ 0 h 213507"/>
                  <a:gd name="connsiteX2" fmla="*/ 213503 w 213503"/>
                  <a:gd name="connsiteY2" fmla="*/ 213508 h 213507"/>
                  <a:gd name="connsiteX3" fmla="*/ 213503 w 213503"/>
                  <a:gd name="connsiteY3" fmla="*/ 130520 h 213507"/>
                  <a:gd name="connsiteX4" fmla="*/ 82976 w 213503"/>
                  <a:gd name="connsiteY4" fmla="*/ 0 h 2135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503" h="213507">
                    <a:moveTo>
                      <a:pt x="82976" y="0"/>
                    </a:moveTo>
                    <a:lnTo>
                      <a:pt x="0" y="0"/>
                    </a:lnTo>
                    <a:cubicBezTo>
                      <a:pt x="6051" y="114962"/>
                      <a:pt x="98539" y="207457"/>
                      <a:pt x="213503" y="213508"/>
                    </a:cubicBezTo>
                    <a:lnTo>
                      <a:pt x="213503" y="130520"/>
                    </a:lnTo>
                    <a:cubicBezTo>
                      <a:pt x="144355" y="124469"/>
                      <a:pt x="89899" y="69151"/>
                      <a:pt x="82976" y="0"/>
                    </a:cubicBezTo>
                    <a:close/>
                  </a:path>
                </a:pathLst>
              </a:custGeom>
              <a:gradFill>
                <a:gsLst>
                  <a:gs pos="0">
                    <a:srgbClr val="47BFFD">
                      <a:lumMod val="98000"/>
                    </a:srgbClr>
                  </a:gs>
                  <a:gs pos="100000">
                    <a:srgbClr val="1AD6D7"/>
                  </a:gs>
                </a:gsLst>
                <a:lin ang="18900000" scaled="0"/>
              </a:gra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21" name="任意多边形: 形状 120">
                <a:extLst>
                  <a:ext uri="{FF2B5EF4-FFF2-40B4-BE49-F238E27FC236}">
                    <a16:creationId xmlns:a16="http://schemas.microsoft.com/office/drawing/2014/main" id="{37A41C2E-E0D2-D4BF-3650-D3F654156294}"/>
                  </a:ext>
                </a:extLst>
              </p:cNvPr>
              <p:cNvSpPr/>
              <p:nvPr/>
            </p:nvSpPr>
            <p:spPr>
              <a:xfrm>
                <a:off x="11032291" y="2120204"/>
                <a:ext cx="353414" cy="353421"/>
              </a:xfrm>
              <a:custGeom>
                <a:avLst/>
                <a:gdLst>
                  <a:gd name="connsiteX0" fmla="*/ 176712 w 353414"/>
                  <a:gd name="connsiteY0" fmla="*/ 353422 h 353421"/>
                  <a:gd name="connsiteX1" fmla="*/ 0 w 353414"/>
                  <a:gd name="connsiteY1" fmla="*/ 176710 h 353421"/>
                  <a:gd name="connsiteX2" fmla="*/ 176712 w 353414"/>
                  <a:gd name="connsiteY2" fmla="*/ 0 h 353421"/>
                  <a:gd name="connsiteX3" fmla="*/ 353415 w 353414"/>
                  <a:gd name="connsiteY3" fmla="*/ 176710 h 353421"/>
                  <a:gd name="connsiteX4" fmla="*/ 176712 w 353414"/>
                  <a:gd name="connsiteY4" fmla="*/ 353422 h 353421"/>
                  <a:gd name="connsiteX5" fmla="*/ 176712 w 353414"/>
                  <a:gd name="connsiteY5" fmla="*/ 35339 h 353421"/>
                  <a:gd name="connsiteX6" fmla="*/ 35339 w 353414"/>
                  <a:gd name="connsiteY6" fmla="*/ 176710 h 353421"/>
                  <a:gd name="connsiteX7" fmla="*/ 176712 w 353414"/>
                  <a:gd name="connsiteY7" fmla="*/ 318081 h 353421"/>
                  <a:gd name="connsiteX8" fmla="*/ 318077 w 353414"/>
                  <a:gd name="connsiteY8" fmla="*/ 176710 h 353421"/>
                  <a:gd name="connsiteX9" fmla="*/ 176712 w 353414"/>
                  <a:gd name="connsiteY9" fmla="*/ 35339 h 353421"/>
                  <a:gd name="connsiteX10" fmla="*/ 232938 w 353414"/>
                  <a:gd name="connsiteY10" fmla="*/ 232935 h 353421"/>
                  <a:gd name="connsiteX11" fmla="*/ 207946 w 353414"/>
                  <a:gd name="connsiteY11" fmla="*/ 232935 h 353421"/>
                  <a:gd name="connsiteX12" fmla="*/ 176713 w 353414"/>
                  <a:gd name="connsiteY12" fmla="*/ 201695 h 353421"/>
                  <a:gd name="connsiteX13" fmla="*/ 145473 w 353414"/>
                  <a:gd name="connsiteY13" fmla="*/ 232935 h 353421"/>
                  <a:gd name="connsiteX14" fmla="*/ 120481 w 353414"/>
                  <a:gd name="connsiteY14" fmla="*/ 232935 h 353421"/>
                  <a:gd name="connsiteX15" fmla="*/ 120481 w 353414"/>
                  <a:gd name="connsiteY15" fmla="*/ 207951 h 353421"/>
                  <a:gd name="connsiteX16" fmla="*/ 151722 w 353414"/>
                  <a:gd name="connsiteY16" fmla="*/ 176710 h 353421"/>
                  <a:gd name="connsiteX17" fmla="*/ 120481 w 353414"/>
                  <a:gd name="connsiteY17" fmla="*/ 145470 h 353421"/>
                  <a:gd name="connsiteX18" fmla="*/ 120481 w 353414"/>
                  <a:gd name="connsiteY18" fmla="*/ 120486 h 353421"/>
                  <a:gd name="connsiteX19" fmla="*/ 145473 w 353414"/>
                  <a:gd name="connsiteY19" fmla="*/ 120486 h 353421"/>
                  <a:gd name="connsiteX20" fmla="*/ 176713 w 353414"/>
                  <a:gd name="connsiteY20" fmla="*/ 151726 h 353421"/>
                  <a:gd name="connsiteX21" fmla="*/ 207946 w 353414"/>
                  <a:gd name="connsiteY21" fmla="*/ 120486 h 353421"/>
                  <a:gd name="connsiteX22" fmla="*/ 232938 w 353414"/>
                  <a:gd name="connsiteY22" fmla="*/ 120486 h 353421"/>
                  <a:gd name="connsiteX23" fmla="*/ 232938 w 353414"/>
                  <a:gd name="connsiteY23" fmla="*/ 145470 h 353421"/>
                  <a:gd name="connsiteX24" fmla="*/ 201696 w 353414"/>
                  <a:gd name="connsiteY24" fmla="*/ 176710 h 353421"/>
                  <a:gd name="connsiteX25" fmla="*/ 232938 w 353414"/>
                  <a:gd name="connsiteY25" fmla="*/ 207951 h 353421"/>
                  <a:gd name="connsiteX26" fmla="*/ 232938 w 353414"/>
                  <a:gd name="connsiteY26" fmla="*/ 232935 h 353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53414" h="353421">
                    <a:moveTo>
                      <a:pt x="176712" y="353422"/>
                    </a:moveTo>
                    <a:cubicBezTo>
                      <a:pt x="79113" y="353422"/>
                      <a:pt x="0" y="274303"/>
                      <a:pt x="0" y="176710"/>
                    </a:cubicBezTo>
                    <a:cubicBezTo>
                      <a:pt x="0" y="79118"/>
                      <a:pt x="79115" y="0"/>
                      <a:pt x="176712" y="0"/>
                    </a:cubicBezTo>
                    <a:cubicBezTo>
                      <a:pt x="274303" y="0"/>
                      <a:pt x="353415" y="79118"/>
                      <a:pt x="353415" y="176710"/>
                    </a:cubicBezTo>
                    <a:cubicBezTo>
                      <a:pt x="353415" y="274303"/>
                      <a:pt x="274303" y="353422"/>
                      <a:pt x="176712" y="353422"/>
                    </a:cubicBezTo>
                    <a:close/>
                    <a:moveTo>
                      <a:pt x="176712" y="35339"/>
                    </a:moveTo>
                    <a:cubicBezTo>
                      <a:pt x="98769" y="35339"/>
                      <a:pt x="35339" y="98762"/>
                      <a:pt x="35339" y="176710"/>
                    </a:cubicBezTo>
                    <a:cubicBezTo>
                      <a:pt x="35339" y="254647"/>
                      <a:pt x="98769" y="318081"/>
                      <a:pt x="176712" y="318081"/>
                    </a:cubicBezTo>
                    <a:cubicBezTo>
                      <a:pt x="254648" y="318081"/>
                      <a:pt x="318077" y="254647"/>
                      <a:pt x="318077" y="176710"/>
                    </a:cubicBezTo>
                    <a:cubicBezTo>
                      <a:pt x="318077" y="98763"/>
                      <a:pt x="254648" y="35339"/>
                      <a:pt x="176712" y="35339"/>
                    </a:cubicBezTo>
                    <a:close/>
                    <a:moveTo>
                      <a:pt x="232938" y="232935"/>
                    </a:moveTo>
                    <a:cubicBezTo>
                      <a:pt x="226024" y="239800"/>
                      <a:pt x="214864" y="239800"/>
                      <a:pt x="207946" y="232935"/>
                    </a:cubicBezTo>
                    <a:lnTo>
                      <a:pt x="176713" y="201695"/>
                    </a:lnTo>
                    <a:lnTo>
                      <a:pt x="145473" y="232935"/>
                    </a:lnTo>
                    <a:cubicBezTo>
                      <a:pt x="138559" y="239800"/>
                      <a:pt x="127400" y="239800"/>
                      <a:pt x="120481" y="232935"/>
                    </a:cubicBezTo>
                    <a:cubicBezTo>
                      <a:pt x="113617" y="226022"/>
                      <a:pt x="113617" y="214863"/>
                      <a:pt x="120481" y="207951"/>
                    </a:cubicBezTo>
                    <a:lnTo>
                      <a:pt x="151722" y="176710"/>
                    </a:lnTo>
                    <a:lnTo>
                      <a:pt x="120481" y="145470"/>
                    </a:lnTo>
                    <a:cubicBezTo>
                      <a:pt x="113617" y="138559"/>
                      <a:pt x="113617" y="127398"/>
                      <a:pt x="120481" y="120486"/>
                    </a:cubicBezTo>
                    <a:cubicBezTo>
                      <a:pt x="127400" y="113620"/>
                      <a:pt x="138559" y="113620"/>
                      <a:pt x="145473" y="120486"/>
                    </a:cubicBezTo>
                    <a:lnTo>
                      <a:pt x="176713" y="151726"/>
                    </a:lnTo>
                    <a:lnTo>
                      <a:pt x="207946" y="120486"/>
                    </a:lnTo>
                    <a:cubicBezTo>
                      <a:pt x="214864" y="113620"/>
                      <a:pt x="226024" y="113620"/>
                      <a:pt x="232938" y="120486"/>
                    </a:cubicBezTo>
                    <a:cubicBezTo>
                      <a:pt x="239802" y="127398"/>
                      <a:pt x="239802" y="138559"/>
                      <a:pt x="232938" y="145470"/>
                    </a:cubicBezTo>
                    <a:lnTo>
                      <a:pt x="201696" y="176710"/>
                    </a:lnTo>
                    <a:lnTo>
                      <a:pt x="232938" y="207951"/>
                    </a:lnTo>
                    <a:cubicBezTo>
                      <a:pt x="239800" y="214863"/>
                      <a:pt x="239800" y="226022"/>
                      <a:pt x="232938" y="232935"/>
                    </a:cubicBezTo>
                    <a:close/>
                  </a:path>
                </a:pathLst>
              </a:custGeom>
              <a:gradFill>
                <a:gsLst>
                  <a:gs pos="0">
                    <a:srgbClr val="47BFFD"/>
                  </a:gs>
                  <a:gs pos="100000">
                    <a:srgbClr val="1AD6D7"/>
                  </a:gs>
                </a:gsLst>
                <a:lin ang="18900000" scaled="0"/>
              </a:gra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grpSp>
        <p:sp>
          <p:nvSpPr>
            <p:cNvPr id="132" name="文本框 131">
              <a:extLst>
                <a:ext uri="{FF2B5EF4-FFF2-40B4-BE49-F238E27FC236}">
                  <a16:creationId xmlns:a16="http://schemas.microsoft.com/office/drawing/2014/main" id="{E2CABB11-09CF-5764-E976-A652330A444C}"/>
                </a:ext>
              </a:extLst>
            </p:cNvPr>
            <p:cNvSpPr txBox="1"/>
            <p:nvPr/>
          </p:nvSpPr>
          <p:spPr>
            <a:xfrm>
              <a:off x="4752805" y="3801791"/>
              <a:ext cx="823288" cy="215444"/>
            </a:xfrm>
            <a:prstGeom prst="rect">
              <a:avLst/>
            </a:prstGeom>
            <a:noFill/>
          </p:spPr>
          <p:txBody>
            <a:bodyPr wrap="square" rtlCol="0">
              <a:spAutoFit/>
            </a:bodyPr>
            <a:lstStyle/>
            <a:p>
              <a:pPr algn="ctr"/>
              <a:r>
                <a:rPr lang="zh-CN" altLang="en-US" sz="800" dirty="0">
                  <a:solidFill>
                    <a:srgbClr val="1E4156"/>
                  </a:solidFill>
                </a:rPr>
                <a:t>原生杀毒引擎</a:t>
              </a:r>
            </a:p>
          </p:txBody>
        </p:sp>
      </p:grpSp>
      <p:grpSp>
        <p:nvGrpSpPr>
          <p:cNvPr id="170" name="组合 169">
            <a:extLst>
              <a:ext uri="{FF2B5EF4-FFF2-40B4-BE49-F238E27FC236}">
                <a16:creationId xmlns:a16="http://schemas.microsoft.com/office/drawing/2014/main" id="{CF56267F-3B30-8A1F-58F7-BAC195403A3D}"/>
              </a:ext>
            </a:extLst>
          </p:cNvPr>
          <p:cNvGrpSpPr/>
          <p:nvPr/>
        </p:nvGrpSpPr>
        <p:grpSpPr>
          <a:xfrm>
            <a:off x="6043182" y="3410649"/>
            <a:ext cx="982992" cy="688931"/>
            <a:chOff x="6272041" y="3332550"/>
            <a:chExt cx="982992" cy="688931"/>
          </a:xfrm>
        </p:grpSpPr>
        <p:grpSp>
          <p:nvGrpSpPr>
            <p:cNvPr id="123" name="组合 122">
              <a:extLst>
                <a:ext uri="{FF2B5EF4-FFF2-40B4-BE49-F238E27FC236}">
                  <a16:creationId xmlns:a16="http://schemas.microsoft.com/office/drawing/2014/main" id="{67DDCAF9-3BD7-E792-622A-3CE0B210637C}"/>
                </a:ext>
              </a:extLst>
            </p:cNvPr>
            <p:cNvGrpSpPr>
              <a:grpSpLocks noChangeAspect="1"/>
            </p:cNvGrpSpPr>
            <p:nvPr/>
          </p:nvGrpSpPr>
          <p:grpSpPr>
            <a:xfrm>
              <a:off x="6548783" y="3332550"/>
              <a:ext cx="429508" cy="428998"/>
              <a:chOff x="10554906" y="1699763"/>
              <a:chExt cx="830799" cy="829811"/>
            </a:xfrm>
          </p:grpSpPr>
          <p:sp>
            <p:nvSpPr>
              <p:cNvPr id="124" name="任意多边形: 形状 123">
                <a:extLst>
                  <a:ext uri="{FF2B5EF4-FFF2-40B4-BE49-F238E27FC236}">
                    <a16:creationId xmlns:a16="http://schemas.microsoft.com/office/drawing/2014/main" id="{9616E4A4-0D3B-0A25-E8FF-74B7EF763C67}"/>
                  </a:ext>
                </a:extLst>
              </p:cNvPr>
              <p:cNvSpPr/>
              <p:nvPr/>
            </p:nvSpPr>
            <p:spPr>
              <a:xfrm>
                <a:off x="10921410" y="1984148"/>
                <a:ext cx="136823" cy="136697"/>
              </a:xfrm>
              <a:custGeom>
                <a:avLst/>
                <a:gdLst>
                  <a:gd name="connsiteX0" fmla="*/ 0 w 136823"/>
                  <a:gd name="connsiteY0" fmla="*/ 102864 h 136697"/>
                  <a:gd name="connsiteX1" fmla="*/ 102861 w 136823"/>
                  <a:gd name="connsiteY1" fmla="*/ 102864 h 136697"/>
                  <a:gd name="connsiteX2" fmla="*/ 0 w 136823"/>
                  <a:gd name="connsiteY2" fmla="*/ 0 h 136697"/>
                  <a:gd name="connsiteX3" fmla="*/ 0 w 136823"/>
                  <a:gd name="connsiteY3" fmla="*/ 102864 h 136697"/>
                  <a:gd name="connsiteX4" fmla="*/ 129699 w 136823"/>
                  <a:gd name="connsiteY4" fmla="*/ 136698 h 136697"/>
                  <a:gd name="connsiteX5" fmla="*/ 136824 w 136823"/>
                  <a:gd name="connsiteY5" fmla="*/ 130521 h 136697"/>
                  <a:gd name="connsiteX6" fmla="*/ 130521 w 136823"/>
                  <a:gd name="connsiteY6" fmla="*/ 130521 h 136697"/>
                  <a:gd name="connsiteX7" fmla="*/ 129699 w 136823"/>
                  <a:gd name="connsiteY7" fmla="*/ 136698 h 1366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6823" h="136697">
                    <a:moveTo>
                      <a:pt x="0" y="102864"/>
                    </a:moveTo>
                    <a:lnTo>
                      <a:pt x="102861" y="102864"/>
                    </a:lnTo>
                    <a:cubicBezTo>
                      <a:pt x="96810" y="49268"/>
                      <a:pt x="53588" y="6052"/>
                      <a:pt x="0" y="0"/>
                    </a:cubicBezTo>
                    <a:lnTo>
                      <a:pt x="0" y="102864"/>
                    </a:lnTo>
                    <a:close/>
                    <a:moveTo>
                      <a:pt x="129699" y="136698"/>
                    </a:moveTo>
                    <a:cubicBezTo>
                      <a:pt x="132033" y="134592"/>
                      <a:pt x="134408" y="132533"/>
                      <a:pt x="136824" y="130521"/>
                    </a:cubicBezTo>
                    <a:lnTo>
                      <a:pt x="130521" y="130521"/>
                    </a:lnTo>
                    <a:cubicBezTo>
                      <a:pt x="130338" y="132611"/>
                      <a:pt x="129969" y="134632"/>
                      <a:pt x="129699" y="136698"/>
                    </a:cubicBezTo>
                    <a:close/>
                  </a:path>
                </a:pathLst>
              </a:custGeom>
              <a:solidFill>
                <a:srgbClr val="9FEAE3"/>
              </a:soli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25" name="任意多边形: 形状 124">
                <a:extLst>
                  <a:ext uri="{FF2B5EF4-FFF2-40B4-BE49-F238E27FC236}">
                    <a16:creationId xmlns:a16="http://schemas.microsoft.com/office/drawing/2014/main" id="{BCCEA436-5225-8E84-8A95-A6D1CA9CD7E1}"/>
                  </a:ext>
                </a:extLst>
              </p:cNvPr>
              <p:cNvSpPr/>
              <p:nvPr/>
            </p:nvSpPr>
            <p:spPr>
              <a:xfrm>
                <a:off x="10921410" y="1873503"/>
                <a:ext cx="212236" cy="213508"/>
              </a:xfrm>
              <a:custGeom>
                <a:avLst/>
                <a:gdLst>
                  <a:gd name="connsiteX0" fmla="*/ 0 w 212236"/>
                  <a:gd name="connsiteY0" fmla="*/ 0 h 213508"/>
                  <a:gd name="connsiteX1" fmla="*/ 0 w 212236"/>
                  <a:gd name="connsiteY1" fmla="*/ 82988 h 213508"/>
                  <a:gd name="connsiteX2" fmla="*/ 130521 w 212236"/>
                  <a:gd name="connsiteY2" fmla="*/ 213509 h 213508"/>
                  <a:gd name="connsiteX3" fmla="*/ 178623 w 212236"/>
                  <a:gd name="connsiteY3" fmla="*/ 213509 h 213508"/>
                  <a:gd name="connsiteX4" fmla="*/ 212237 w 212236"/>
                  <a:gd name="connsiteY4" fmla="*/ 199225 h 213508"/>
                  <a:gd name="connsiteX5" fmla="*/ 0 w 212236"/>
                  <a:gd name="connsiteY5" fmla="*/ 0 h 2135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2236" h="213508">
                    <a:moveTo>
                      <a:pt x="0" y="0"/>
                    </a:moveTo>
                    <a:lnTo>
                      <a:pt x="0" y="82988"/>
                    </a:lnTo>
                    <a:cubicBezTo>
                      <a:pt x="69153" y="89039"/>
                      <a:pt x="123610" y="144356"/>
                      <a:pt x="130521" y="213509"/>
                    </a:cubicBezTo>
                    <a:lnTo>
                      <a:pt x="178623" y="213509"/>
                    </a:lnTo>
                    <a:cubicBezTo>
                      <a:pt x="189441" y="207885"/>
                      <a:pt x="200679" y="203109"/>
                      <a:pt x="212237" y="199225"/>
                    </a:cubicBezTo>
                    <a:cubicBezTo>
                      <a:pt x="199615" y="91048"/>
                      <a:pt x="110154" y="6636"/>
                      <a:pt x="0" y="0"/>
                    </a:cubicBezTo>
                    <a:close/>
                  </a:path>
                </a:pathLst>
              </a:custGeom>
              <a:solidFill>
                <a:srgbClr val="9FEAE3"/>
              </a:soli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26" name="任意多边形: 形状 125">
                <a:extLst>
                  <a:ext uri="{FF2B5EF4-FFF2-40B4-BE49-F238E27FC236}">
                    <a16:creationId xmlns:a16="http://schemas.microsoft.com/office/drawing/2014/main" id="{07068241-853A-F3D0-BCD8-6BF6D2F40142}"/>
                  </a:ext>
                </a:extLst>
              </p:cNvPr>
              <p:cNvSpPr/>
              <p:nvPr/>
            </p:nvSpPr>
            <p:spPr>
              <a:xfrm>
                <a:off x="10554906" y="1699763"/>
                <a:ext cx="705344" cy="829811"/>
              </a:xfrm>
              <a:custGeom>
                <a:avLst/>
                <a:gdLst>
                  <a:gd name="connsiteX0" fmla="*/ 422802 w 705344"/>
                  <a:gd name="connsiteY0" fmla="*/ 647050 h 829811"/>
                  <a:gd name="connsiteX1" fmla="*/ 352669 w 705344"/>
                  <a:gd name="connsiteY1" fmla="*/ 656935 h 829811"/>
                  <a:gd name="connsiteX2" fmla="*/ 96811 w 705344"/>
                  <a:gd name="connsiteY2" fmla="*/ 401083 h 829811"/>
                  <a:gd name="connsiteX3" fmla="*/ 352669 w 705344"/>
                  <a:gd name="connsiteY3" fmla="*/ 145219 h 829811"/>
                  <a:gd name="connsiteX4" fmla="*/ 606003 w 705344"/>
                  <a:gd name="connsiteY4" fmla="*/ 365547 h 829811"/>
                  <a:gd name="connsiteX5" fmla="*/ 654089 w 705344"/>
                  <a:gd name="connsiteY5" fmla="*/ 360645 h 829811"/>
                  <a:gd name="connsiteX6" fmla="*/ 705345 w 705344"/>
                  <a:gd name="connsiteY6" fmla="*/ 366271 h 829811"/>
                  <a:gd name="connsiteX7" fmla="*/ 705345 w 705344"/>
                  <a:gd name="connsiteY7" fmla="*/ 125336 h 829811"/>
                  <a:gd name="connsiteX8" fmla="*/ 352670 w 705344"/>
                  <a:gd name="connsiteY8" fmla="*/ 0 h 829811"/>
                  <a:gd name="connsiteX9" fmla="*/ 0 w 705344"/>
                  <a:gd name="connsiteY9" fmla="*/ 125336 h 829811"/>
                  <a:gd name="connsiteX10" fmla="*/ 0 w 705344"/>
                  <a:gd name="connsiteY10" fmla="*/ 490110 h 829811"/>
                  <a:gd name="connsiteX11" fmla="*/ 352669 w 705344"/>
                  <a:gd name="connsiteY11" fmla="*/ 829812 h 829811"/>
                  <a:gd name="connsiteX12" fmla="*/ 488487 w 705344"/>
                  <a:gd name="connsiteY12" fmla="*/ 766147 h 829811"/>
                  <a:gd name="connsiteX13" fmla="*/ 422802 w 705344"/>
                  <a:gd name="connsiteY13" fmla="*/ 647050 h 829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5344" h="829811">
                    <a:moveTo>
                      <a:pt x="422802" y="647050"/>
                    </a:moveTo>
                    <a:cubicBezTo>
                      <a:pt x="400489" y="653445"/>
                      <a:pt x="376980" y="656935"/>
                      <a:pt x="352669" y="656935"/>
                    </a:cubicBezTo>
                    <a:cubicBezTo>
                      <a:pt x="211774" y="656935"/>
                      <a:pt x="96811" y="541971"/>
                      <a:pt x="96811" y="401083"/>
                    </a:cubicBezTo>
                    <a:cubicBezTo>
                      <a:pt x="96811" y="260183"/>
                      <a:pt x="211775" y="145219"/>
                      <a:pt x="352669" y="145219"/>
                    </a:cubicBezTo>
                    <a:cubicBezTo>
                      <a:pt x="481506" y="145219"/>
                      <a:pt x="588600" y="241364"/>
                      <a:pt x="606003" y="365547"/>
                    </a:cubicBezTo>
                    <a:cubicBezTo>
                      <a:pt x="621823" y="362279"/>
                      <a:pt x="637935" y="360636"/>
                      <a:pt x="654089" y="360645"/>
                    </a:cubicBezTo>
                    <a:cubicBezTo>
                      <a:pt x="671698" y="360645"/>
                      <a:pt x="688834" y="362621"/>
                      <a:pt x="705345" y="366271"/>
                    </a:cubicBezTo>
                    <a:lnTo>
                      <a:pt x="705345" y="125336"/>
                    </a:lnTo>
                    <a:lnTo>
                      <a:pt x="352670" y="0"/>
                    </a:lnTo>
                    <a:lnTo>
                      <a:pt x="0" y="125336"/>
                    </a:lnTo>
                    <a:lnTo>
                      <a:pt x="0" y="490110"/>
                    </a:lnTo>
                    <a:cubicBezTo>
                      <a:pt x="0" y="707074"/>
                      <a:pt x="352669" y="829812"/>
                      <a:pt x="352669" y="829812"/>
                    </a:cubicBezTo>
                    <a:cubicBezTo>
                      <a:pt x="352669" y="829812"/>
                      <a:pt x="415712" y="807868"/>
                      <a:pt x="488487" y="766147"/>
                    </a:cubicBezTo>
                    <a:cubicBezTo>
                      <a:pt x="456013" y="734297"/>
                      <a:pt x="432691" y="693180"/>
                      <a:pt x="422802" y="647050"/>
                    </a:cubicBezTo>
                    <a:close/>
                  </a:path>
                </a:pathLst>
              </a:custGeom>
              <a:solidFill>
                <a:srgbClr val="9FEAE3"/>
              </a:solidFill>
              <a:ln w="12700" cap="flat">
                <a:solidFill>
                  <a:srgbClr val="2D7689"/>
                </a:solidFill>
                <a:prstDash val="solid"/>
                <a:miter/>
              </a:ln>
            </p:spPr>
            <p:txBody>
              <a:bodyPr rtlCol="0" anchor="ctr"/>
              <a:lstStyle/>
              <a:p>
                <a:endParaRPr lang="zh-CN" altLang="en-US" sz="800" dirty="0">
                  <a:solidFill>
                    <a:schemeClr val="bg1">
                      <a:lumMod val="65000"/>
                    </a:schemeClr>
                  </a:solidFill>
                  <a:latin typeface="+mn-ea"/>
                </a:endParaRPr>
              </a:p>
            </p:txBody>
          </p:sp>
          <p:sp>
            <p:nvSpPr>
              <p:cNvPr id="127" name="任意多边形: 形状 126">
                <a:extLst>
                  <a:ext uri="{FF2B5EF4-FFF2-40B4-BE49-F238E27FC236}">
                    <a16:creationId xmlns:a16="http://schemas.microsoft.com/office/drawing/2014/main" id="{8051C074-5718-159F-8ABA-BFCBB8A3DD7D}"/>
                  </a:ext>
                </a:extLst>
              </p:cNvPr>
              <p:cNvSpPr/>
              <p:nvPr/>
            </p:nvSpPr>
            <p:spPr>
              <a:xfrm>
                <a:off x="10680244" y="1873503"/>
                <a:ext cx="344026" cy="344028"/>
              </a:xfrm>
              <a:custGeom>
                <a:avLst/>
                <a:gdLst>
                  <a:gd name="connsiteX0" fmla="*/ 241166 w 344026"/>
                  <a:gd name="connsiteY0" fmla="*/ 344028 h 344028"/>
                  <a:gd name="connsiteX1" fmla="*/ 344027 w 344026"/>
                  <a:gd name="connsiteY1" fmla="*/ 241168 h 344028"/>
                  <a:gd name="connsiteX2" fmla="*/ 241166 w 344026"/>
                  <a:gd name="connsiteY2" fmla="*/ 241168 h 344028"/>
                  <a:gd name="connsiteX3" fmla="*/ 241166 w 344026"/>
                  <a:gd name="connsiteY3" fmla="*/ 344028 h 344028"/>
                  <a:gd name="connsiteX4" fmla="*/ 213503 w 344026"/>
                  <a:gd name="connsiteY4" fmla="*/ 0 h 344028"/>
                  <a:gd name="connsiteX5" fmla="*/ 0 w 344026"/>
                  <a:gd name="connsiteY5" fmla="*/ 213509 h 344028"/>
                  <a:gd name="connsiteX6" fmla="*/ 82976 w 344026"/>
                  <a:gd name="connsiteY6" fmla="*/ 213509 h 344028"/>
                  <a:gd name="connsiteX7" fmla="*/ 213503 w 344026"/>
                  <a:gd name="connsiteY7" fmla="*/ 82988 h 344028"/>
                  <a:gd name="connsiteX8" fmla="*/ 213503 w 344026"/>
                  <a:gd name="connsiteY8" fmla="*/ 0 h 344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026" h="344028">
                    <a:moveTo>
                      <a:pt x="241166" y="344028"/>
                    </a:moveTo>
                    <a:cubicBezTo>
                      <a:pt x="294754" y="337978"/>
                      <a:pt x="337978" y="294762"/>
                      <a:pt x="344027" y="241168"/>
                    </a:cubicBezTo>
                    <a:lnTo>
                      <a:pt x="241166" y="241168"/>
                    </a:lnTo>
                    <a:lnTo>
                      <a:pt x="241166" y="344028"/>
                    </a:lnTo>
                    <a:close/>
                    <a:moveTo>
                      <a:pt x="213503" y="0"/>
                    </a:moveTo>
                    <a:cubicBezTo>
                      <a:pt x="98539" y="6051"/>
                      <a:pt x="6912" y="98545"/>
                      <a:pt x="0" y="213509"/>
                    </a:cubicBezTo>
                    <a:lnTo>
                      <a:pt x="82976" y="213509"/>
                    </a:lnTo>
                    <a:cubicBezTo>
                      <a:pt x="89033" y="144356"/>
                      <a:pt x="144356" y="89037"/>
                      <a:pt x="213503" y="82988"/>
                    </a:cubicBezTo>
                    <a:lnTo>
                      <a:pt x="213503" y="0"/>
                    </a:lnTo>
                    <a:close/>
                  </a:path>
                </a:pathLst>
              </a:custGeom>
              <a:solidFill>
                <a:srgbClr val="9FEAE3"/>
              </a:soli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28" name="任意多边形: 形状 127">
                <a:extLst>
                  <a:ext uri="{FF2B5EF4-FFF2-40B4-BE49-F238E27FC236}">
                    <a16:creationId xmlns:a16="http://schemas.microsoft.com/office/drawing/2014/main" id="{1751E938-B473-8DA6-CF3B-A1414A9DEF3F}"/>
                  </a:ext>
                </a:extLst>
              </p:cNvPr>
              <p:cNvSpPr/>
              <p:nvPr/>
            </p:nvSpPr>
            <p:spPr>
              <a:xfrm>
                <a:off x="10790890" y="1984148"/>
                <a:ext cx="192906" cy="344029"/>
              </a:xfrm>
              <a:custGeom>
                <a:avLst/>
                <a:gdLst>
                  <a:gd name="connsiteX0" fmla="*/ 102856 w 192906"/>
                  <a:gd name="connsiteY0" fmla="*/ 0 h 344029"/>
                  <a:gd name="connsiteX1" fmla="*/ 0 w 192906"/>
                  <a:gd name="connsiteY1" fmla="*/ 102864 h 344029"/>
                  <a:gd name="connsiteX2" fmla="*/ 102856 w 192906"/>
                  <a:gd name="connsiteY2" fmla="*/ 102864 h 344029"/>
                  <a:gd name="connsiteX3" fmla="*/ 102856 w 192906"/>
                  <a:gd name="connsiteY3" fmla="*/ 0 h 344029"/>
                  <a:gd name="connsiteX4" fmla="*/ 130520 w 192906"/>
                  <a:gd name="connsiteY4" fmla="*/ 344030 h 344029"/>
                  <a:gd name="connsiteX5" fmla="*/ 182593 w 192906"/>
                  <a:gd name="connsiteY5" fmla="*/ 335064 h 344029"/>
                  <a:gd name="connsiteX6" fmla="*/ 181520 w 192906"/>
                  <a:gd name="connsiteY6" fmla="*/ 312859 h 344029"/>
                  <a:gd name="connsiteX7" fmla="*/ 192906 w 192906"/>
                  <a:gd name="connsiteY7" fmla="*/ 240285 h 344029"/>
                  <a:gd name="connsiteX8" fmla="*/ 130521 w 192906"/>
                  <a:gd name="connsiteY8" fmla="*/ 261043 h 344029"/>
                  <a:gd name="connsiteX9" fmla="*/ 130521 w 192906"/>
                  <a:gd name="connsiteY9" fmla="*/ 344030 h 344029"/>
                  <a:gd name="connsiteX10" fmla="*/ 102856 w 192906"/>
                  <a:gd name="connsiteY10" fmla="*/ 130522 h 344029"/>
                  <a:gd name="connsiteX11" fmla="*/ 0 w 192906"/>
                  <a:gd name="connsiteY11" fmla="*/ 130522 h 344029"/>
                  <a:gd name="connsiteX12" fmla="*/ 102856 w 192906"/>
                  <a:gd name="connsiteY12" fmla="*/ 233383 h 344029"/>
                  <a:gd name="connsiteX13" fmla="*/ 102856 w 192906"/>
                  <a:gd name="connsiteY13" fmla="*/ 130522 h 344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92906" h="344029">
                    <a:moveTo>
                      <a:pt x="102856" y="0"/>
                    </a:moveTo>
                    <a:cubicBezTo>
                      <a:pt x="49267" y="6051"/>
                      <a:pt x="6045" y="49268"/>
                      <a:pt x="0" y="102864"/>
                    </a:cubicBezTo>
                    <a:lnTo>
                      <a:pt x="102856" y="102864"/>
                    </a:lnTo>
                    <a:lnTo>
                      <a:pt x="102856" y="0"/>
                    </a:lnTo>
                    <a:close/>
                    <a:moveTo>
                      <a:pt x="130520" y="344030"/>
                    </a:moveTo>
                    <a:cubicBezTo>
                      <a:pt x="148170" y="343108"/>
                      <a:pt x="165650" y="340098"/>
                      <a:pt x="182593" y="335064"/>
                    </a:cubicBezTo>
                    <a:cubicBezTo>
                      <a:pt x="181911" y="327750"/>
                      <a:pt x="181520" y="320344"/>
                      <a:pt x="181520" y="312859"/>
                    </a:cubicBezTo>
                    <a:cubicBezTo>
                      <a:pt x="181520" y="287531"/>
                      <a:pt x="185540" y="263155"/>
                      <a:pt x="192906" y="240285"/>
                    </a:cubicBezTo>
                    <a:cubicBezTo>
                      <a:pt x="174426" y="251663"/>
                      <a:pt x="153247" y="259058"/>
                      <a:pt x="130521" y="261043"/>
                    </a:cubicBezTo>
                    <a:lnTo>
                      <a:pt x="130521" y="344030"/>
                    </a:lnTo>
                    <a:close/>
                    <a:moveTo>
                      <a:pt x="102856" y="130522"/>
                    </a:moveTo>
                    <a:lnTo>
                      <a:pt x="0" y="130522"/>
                    </a:lnTo>
                    <a:cubicBezTo>
                      <a:pt x="6045" y="184117"/>
                      <a:pt x="49267" y="227334"/>
                      <a:pt x="102856" y="233383"/>
                    </a:cubicBezTo>
                    <a:lnTo>
                      <a:pt x="102856" y="130522"/>
                    </a:lnTo>
                    <a:close/>
                  </a:path>
                </a:pathLst>
              </a:custGeom>
              <a:solidFill>
                <a:srgbClr val="9FEAE3"/>
              </a:soli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29" name="任意多边形: 形状 128">
                <a:extLst>
                  <a:ext uri="{FF2B5EF4-FFF2-40B4-BE49-F238E27FC236}">
                    <a16:creationId xmlns:a16="http://schemas.microsoft.com/office/drawing/2014/main" id="{B6810537-EB0E-06C6-A857-3F1943480FA0}"/>
                  </a:ext>
                </a:extLst>
              </p:cNvPr>
              <p:cNvSpPr/>
              <p:nvPr/>
            </p:nvSpPr>
            <p:spPr>
              <a:xfrm>
                <a:off x="10680244" y="2114670"/>
                <a:ext cx="213503" cy="213507"/>
              </a:xfrm>
              <a:custGeom>
                <a:avLst/>
                <a:gdLst>
                  <a:gd name="connsiteX0" fmla="*/ 82976 w 213503"/>
                  <a:gd name="connsiteY0" fmla="*/ 0 h 213507"/>
                  <a:gd name="connsiteX1" fmla="*/ 0 w 213503"/>
                  <a:gd name="connsiteY1" fmla="*/ 0 h 213507"/>
                  <a:gd name="connsiteX2" fmla="*/ 213503 w 213503"/>
                  <a:gd name="connsiteY2" fmla="*/ 213508 h 213507"/>
                  <a:gd name="connsiteX3" fmla="*/ 213503 w 213503"/>
                  <a:gd name="connsiteY3" fmla="*/ 130520 h 213507"/>
                  <a:gd name="connsiteX4" fmla="*/ 82976 w 213503"/>
                  <a:gd name="connsiteY4" fmla="*/ 0 h 2135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503" h="213507">
                    <a:moveTo>
                      <a:pt x="82976" y="0"/>
                    </a:moveTo>
                    <a:lnTo>
                      <a:pt x="0" y="0"/>
                    </a:lnTo>
                    <a:cubicBezTo>
                      <a:pt x="6051" y="114962"/>
                      <a:pt x="98539" y="207457"/>
                      <a:pt x="213503" y="213508"/>
                    </a:cubicBezTo>
                    <a:lnTo>
                      <a:pt x="213503" y="130520"/>
                    </a:lnTo>
                    <a:cubicBezTo>
                      <a:pt x="144355" y="124469"/>
                      <a:pt x="89899" y="69151"/>
                      <a:pt x="82976" y="0"/>
                    </a:cubicBezTo>
                    <a:close/>
                  </a:path>
                </a:pathLst>
              </a:custGeom>
              <a:solidFill>
                <a:srgbClr val="9FEAE3"/>
              </a:soli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sp>
            <p:nvSpPr>
              <p:cNvPr id="130" name="任意多边形: 形状 129">
                <a:extLst>
                  <a:ext uri="{FF2B5EF4-FFF2-40B4-BE49-F238E27FC236}">
                    <a16:creationId xmlns:a16="http://schemas.microsoft.com/office/drawing/2014/main" id="{F2F76F99-E1D6-0F71-0D2A-B4A97C39FED2}"/>
                  </a:ext>
                </a:extLst>
              </p:cNvPr>
              <p:cNvSpPr/>
              <p:nvPr/>
            </p:nvSpPr>
            <p:spPr>
              <a:xfrm>
                <a:off x="11032291" y="2120204"/>
                <a:ext cx="353414" cy="353421"/>
              </a:xfrm>
              <a:custGeom>
                <a:avLst/>
                <a:gdLst>
                  <a:gd name="connsiteX0" fmla="*/ 176712 w 353414"/>
                  <a:gd name="connsiteY0" fmla="*/ 353422 h 353421"/>
                  <a:gd name="connsiteX1" fmla="*/ 0 w 353414"/>
                  <a:gd name="connsiteY1" fmla="*/ 176710 h 353421"/>
                  <a:gd name="connsiteX2" fmla="*/ 176712 w 353414"/>
                  <a:gd name="connsiteY2" fmla="*/ 0 h 353421"/>
                  <a:gd name="connsiteX3" fmla="*/ 353415 w 353414"/>
                  <a:gd name="connsiteY3" fmla="*/ 176710 h 353421"/>
                  <a:gd name="connsiteX4" fmla="*/ 176712 w 353414"/>
                  <a:gd name="connsiteY4" fmla="*/ 353422 h 353421"/>
                  <a:gd name="connsiteX5" fmla="*/ 176712 w 353414"/>
                  <a:gd name="connsiteY5" fmla="*/ 35339 h 353421"/>
                  <a:gd name="connsiteX6" fmla="*/ 35339 w 353414"/>
                  <a:gd name="connsiteY6" fmla="*/ 176710 h 353421"/>
                  <a:gd name="connsiteX7" fmla="*/ 176712 w 353414"/>
                  <a:gd name="connsiteY7" fmla="*/ 318081 h 353421"/>
                  <a:gd name="connsiteX8" fmla="*/ 318077 w 353414"/>
                  <a:gd name="connsiteY8" fmla="*/ 176710 h 353421"/>
                  <a:gd name="connsiteX9" fmla="*/ 176712 w 353414"/>
                  <a:gd name="connsiteY9" fmla="*/ 35339 h 353421"/>
                  <a:gd name="connsiteX10" fmla="*/ 232938 w 353414"/>
                  <a:gd name="connsiteY10" fmla="*/ 232935 h 353421"/>
                  <a:gd name="connsiteX11" fmla="*/ 207946 w 353414"/>
                  <a:gd name="connsiteY11" fmla="*/ 232935 h 353421"/>
                  <a:gd name="connsiteX12" fmla="*/ 176713 w 353414"/>
                  <a:gd name="connsiteY12" fmla="*/ 201695 h 353421"/>
                  <a:gd name="connsiteX13" fmla="*/ 145473 w 353414"/>
                  <a:gd name="connsiteY13" fmla="*/ 232935 h 353421"/>
                  <a:gd name="connsiteX14" fmla="*/ 120481 w 353414"/>
                  <a:gd name="connsiteY14" fmla="*/ 232935 h 353421"/>
                  <a:gd name="connsiteX15" fmla="*/ 120481 w 353414"/>
                  <a:gd name="connsiteY15" fmla="*/ 207951 h 353421"/>
                  <a:gd name="connsiteX16" fmla="*/ 151722 w 353414"/>
                  <a:gd name="connsiteY16" fmla="*/ 176710 h 353421"/>
                  <a:gd name="connsiteX17" fmla="*/ 120481 w 353414"/>
                  <a:gd name="connsiteY17" fmla="*/ 145470 h 353421"/>
                  <a:gd name="connsiteX18" fmla="*/ 120481 w 353414"/>
                  <a:gd name="connsiteY18" fmla="*/ 120486 h 353421"/>
                  <a:gd name="connsiteX19" fmla="*/ 145473 w 353414"/>
                  <a:gd name="connsiteY19" fmla="*/ 120486 h 353421"/>
                  <a:gd name="connsiteX20" fmla="*/ 176713 w 353414"/>
                  <a:gd name="connsiteY20" fmla="*/ 151726 h 353421"/>
                  <a:gd name="connsiteX21" fmla="*/ 207946 w 353414"/>
                  <a:gd name="connsiteY21" fmla="*/ 120486 h 353421"/>
                  <a:gd name="connsiteX22" fmla="*/ 232938 w 353414"/>
                  <a:gd name="connsiteY22" fmla="*/ 120486 h 353421"/>
                  <a:gd name="connsiteX23" fmla="*/ 232938 w 353414"/>
                  <a:gd name="connsiteY23" fmla="*/ 145470 h 353421"/>
                  <a:gd name="connsiteX24" fmla="*/ 201696 w 353414"/>
                  <a:gd name="connsiteY24" fmla="*/ 176710 h 353421"/>
                  <a:gd name="connsiteX25" fmla="*/ 232938 w 353414"/>
                  <a:gd name="connsiteY25" fmla="*/ 207951 h 353421"/>
                  <a:gd name="connsiteX26" fmla="*/ 232938 w 353414"/>
                  <a:gd name="connsiteY26" fmla="*/ 232935 h 353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53414" h="353421">
                    <a:moveTo>
                      <a:pt x="176712" y="353422"/>
                    </a:moveTo>
                    <a:cubicBezTo>
                      <a:pt x="79113" y="353422"/>
                      <a:pt x="0" y="274303"/>
                      <a:pt x="0" y="176710"/>
                    </a:cubicBezTo>
                    <a:cubicBezTo>
                      <a:pt x="0" y="79118"/>
                      <a:pt x="79115" y="0"/>
                      <a:pt x="176712" y="0"/>
                    </a:cubicBezTo>
                    <a:cubicBezTo>
                      <a:pt x="274303" y="0"/>
                      <a:pt x="353415" y="79118"/>
                      <a:pt x="353415" y="176710"/>
                    </a:cubicBezTo>
                    <a:cubicBezTo>
                      <a:pt x="353415" y="274303"/>
                      <a:pt x="274303" y="353422"/>
                      <a:pt x="176712" y="353422"/>
                    </a:cubicBezTo>
                    <a:close/>
                    <a:moveTo>
                      <a:pt x="176712" y="35339"/>
                    </a:moveTo>
                    <a:cubicBezTo>
                      <a:pt x="98769" y="35339"/>
                      <a:pt x="35339" y="98762"/>
                      <a:pt x="35339" y="176710"/>
                    </a:cubicBezTo>
                    <a:cubicBezTo>
                      <a:pt x="35339" y="254647"/>
                      <a:pt x="98769" y="318081"/>
                      <a:pt x="176712" y="318081"/>
                    </a:cubicBezTo>
                    <a:cubicBezTo>
                      <a:pt x="254648" y="318081"/>
                      <a:pt x="318077" y="254647"/>
                      <a:pt x="318077" y="176710"/>
                    </a:cubicBezTo>
                    <a:cubicBezTo>
                      <a:pt x="318077" y="98763"/>
                      <a:pt x="254648" y="35339"/>
                      <a:pt x="176712" y="35339"/>
                    </a:cubicBezTo>
                    <a:close/>
                    <a:moveTo>
                      <a:pt x="232938" y="232935"/>
                    </a:moveTo>
                    <a:cubicBezTo>
                      <a:pt x="226024" y="239800"/>
                      <a:pt x="214864" y="239800"/>
                      <a:pt x="207946" y="232935"/>
                    </a:cubicBezTo>
                    <a:lnTo>
                      <a:pt x="176713" y="201695"/>
                    </a:lnTo>
                    <a:lnTo>
                      <a:pt x="145473" y="232935"/>
                    </a:lnTo>
                    <a:cubicBezTo>
                      <a:pt x="138559" y="239800"/>
                      <a:pt x="127400" y="239800"/>
                      <a:pt x="120481" y="232935"/>
                    </a:cubicBezTo>
                    <a:cubicBezTo>
                      <a:pt x="113617" y="226022"/>
                      <a:pt x="113617" y="214863"/>
                      <a:pt x="120481" y="207951"/>
                    </a:cubicBezTo>
                    <a:lnTo>
                      <a:pt x="151722" y="176710"/>
                    </a:lnTo>
                    <a:lnTo>
                      <a:pt x="120481" y="145470"/>
                    </a:lnTo>
                    <a:cubicBezTo>
                      <a:pt x="113617" y="138559"/>
                      <a:pt x="113617" y="127398"/>
                      <a:pt x="120481" y="120486"/>
                    </a:cubicBezTo>
                    <a:cubicBezTo>
                      <a:pt x="127400" y="113620"/>
                      <a:pt x="138559" y="113620"/>
                      <a:pt x="145473" y="120486"/>
                    </a:cubicBezTo>
                    <a:lnTo>
                      <a:pt x="176713" y="151726"/>
                    </a:lnTo>
                    <a:lnTo>
                      <a:pt x="207946" y="120486"/>
                    </a:lnTo>
                    <a:cubicBezTo>
                      <a:pt x="214864" y="113620"/>
                      <a:pt x="226024" y="113620"/>
                      <a:pt x="232938" y="120486"/>
                    </a:cubicBezTo>
                    <a:cubicBezTo>
                      <a:pt x="239802" y="127398"/>
                      <a:pt x="239802" y="138559"/>
                      <a:pt x="232938" y="145470"/>
                    </a:cubicBezTo>
                    <a:lnTo>
                      <a:pt x="201696" y="176710"/>
                    </a:lnTo>
                    <a:lnTo>
                      <a:pt x="232938" y="207951"/>
                    </a:lnTo>
                    <a:cubicBezTo>
                      <a:pt x="239800" y="214863"/>
                      <a:pt x="239800" y="226022"/>
                      <a:pt x="232938" y="232935"/>
                    </a:cubicBezTo>
                    <a:close/>
                  </a:path>
                </a:pathLst>
              </a:custGeom>
              <a:solidFill>
                <a:srgbClr val="9FEAE3"/>
              </a:solidFill>
              <a:ln w="6350" cap="flat">
                <a:solidFill>
                  <a:srgbClr val="2D7689"/>
                </a:solidFill>
                <a:prstDash val="solid"/>
                <a:miter/>
              </a:ln>
            </p:spPr>
            <p:txBody>
              <a:bodyPr rtlCol="0" anchor="ctr"/>
              <a:lstStyle/>
              <a:p>
                <a:endParaRPr lang="zh-CN" altLang="en-US" sz="800">
                  <a:solidFill>
                    <a:schemeClr val="bg1">
                      <a:lumMod val="65000"/>
                    </a:schemeClr>
                  </a:solidFill>
                  <a:latin typeface="+mn-ea"/>
                </a:endParaRPr>
              </a:p>
            </p:txBody>
          </p:sp>
        </p:grpSp>
        <p:sp>
          <p:nvSpPr>
            <p:cNvPr id="133" name="文本框 132">
              <a:extLst>
                <a:ext uri="{FF2B5EF4-FFF2-40B4-BE49-F238E27FC236}">
                  <a16:creationId xmlns:a16="http://schemas.microsoft.com/office/drawing/2014/main" id="{2864B56F-1FF3-3002-FCD4-9C446F6B2884}"/>
                </a:ext>
              </a:extLst>
            </p:cNvPr>
            <p:cNvSpPr txBox="1"/>
            <p:nvPr/>
          </p:nvSpPr>
          <p:spPr>
            <a:xfrm>
              <a:off x="6272041" y="3806037"/>
              <a:ext cx="982992" cy="215444"/>
            </a:xfrm>
            <a:prstGeom prst="rect">
              <a:avLst/>
            </a:prstGeom>
            <a:noFill/>
          </p:spPr>
          <p:txBody>
            <a:bodyPr wrap="square" rtlCol="0">
              <a:spAutoFit/>
            </a:bodyPr>
            <a:lstStyle/>
            <a:p>
              <a:pPr algn="ctr"/>
              <a:r>
                <a:rPr lang="zh-CN" altLang="en-US" sz="800" dirty="0">
                  <a:solidFill>
                    <a:srgbClr val="1E4156"/>
                  </a:solidFill>
                </a:rPr>
                <a:t>第三方杀毒引擎</a:t>
              </a:r>
            </a:p>
          </p:txBody>
        </p:sp>
      </p:grpSp>
      <p:sp>
        <p:nvSpPr>
          <p:cNvPr id="134" name="文本框 133">
            <a:extLst>
              <a:ext uri="{FF2B5EF4-FFF2-40B4-BE49-F238E27FC236}">
                <a16:creationId xmlns:a16="http://schemas.microsoft.com/office/drawing/2014/main" id="{A41EBF5D-3B9A-B622-3D34-B6FD7D6CDCE7}"/>
              </a:ext>
            </a:extLst>
          </p:cNvPr>
          <p:cNvSpPr txBox="1"/>
          <p:nvPr/>
        </p:nvSpPr>
        <p:spPr>
          <a:xfrm>
            <a:off x="1129746" y="1894386"/>
            <a:ext cx="575219" cy="215444"/>
          </a:xfrm>
          <a:prstGeom prst="rect">
            <a:avLst/>
          </a:prstGeom>
          <a:noFill/>
        </p:spPr>
        <p:txBody>
          <a:bodyPr wrap="square" rtlCol="0">
            <a:spAutoFit/>
          </a:bodyPr>
          <a:lstStyle/>
          <a:p>
            <a:pPr algn="ctr"/>
            <a:r>
              <a:rPr lang="zh-CN" altLang="en-US" sz="800" dirty="0">
                <a:solidFill>
                  <a:schemeClr val="bg1">
                    <a:lumMod val="65000"/>
                  </a:schemeClr>
                </a:solidFill>
                <a:latin typeface="+mn-ea"/>
              </a:rPr>
              <a:t>备份点</a:t>
            </a:r>
            <a:r>
              <a:rPr lang="en-US" altLang="zh-CN" sz="800" dirty="0">
                <a:solidFill>
                  <a:schemeClr val="bg1">
                    <a:lumMod val="65000"/>
                  </a:schemeClr>
                </a:solidFill>
                <a:latin typeface="+mn-ea"/>
              </a:rPr>
              <a:t>2</a:t>
            </a:r>
            <a:endParaRPr lang="zh-CN" altLang="en-US" sz="800" dirty="0">
              <a:solidFill>
                <a:schemeClr val="bg1">
                  <a:lumMod val="65000"/>
                </a:schemeClr>
              </a:solidFill>
              <a:latin typeface="+mn-ea"/>
            </a:endParaRPr>
          </a:p>
        </p:txBody>
      </p:sp>
      <p:sp>
        <p:nvSpPr>
          <p:cNvPr id="135" name="文本框 134">
            <a:extLst>
              <a:ext uri="{FF2B5EF4-FFF2-40B4-BE49-F238E27FC236}">
                <a16:creationId xmlns:a16="http://schemas.microsoft.com/office/drawing/2014/main" id="{F0180A61-E308-534D-1162-0ED07987B8C0}"/>
              </a:ext>
            </a:extLst>
          </p:cNvPr>
          <p:cNvSpPr txBox="1"/>
          <p:nvPr/>
        </p:nvSpPr>
        <p:spPr>
          <a:xfrm>
            <a:off x="1567433" y="1894386"/>
            <a:ext cx="575219" cy="215444"/>
          </a:xfrm>
          <a:prstGeom prst="rect">
            <a:avLst/>
          </a:prstGeom>
          <a:noFill/>
        </p:spPr>
        <p:txBody>
          <a:bodyPr wrap="square" rtlCol="0">
            <a:spAutoFit/>
          </a:bodyPr>
          <a:lstStyle/>
          <a:p>
            <a:pPr algn="ctr"/>
            <a:r>
              <a:rPr lang="zh-CN" altLang="en-US" sz="800" dirty="0">
                <a:solidFill>
                  <a:schemeClr val="bg1">
                    <a:lumMod val="65000"/>
                  </a:schemeClr>
                </a:solidFill>
                <a:latin typeface="+mn-ea"/>
              </a:rPr>
              <a:t>备份点</a:t>
            </a:r>
            <a:r>
              <a:rPr lang="en-US" altLang="zh-CN" sz="800" dirty="0">
                <a:solidFill>
                  <a:schemeClr val="bg1">
                    <a:lumMod val="65000"/>
                  </a:schemeClr>
                </a:solidFill>
                <a:latin typeface="+mn-ea"/>
              </a:rPr>
              <a:t>3</a:t>
            </a:r>
            <a:endParaRPr lang="zh-CN" altLang="en-US" sz="800" dirty="0">
              <a:solidFill>
                <a:schemeClr val="bg1">
                  <a:lumMod val="65000"/>
                </a:schemeClr>
              </a:solidFill>
              <a:latin typeface="+mn-ea"/>
            </a:endParaRPr>
          </a:p>
        </p:txBody>
      </p:sp>
      <p:sp>
        <p:nvSpPr>
          <p:cNvPr id="136" name="文本框 135">
            <a:extLst>
              <a:ext uri="{FF2B5EF4-FFF2-40B4-BE49-F238E27FC236}">
                <a16:creationId xmlns:a16="http://schemas.microsoft.com/office/drawing/2014/main" id="{A48C5166-9BB0-C8CF-F8AC-40C558D76C40}"/>
              </a:ext>
            </a:extLst>
          </p:cNvPr>
          <p:cNvSpPr txBox="1"/>
          <p:nvPr/>
        </p:nvSpPr>
        <p:spPr>
          <a:xfrm>
            <a:off x="2020509" y="1894386"/>
            <a:ext cx="575219" cy="215444"/>
          </a:xfrm>
          <a:prstGeom prst="rect">
            <a:avLst/>
          </a:prstGeom>
          <a:noFill/>
        </p:spPr>
        <p:txBody>
          <a:bodyPr wrap="square" rtlCol="0">
            <a:spAutoFit/>
          </a:bodyPr>
          <a:lstStyle/>
          <a:p>
            <a:pPr algn="ctr"/>
            <a:r>
              <a:rPr lang="zh-CN" altLang="en-US" sz="800" dirty="0">
                <a:solidFill>
                  <a:schemeClr val="bg1">
                    <a:lumMod val="65000"/>
                  </a:schemeClr>
                </a:solidFill>
                <a:latin typeface="+mn-ea"/>
              </a:rPr>
              <a:t>备份点</a:t>
            </a:r>
            <a:r>
              <a:rPr lang="en-US" altLang="zh-CN" sz="800" dirty="0">
                <a:solidFill>
                  <a:schemeClr val="bg1">
                    <a:lumMod val="65000"/>
                  </a:schemeClr>
                </a:solidFill>
                <a:latin typeface="+mn-ea"/>
              </a:rPr>
              <a:t>n</a:t>
            </a:r>
            <a:endParaRPr lang="zh-CN" altLang="en-US" sz="800" dirty="0">
              <a:solidFill>
                <a:schemeClr val="bg1">
                  <a:lumMod val="65000"/>
                </a:schemeClr>
              </a:solidFill>
              <a:latin typeface="+mn-ea"/>
            </a:endParaRPr>
          </a:p>
        </p:txBody>
      </p:sp>
      <p:cxnSp>
        <p:nvCxnSpPr>
          <p:cNvPr id="140" name="连接符: 肘形 139">
            <a:extLst>
              <a:ext uri="{FF2B5EF4-FFF2-40B4-BE49-F238E27FC236}">
                <a16:creationId xmlns:a16="http://schemas.microsoft.com/office/drawing/2014/main" id="{F29268D5-0243-87AC-484B-EC90F70E1CDD}"/>
              </a:ext>
            </a:extLst>
          </p:cNvPr>
          <p:cNvCxnSpPr>
            <a:cxnSpLocks/>
            <a:stCxn id="113" idx="0"/>
          </p:cNvCxnSpPr>
          <p:nvPr/>
        </p:nvCxnSpPr>
        <p:spPr>
          <a:xfrm rot="5400000" flipH="1" flipV="1">
            <a:off x="1910513" y="564395"/>
            <a:ext cx="391942" cy="2268040"/>
          </a:xfrm>
          <a:prstGeom prst="bentConnector2">
            <a:avLst/>
          </a:prstGeom>
          <a:ln cap="rnd">
            <a:solidFill>
              <a:srgbClr val="10CBB8"/>
            </a:solidFill>
            <a:round/>
            <a:tailEnd type="arrow" w="sm" len="sm"/>
          </a:ln>
        </p:spPr>
        <p:style>
          <a:lnRef idx="2">
            <a:schemeClr val="accent1"/>
          </a:lnRef>
          <a:fillRef idx="0">
            <a:srgbClr val="FFFFFF"/>
          </a:fillRef>
          <a:effectRef idx="0">
            <a:srgbClr val="FFFFFF"/>
          </a:effectRef>
          <a:fontRef idx="minor">
            <a:schemeClr val="tx1"/>
          </a:fontRef>
        </p:style>
      </p:cxnSp>
      <p:cxnSp>
        <p:nvCxnSpPr>
          <p:cNvPr id="141" name="连接符: 肘形 140">
            <a:extLst>
              <a:ext uri="{FF2B5EF4-FFF2-40B4-BE49-F238E27FC236}">
                <a16:creationId xmlns:a16="http://schemas.microsoft.com/office/drawing/2014/main" id="{22D2D595-6DE9-B397-788B-5F8EB9007584}"/>
              </a:ext>
            </a:extLst>
          </p:cNvPr>
          <p:cNvCxnSpPr>
            <a:cxnSpLocks/>
            <a:stCxn id="134" idx="0"/>
          </p:cNvCxnSpPr>
          <p:nvPr/>
        </p:nvCxnSpPr>
        <p:spPr>
          <a:xfrm rot="5400000" flipH="1" flipV="1">
            <a:off x="2211631" y="865513"/>
            <a:ext cx="234598" cy="1823148"/>
          </a:xfrm>
          <a:prstGeom prst="bentConnector2">
            <a:avLst/>
          </a:prstGeom>
          <a:ln cap="rnd">
            <a:solidFill>
              <a:srgbClr val="10CBB8"/>
            </a:solidFill>
            <a:round/>
            <a:tailEnd type="arrow" w="sm" len="sm"/>
          </a:ln>
        </p:spPr>
        <p:style>
          <a:lnRef idx="2">
            <a:schemeClr val="accent1"/>
          </a:lnRef>
          <a:fillRef idx="0">
            <a:srgbClr val="FFFFFF"/>
          </a:fillRef>
          <a:effectRef idx="0">
            <a:srgbClr val="FFFFFF"/>
          </a:effectRef>
          <a:fontRef idx="minor">
            <a:schemeClr val="tx1"/>
          </a:fontRef>
        </p:style>
      </p:cxnSp>
      <p:cxnSp>
        <p:nvCxnSpPr>
          <p:cNvPr id="144" name="连接符: 肘形 143">
            <a:extLst>
              <a:ext uri="{FF2B5EF4-FFF2-40B4-BE49-F238E27FC236}">
                <a16:creationId xmlns:a16="http://schemas.microsoft.com/office/drawing/2014/main" id="{B5E9B65D-53D5-E7A3-5D0A-82B8CEC47EE6}"/>
              </a:ext>
            </a:extLst>
          </p:cNvPr>
          <p:cNvCxnSpPr>
            <a:cxnSpLocks/>
            <a:stCxn id="135" idx="0"/>
          </p:cNvCxnSpPr>
          <p:nvPr/>
        </p:nvCxnSpPr>
        <p:spPr>
          <a:xfrm rot="5400000" flipH="1" flipV="1">
            <a:off x="2514710" y="1165799"/>
            <a:ext cx="68920" cy="1388254"/>
          </a:xfrm>
          <a:prstGeom prst="bentConnector2">
            <a:avLst/>
          </a:prstGeom>
          <a:ln cap="rnd">
            <a:solidFill>
              <a:srgbClr val="10CBB8"/>
            </a:solidFill>
            <a:round/>
            <a:tailEnd type="arrow" w="sm" len="sm"/>
          </a:ln>
        </p:spPr>
        <p:style>
          <a:lnRef idx="2">
            <a:schemeClr val="accent1"/>
          </a:lnRef>
          <a:fillRef idx="0">
            <a:srgbClr val="FFFFFF"/>
          </a:fillRef>
          <a:effectRef idx="0">
            <a:srgbClr val="FFFFFF"/>
          </a:effectRef>
          <a:fontRef idx="minor">
            <a:schemeClr val="tx1"/>
          </a:fontRef>
        </p:style>
      </p:cxnSp>
      <p:cxnSp>
        <p:nvCxnSpPr>
          <p:cNvPr id="156" name="直接箭头连接符 155">
            <a:extLst>
              <a:ext uri="{FF2B5EF4-FFF2-40B4-BE49-F238E27FC236}">
                <a16:creationId xmlns:a16="http://schemas.microsoft.com/office/drawing/2014/main" id="{20FD940F-57A9-11DE-3878-7CBA99782DBB}"/>
              </a:ext>
            </a:extLst>
          </p:cNvPr>
          <p:cNvCxnSpPr>
            <a:cxnSpLocks/>
          </p:cNvCxnSpPr>
          <p:nvPr/>
        </p:nvCxnSpPr>
        <p:spPr>
          <a:xfrm flipV="1">
            <a:off x="2516982" y="1978380"/>
            <a:ext cx="720000" cy="0"/>
          </a:xfrm>
          <a:prstGeom prst="straightConnector1">
            <a:avLst/>
          </a:prstGeom>
          <a:ln>
            <a:solidFill>
              <a:srgbClr val="10CBB8"/>
            </a:solidFill>
            <a:tailEnd type="arrow" w="sm" len="sm"/>
          </a:ln>
        </p:spPr>
        <p:style>
          <a:lnRef idx="2">
            <a:schemeClr val="accent1"/>
          </a:lnRef>
          <a:fillRef idx="0">
            <a:srgbClr val="FFFFFF"/>
          </a:fillRef>
          <a:effectRef idx="0">
            <a:srgbClr val="FFFFFF"/>
          </a:effectRef>
          <a:fontRef idx="minor">
            <a:schemeClr val="tx1"/>
          </a:fontRef>
        </p:style>
      </p:cxnSp>
      <p:sp>
        <p:nvSpPr>
          <p:cNvPr id="163" name="文本框 162">
            <a:extLst>
              <a:ext uri="{FF2B5EF4-FFF2-40B4-BE49-F238E27FC236}">
                <a16:creationId xmlns:a16="http://schemas.microsoft.com/office/drawing/2014/main" id="{F7912E44-6CF3-41A6-A5C0-8A7D915AFE1E}"/>
              </a:ext>
            </a:extLst>
          </p:cNvPr>
          <p:cNvSpPr txBox="1"/>
          <p:nvPr/>
        </p:nvSpPr>
        <p:spPr>
          <a:xfrm>
            <a:off x="1075515" y="2609972"/>
            <a:ext cx="1074562" cy="215444"/>
          </a:xfrm>
          <a:prstGeom prst="rect">
            <a:avLst/>
          </a:prstGeom>
          <a:noFill/>
        </p:spPr>
        <p:txBody>
          <a:bodyPr wrap="square" rtlCol="0">
            <a:spAutoFit/>
          </a:bodyPr>
          <a:lstStyle/>
          <a:p>
            <a:pPr algn="ctr"/>
            <a:r>
              <a:rPr lang="zh-CN" altLang="en-US" sz="800" dirty="0">
                <a:solidFill>
                  <a:srgbClr val="1E4156"/>
                </a:solidFill>
                <a:latin typeface="+mn-ea"/>
              </a:rPr>
              <a:t>备份数据</a:t>
            </a:r>
          </a:p>
        </p:txBody>
      </p:sp>
      <p:sp>
        <p:nvSpPr>
          <p:cNvPr id="166" name="矩形: 圆角 165">
            <a:extLst>
              <a:ext uri="{FF2B5EF4-FFF2-40B4-BE49-F238E27FC236}">
                <a16:creationId xmlns:a16="http://schemas.microsoft.com/office/drawing/2014/main" id="{9E8EF9BF-E9C7-6204-E56B-63F7E0BB5F56}"/>
              </a:ext>
            </a:extLst>
          </p:cNvPr>
          <p:cNvSpPr/>
          <p:nvPr/>
        </p:nvSpPr>
        <p:spPr>
          <a:xfrm>
            <a:off x="5413411" y="3126084"/>
            <a:ext cx="1037644" cy="246222"/>
          </a:xfrm>
          <a:prstGeom prst="roundRect">
            <a:avLst>
              <a:gd name="adj" fmla="val 1271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00" b="1" dirty="0">
                <a:solidFill>
                  <a:schemeClr val="bg1"/>
                </a:solidFill>
                <a:latin typeface="+mn-ea"/>
              </a:rPr>
              <a:t>内置杀毒引擎</a:t>
            </a:r>
          </a:p>
        </p:txBody>
      </p:sp>
      <p:sp>
        <p:nvSpPr>
          <p:cNvPr id="180" name="文本框 179">
            <a:extLst>
              <a:ext uri="{FF2B5EF4-FFF2-40B4-BE49-F238E27FC236}">
                <a16:creationId xmlns:a16="http://schemas.microsoft.com/office/drawing/2014/main" id="{AFA3A4C2-DE7A-1925-A014-09BFDF3BE019}"/>
              </a:ext>
            </a:extLst>
          </p:cNvPr>
          <p:cNvSpPr txBox="1"/>
          <p:nvPr/>
        </p:nvSpPr>
        <p:spPr>
          <a:xfrm>
            <a:off x="5543917" y="3474851"/>
            <a:ext cx="725221" cy="307777"/>
          </a:xfrm>
          <a:prstGeom prst="rect">
            <a:avLst/>
          </a:prstGeom>
          <a:noFill/>
        </p:spPr>
        <p:txBody>
          <a:bodyPr wrap="square" rtlCol="0">
            <a:spAutoFit/>
          </a:bodyPr>
          <a:lstStyle/>
          <a:p>
            <a:pPr algn="ctr"/>
            <a:r>
              <a:rPr lang="en-US" altLang="zh-CN" sz="1400" dirty="0">
                <a:solidFill>
                  <a:schemeClr val="bg1">
                    <a:lumMod val="50000"/>
                  </a:schemeClr>
                </a:solidFill>
              </a:rPr>
              <a:t>or</a:t>
            </a:r>
            <a:endParaRPr lang="zh-CN" altLang="en-US" sz="1400" dirty="0">
              <a:solidFill>
                <a:schemeClr val="bg1">
                  <a:lumMod val="50000"/>
                </a:schemeClr>
              </a:solidFill>
            </a:endParaRPr>
          </a:p>
        </p:txBody>
      </p:sp>
      <p:sp>
        <p:nvSpPr>
          <p:cNvPr id="190" name="箭头: 右 4">
            <a:extLst>
              <a:ext uri="{FF2B5EF4-FFF2-40B4-BE49-F238E27FC236}">
                <a16:creationId xmlns:a16="http://schemas.microsoft.com/office/drawing/2014/main" id="{BB19FB34-8943-5D17-31C2-5D85B03EA967}"/>
              </a:ext>
            </a:extLst>
          </p:cNvPr>
          <p:cNvSpPr/>
          <p:nvPr>
            <p:custDataLst>
              <p:tags r:id="rId1"/>
            </p:custDataLst>
          </p:nvPr>
        </p:nvSpPr>
        <p:spPr>
          <a:xfrm>
            <a:off x="7421476" y="2501660"/>
            <a:ext cx="338039" cy="111760"/>
          </a:xfrm>
          <a:prstGeom prst="rightArrow">
            <a:avLst>
              <a:gd name="adj1" fmla="val 37144"/>
              <a:gd name="adj2" fmla="val 64052"/>
            </a:avLst>
          </a:prstGeom>
          <a:gradFill>
            <a:gsLst>
              <a:gs pos="100000">
                <a:srgbClr val="10CBB8">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rgbClr val="1E4156"/>
              </a:solidFill>
              <a:latin typeface="+mn-ea"/>
              <a:cs typeface="微软雅黑" panose="020B0503020204020204" charset="-122"/>
              <a:sym typeface="微软雅黑" panose="020B0503020204020204" charset="-122"/>
            </a:endParaRPr>
          </a:p>
        </p:txBody>
      </p:sp>
      <p:sp>
        <p:nvSpPr>
          <p:cNvPr id="199" name="矩形 198">
            <a:extLst>
              <a:ext uri="{FF2B5EF4-FFF2-40B4-BE49-F238E27FC236}">
                <a16:creationId xmlns:a16="http://schemas.microsoft.com/office/drawing/2014/main" id="{54767FA5-FB6B-1478-8027-E4C66EDA47D8}"/>
              </a:ext>
            </a:extLst>
          </p:cNvPr>
          <p:cNvSpPr/>
          <p:nvPr/>
        </p:nvSpPr>
        <p:spPr>
          <a:xfrm>
            <a:off x="4481998" y="1656828"/>
            <a:ext cx="2895148" cy="1124204"/>
          </a:xfrm>
          <a:prstGeom prst="rect">
            <a:avLst/>
          </a:prstGeom>
          <a:noFill/>
          <a:ln w="12700">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n-ea"/>
            </a:endParaRPr>
          </a:p>
        </p:txBody>
      </p:sp>
      <p:sp>
        <p:nvSpPr>
          <p:cNvPr id="200" name="矩形: 圆角 199">
            <a:extLst>
              <a:ext uri="{FF2B5EF4-FFF2-40B4-BE49-F238E27FC236}">
                <a16:creationId xmlns:a16="http://schemas.microsoft.com/office/drawing/2014/main" id="{4439E98A-2B5D-E690-4782-37D7D64B7DD8}"/>
              </a:ext>
            </a:extLst>
          </p:cNvPr>
          <p:cNvSpPr/>
          <p:nvPr/>
        </p:nvSpPr>
        <p:spPr>
          <a:xfrm>
            <a:off x="5436915" y="1525830"/>
            <a:ext cx="985315" cy="246222"/>
          </a:xfrm>
          <a:prstGeom prst="roundRect">
            <a:avLst>
              <a:gd name="adj" fmla="val 12712"/>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00" dirty="0">
                <a:solidFill>
                  <a:schemeClr val="bg1"/>
                </a:solidFill>
                <a:latin typeface="+mn-ea"/>
              </a:rPr>
              <a:t>隔离数据沙箱</a:t>
            </a:r>
          </a:p>
        </p:txBody>
      </p:sp>
      <p:sp>
        <p:nvSpPr>
          <p:cNvPr id="196" name="梯形 195">
            <a:extLst>
              <a:ext uri="{FF2B5EF4-FFF2-40B4-BE49-F238E27FC236}">
                <a16:creationId xmlns:a16="http://schemas.microsoft.com/office/drawing/2014/main" id="{515CDFEF-3B73-8CA9-C752-0F20CA4F052D}"/>
              </a:ext>
            </a:extLst>
          </p:cNvPr>
          <p:cNvSpPr/>
          <p:nvPr/>
        </p:nvSpPr>
        <p:spPr>
          <a:xfrm rot="10800000" flipH="1">
            <a:off x="4706104" y="2669213"/>
            <a:ext cx="2456256" cy="453977"/>
          </a:xfrm>
          <a:prstGeom prst="trapezoid">
            <a:avLst>
              <a:gd name="adj" fmla="val 158961"/>
            </a:avLst>
          </a:prstGeom>
          <a:gradFill>
            <a:gsLst>
              <a:gs pos="53000">
                <a:srgbClr val="AAF6ED">
                  <a:alpha val="36000"/>
                </a:srgbClr>
              </a:gs>
              <a:gs pos="0">
                <a:srgbClr val="AAF6ED">
                  <a:alpha val="0"/>
                </a:srgbClr>
              </a:gs>
              <a:gs pos="100000">
                <a:srgbClr val="AAF6ED"/>
              </a:gs>
            </a:gsLst>
            <a:lin ang="162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mn-ea"/>
            </a:endParaRPr>
          </a:p>
        </p:txBody>
      </p:sp>
      <p:sp>
        <p:nvSpPr>
          <p:cNvPr id="183" name="矩形: 圆角 182">
            <a:extLst>
              <a:ext uri="{FF2B5EF4-FFF2-40B4-BE49-F238E27FC236}">
                <a16:creationId xmlns:a16="http://schemas.microsoft.com/office/drawing/2014/main" id="{59239646-2808-7936-A386-80C6635DA625}"/>
              </a:ext>
            </a:extLst>
          </p:cNvPr>
          <p:cNvSpPr/>
          <p:nvPr/>
        </p:nvSpPr>
        <p:spPr>
          <a:xfrm>
            <a:off x="4575967" y="1808459"/>
            <a:ext cx="905593" cy="864652"/>
          </a:xfrm>
          <a:prstGeom prst="roundRect">
            <a:avLst>
              <a:gd name="adj" fmla="val 4909"/>
            </a:avLst>
          </a:prstGeom>
          <a:solidFill>
            <a:schemeClr val="bg1"/>
          </a:solidFill>
          <a:ln>
            <a:noFill/>
          </a:ln>
          <a:effectLst>
            <a:outerShdw blurRad="190500" dir="5400000" algn="ctr" rotWithShape="0">
              <a:srgbClr val="000000">
                <a:alpha val="15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zh-CN" altLang="en-US" sz="800" dirty="0">
              <a:solidFill>
                <a:schemeClr val="tx1"/>
              </a:solidFill>
              <a:latin typeface="+mn-ea"/>
            </a:endParaRPr>
          </a:p>
        </p:txBody>
      </p:sp>
      <p:pic>
        <p:nvPicPr>
          <p:cNvPr id="182" name="图形 181">
            <a:extLst>
              <a:ext uri="{FF2B5EF4-FFF2-40B4-BE49-F238E27FC236}">
                <a16:creationId xmlns:a16="http://schemas.microsoft.com/office/drawing/2014/main" id="{9EC3F67B-67AD-EDB9-FE8C-458CE8C413A8}"/>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4786509" y="1956529"/>
            <a:ext cx="484508" cy="411097"/>
          </a:xfrm>
          <a:prstGeom prst="rect">
            <a:avLst/>
          </a:prstGeom>
        </p:spPr>
      </p:pic>
      <p:sp>
        <p:nvSpPr>
          <p:cNvPr id="184" name="文本框 183">
            <a:extLst>
              <a:ext uri="{FF2B5EF4-FFF2-40B4-BE49-F238E27FC236}">
                <a16:creationId xmlns:a16="http://schemas.microsoft.com/office/drawing/2014/main" id="{D16C3EAD-D682-D827-E238-2D6B7D30D99F}"/>
              </a:ext>
            </a:extLst>
          </p:cNvPr>
          <p:cNvSpPr txBox="1"/>
          <p:nvPr/>
        </p:nvSpPr>
        <p:spPr>
          <a:xfrm>
            <a:off x="4645739" y="2416442"/>
            <a:ext cx="766049" cy="215444"/>
          </a:xfrm>
          <a:prstGeom prst="rect">
            <a:avLst/>
          </a:prstGeom>
          <a:noFill/>
        </p:spPr>
        <p:txBody>
          <a:bodyPr wrap="square" rtlCol="0">
            <a:spAutoFit/>
          </a:bodyPr>
          <a:lstStyle/>
          <a:p>
            <a:pPr algn="ctr"/>
            <a:r>
              <a:rPr lang="zh-CN" altLang="en-US" sz="800" dirty="0">
                <a:solidFill>
                  <a:srgbClr val="1E4156"/>
                </a:solidFill>
              </a:rPr>
              <a:t>系统拉起</a:t>
            </a:r>
          </a:p>
        </p:txBody>
      </p:sp>
      <p:sp>
        <p:nvSpPr>
          <p:cNvPr id="201" name="箭头: 右 4">
            <a:extLst>
              <a:ext uri="{FF2B5EF4-FFF2-40B4-BE49-F238E27FC236}">
                <a16:creationId xmlns:a16="http://schemas.microsoft.com/office/drawing/2014/main" id="{654590CA-C8D2-D558-64DA-C650EE2874FE}"/>
              </a:ext>
            </a:extLst>
          </p:cNvPr>
          <p:cNvSpPr/>
          <p:nvPr>
            <p:custDataLst>
              <p:tags r:id="rId2"/>
            </p:custDataLst>
          </p:nvPr>
        </p:nvSpPr>
        <p:spPr>
          <a:xfrm>
            <a:off x="5526025" y="2184905"/>
            <a:ext cx="209158" cy="111760"/>
          </a:xfrm>
          <a:prstGeom prst="rightArrow">
            <a:avLst>
              <a:gd name="adj1" fmla="val 37144"/>
              <a:gd name="adj2" fmla="val 64052"/>
            </a:avLst>
          </a:prstGeom>
          <a:gradFill>
            <a:gsLst>
              <a:gs pos="100000">
                <a:srgbClr val="10CBB8">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rgbClr val="1E4156"/>
              </a:solidFill>
              <a:latin typeface="+mn-ea"/>
              <a:cs typeface="微软雅黑" panose="020B0503020204020204" charset="-122"/>
              <a:sym typeface="微软雅黑" panose="020B0503020204020204" charset="-122"/>
            </a:endParaRPr>
          </a:p>
        </p:txBody>
      </p:sp>
      <p:sp>
        <p:nvSpPr>
          <p:cNvPr id="187" name="矩形: 圆角 186">
            <a:extLst>
              <a:ext uri="{FF2B5EF4-FFF2-40B4-BE49-F238E27FC236}">
                <a16:creationId xmlns:a16="http://schemas.microsoft.com/office/drawing/2014/main" id="{7FA98C3B-5EBB-5BE9-6D50-FB873C274FD6}"/>
              </a:ext>
            </a:extLst>
          </p:cNvPr>
          <p:cNvSpPr/>
          <p:nvPr/>
        </p:nvSpPr>
        <p:spPr>
          <a:xfrm>
            <a:off x="5772651" y="1808459"/>
            <a:ext cx="1508435" cy="864652"/>
          </a:xfrm>
          <a:prstGeom prst="roundRect">
            <a:avLst>
              <a:gd name="adj" fmla="val 4909"/>
            </a:avLst>
          </a:prstGeom>
          <a:solidFill>
            <a:schemeClr val="bg1"/>
          </a:solidFill>
          <a:ln>
            <a:noFill/>
          </a:ln>
          <a:effectLst>
            <a:outerShdw blurRad="190500" dir="5400000" algn="ctr" rotWithShape="0">
              <a:srgbClr val="000000">
                <a:alpha val="15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b"/>
          <a:lstStyle/>
          <a:p>
            <a:pPr algn="ctr"/>
            <a:endParaRPr lang="zh-CN" altLang="en-US" sz="800" dirty="0">
              <a:solidFill>
                <a:schemeClr val="tx1"/>
              </a:solidFill>
              <a:latin typeface="+mn-ea"/>
            </a:endParaRPr>
          </a:p>
        </p:txBody>
      </p:sp>
      <p:sp>
        <p:nvSpPr>
          <p:cNvPr id="188" name="文本框 187">
            <a:extLst>
              <a:ext uri="{FF2B5EF4-FFF2-40B4-BE49-F238E27FC236}">
                <a16:creationId xmlns:a16="http://schemas.microsoft.com/office/drawing/2014/main" id="{4FAC461C-0C01-6919-1D76-D79563088E8C}"/>
              </a:ext>
            </a:extLst>
          </p:cNvPr>
          <p:cNvSpPr txBox="1"/>
          <p:nvPr/>
        </p:nvSpPr>
        <p:spPr>
          <a:xfrm>
            <a:off x="5836722" y="2416442"/>
            <a:ext cx="594897" cy="215444"/>
          </a:xfrm>
          <a:prstGeom prst="rect">
            <a:avLst/>
          </a:prstGeom>
          <a:noFill/>
        </p:spPr>
        <p:txBody>
          <a:bodyPr wrap="square" rtlCol="0">
            <a:spAutoFit/>
          </a:bodyPr>
          <a:lstStyle/>
          <a:p>
            <a:pPr algn="ctr"/>
            <a:r>
              <a:rPr lang="zh-CN" altLang="en-US" sz="800" dirty="0">
                <a:solidFill>
                  <a:srgbClr val="1E4156"/>
                </a:solidFill>
              </a:rPr>
              <a:t>全盘扫描</a:t>
            </a:r>
          </a:p>
        </p:txBody>
      </p:sp>
      <p:grpSp>
        <p:nvGrpSpPr>
          <p:cNvPr id="30" name="组合 29">
            <a:extLst>
              <a:ext uri="{FF2B5EF4-FFF2-40B4-BE49-F238E27FC236}">
                <a16:creationId xmlns:a16="http://schemas.microsoft.com/office/drawing/2014/main" id="{0553F352-3501-1203-4785-9741B3AF3311}"/>
              </a:ext>
            </a:extLst>
          </p:cNvPr>
          <p:cNvGrpSpPr>
            <a:grpSpLocks noChangeAspect="1"/>
          </p:cNvGrpSpPr>
          <p:nvPr/>
        </p:nvGrpSpPr>
        <p:grpSpPr>
          <a:xfrm>
            <a:off x="6699567" y="1956529"/>
            <a:ext cx="416895" cy="411097"/>
            <a:chOff x="8740731" y="542852"/>
            <a:chExt cx="554348" cy="546639"/>
          </a:xfrm>
        </p:grpSpPr>
        <p:sp>
          <p:nvSpPr>
            <p:cNvPr id="26" name="任意多边形: 形状 25">
              <a:extLst>
                <a:ext uri="{FF2B5EF4-FFF2-40B4-BE49-F238E27FC236}">
                  <a16:creationId xmlns:a16="http://schemas.microsoft.com/office/drawing/2014/main" id="{18FF9372-ABC9-DEFD-BA3F-F07B959C0793}"/>
                </a:ext>
              </a:extLst>
            </p:cNvPr>
            <p:cNvSpPr/>
            <p:nvPr/>
          </p:nvSpPr>
          <p:spPr>
            <a:xfrm>
              <a:off x="8843219" y="645299"/>
              <a:ext cx="349443" cy="341019"/>
            </a:xfrm>
            <a:custGeom>
              <a:avLst/>
              <a:gdLst>
                <a:gd name="connsiteX0" fmla="*/ 228763 w 349443"/>
                <a:gd name="connsiteY0" fmla="*/ 340991 h 341019"/>
                <a:gd name="connsiteX1" fmla="*/ 224743 w 349443"/>
                <a:gd name="connsiteY1" fmla="*/ 304063 h 341019"/>
                <a:gd name="connsiteX2" fmla="*/ 228648 w 349443"/>
                <a:gd name="connsiteY2" fmla="*/ 302484 h 341019"/>
                <a:gd name="connsiteX3" fmla="*/ 313300 w 349443"/>
                <a:gd name="connsiteY3" fmla="*/ 174807 h 341019"/>
                <a:gd name="connsiteX4" fmla="*/ 312851 w 349443"/>
                <a:gd name="connsiteY4" fmla="*/ 163570 h 341019"/>
                <a:gd name="connsiteX5" fmla="*/ 348122 w 349443"/>
                <a:gd name="connsiteY5" fmla="*/ 153099 h 341019"/>
                <a:gd name="connsiteX6" fmla="*/ 349443 w 349443"/>
                <a:gd name="connsiteY6" fmla="*/ 174817 h 341019"/>
                <a:gd name="connsiteX7" fmla="*/ 242728 w 349443"/>
                <a:gd name="connsiteY7" fmla="*/ 335813 h 341019"/>
                <a:gd name="connsiteX8" fmla="*/ 228773 w 349443"/>
                <a:gd name="connsiteY8" fmla="*/ 341019 h 341019"/>
                <a:gd name="connsiteX9" fmla="*/ 116545 w 349443"/>
                <a:gd name="connsiteY9" fmla="*/ 339593 h 341019"/>
                <a:gd name="connsiteX10" fmla="*/ 106715 w 349443"/>
                <a:gd name="connsiteY10" fmla="*/ 335765 h 341019"/>
                <a:gd name="connsiteX11" fmla="*/ 0 w 349443"/>
                <a:gd name="connsiteY11" fmla="*/ 174788 h 341019"/>
                <a:gd name="connsiteX12" fmla="*/ 2537 w 349443"/>
                <a:gd name="connsiteY12" fmla="*/ 144896 h 341019"/>
                <a:gd name="connsiteX13" fmla="*/ 36928 w 349443"/>
                <a:gd name="connsiteY13" fmla="*/ 160057 h 341019"/>
                <a:gd name="connsiteX14" fmla="*/ 36162 w 349443"/>
                <a:gd name="connsiteY14" fmla="*/ 174788 h 341019"/>
                <a:gd name="connsiteX15" fmla="*/ 120785 w 349443"/>
                <a:gd name="connsiteY15" fmla="*/ 302465 h 341019"/>
                <a:gd name="connsiteX16" fmla="*/ 125035 w 349443"/>
                <a:gd name="connsiteY16" fmla="*/ 304178 h 341019"/>
                <a:gd name="connsiteX17" fmla="*/ 116554 w 349443"/>
                <a:gd name="connsiteY17" fmla="*/ 339593 h 341019"/>
                <a:gd name="connsiteX18" fmla="*/ 271166 w 349443"/>
                <a:gd name="connsiteY18" fmla="*/ 75271 h 341019"/>
                <a:gd name="connsiteX19" fmla="*/ 82843 w 349443"/>
                <a:gd name="connsiteY19" fmla="*/ 71041 h 341019"/>
                <a:gd name="connsiteX20" fmla="*/ 56530 w 349443"/>
                <a:gd name="connsiteY20" fmla="*/ 46106 h 341019"/>
                <a:gd name="connsiteX21" fmla="*/ 298263 w 349443"/>
                <a:gd name="connsiteY21" fmla="*/ 51246 h 341019"/>
                <a:gd name="connsiteX22" fmla="*/ 300656 w 349443"/>
                <a:gd name="connsiteY22" fmla="*/ 53687 h 341019"/>
                <a:gd name="connsiteX23" fmla="*/ 271175 w 349443"/>
                <a:gd name="connsiteY23" fmla="*/ 75271 h 341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49443" h="341019">
                  <a:moveTo>
                    <a:pt x="228763" y="340991"/>
                  </a:moveTo>
                  <a:lnTo>
                    <a:pt x="224743" y="304063"/>
                  </a:lnTo>
                  <a:cubicBezTo>
                    <a:pt x="225988" y="303585"/>
                    <a:pt x="227289" y="303049"/>
                    <a:pt x="228648" y="302484"/>
                  </a:cubicBezTo>
                  <a:cubicBezTo>
                    <a:pt x="279991" y="280842"/>
                    <a:pt x="313352" y="230525"/>
                    <a:pt x="313300" y="174807"/>
                  </a:cubicBezTo>
                  <a:cubicBezTo>
                    <a:pt x="313300" y="171141"/>
                    <a:pt x="313147" y="167351"/>
                    <a:pt x="312851" y="163570"/>
                  </a:cubicBezTo>
                  <a:lnTo>
                    <a:pt x="348122" y="153099"/>
                  </a:lnTo>
                  <a:cubicBezTo>
                    <a:pt x="349007" y="160304"/>
                    <a:pt x="349448" y="167557"/>
                    <a:pt x="349443" y="174817"/>
                  </a:cubicBezTo>
                  <a:cubicBezTo>
                    <a:pt x="349398" y="245033"/>
                    <a:pt x="307382" y="308421"/>
                    <a:pt x="242728" y="335813"/>
                  </a:cubicBezTo>
                  <a:cubicBezTo>
                    <a:pt x="238144" y="337727"/>
                    <a:pt x="233453" y="339498"/>
                    <a:pt x="228773" y="341019"/>
                  </a:cubicBezTo>
                  <a:close/>
                  <a:moveTo>
                    <a:pt x="116545" y="339593"/>
                  </a:moveTo>
                  <a:cubicBezTo>
                    <a:pt x="113166" y="338397"/>
                    <a:pt x="109845" y="337114"/>
                    <a:pt x="106715" y="335765"/>
                  </a:cubicBezTo>
                  <a:cubicBezTo>
                    <a:pt x="41995" y="308464"/>
                    <a:pt x="-57" y="245030"/>
                    <a:pt x="0" y="174788"/>
                  </a:cubicBezTo>
                  <a:cubicBezTo>
                    <a:pt x="-3" y="164770"/>
                    <a:pt x="845" y="154770"/>
                    <a:pt x="2537" y="144896"/>
                  </a:cubicBezTo>
                  <a:lnTo>
                    <a:pt x="36928" y="160057"/>
                  </a:lnTo>
                  <a:cubicBezTo>
                    <a:pt x="36415" y="164951"/>
                    <a:pt x="36159" y="169868"/>
                    <a:pt x="36162" y="174788"/>
                  </a:cubicBezTo>
                  <a:cubicBezTo>
                    <a:pt x="36205" y="230469"/>
                    <a:pt x="69520" y="280734"/>
                    <a:pt x="120785" y="302465"/>
                  </a:cubicBezTo>
                  <a:cubicBezTo>
                    <a:pt x="122230" y="303077"/>
                    <a:pt x="123657" y="303642"/>
                    <a:pt x="125035" y="304178"/>
                  </a:cubicBezTo>
                  <a:lnTo>
                    <a:pt x="116554" y="339593"/>
                  </a:lnTo>
                  <a:close/>
                  <a:moveTo>
                    <a:pt x="271166" y="75271"/>
                  </a:moveTo>
                  <a:cubicBezTo>
                    <a:pt x="219170" y="24800"/>
                    <a:pt x="137053" y="22955"/>
                    <a:pt x="82843" y="71041"/>
                  </a:cubicBezTo>
                  <a:lnTo>
                    <a:pt x="56530" y="46106"/>
                  </a:lnTo>
                  <a:cubicBezTo>
                    <a:pt x="125439" y="-17307"/>
                    <a:pt x="232112" y="-15038"/>
                    <a:pt x="298263" y="51246"/>
                  </a:cubicBezTo>
                  <a:cubicBezTo>
                    <a:pt x="298905" y="51878"/>
                    <a:pt x="299747" y="52730"/>
                    <a:pt x="300656" y="53687"/>
                  </a:cubicBezTo>
                  <a:lnTo>
                    <a:pt x="271175" y="75271"/>
                  </a:lnTo>
                  <a:close/>
                </a:path>
              </a:pathLst>
            </a:custGeom>
            <a:solidFill>
              <a:srgbClr val="10CBB8">
                <a:alpha val="80000"/>
              </a:srgbClr>
            </a:solidFill>
            <a:ln w="558" cap="flat">
              <a:noFill/>
              <a:prstDash val="solid"/>
              <a:miter/>
            </a:ln>
          </p:spPr>
          <p:txBody>
            <a:bodyPr rtlCol="0" anchor="ctr"/>
            <a:lstStyle/>
            <a:p>
              <a:endParaRPr lang="zh-CN" altLang="en-US"/>
            </a:p>
          </p:txBody>
        </p:sp>
        <p:sp>
          <p:nvSpPr>
            <p:cNvPr id="27" name="任意多边形: 形状 26">
              <a:extLst>
                <a:ext uri="{FF2B5EF4-FFF2-40B4-BE49-F238E27FC236}">
                  <a16:creationId xmlns:a16="http://schemas.microsoft.com/office/drawing/2014/main" id="{1154A709-75DB-8A81-3DDB-271CA0A48E36}"/>
                </a:ext>
              </a:extLst>
            </p:cNvPr>
            <p:cNvSpPr/>
            <p:nvPr/>
          </p:nvSpPr>
          <p:spPr>
            <a:xfrm>
              <a:off x="8788985" y="591068"/>
              <a:ext cx="457891" cy="450048"/>
            </a:xfrm>
            <a:custGeom>
              <a:avLst/>
              <a:gdLst>
                <a:gd name="connsiteX0" fmla="*/ 288951 w 457891"/>
                <a:gd name="connsiteY0" fmla="*/ 450029 h 450048"/>
                <a:gd name="connsiteX1" fmla="*/ 284309 w 457891"/>
                <a:gd name="connsiteY1" fmla="*/ 407445 h 450048"/>
                <a:gd name="connsiteX2" fmla="*/ 301634 w 457891"/>
                <a:gd name="connsiteY2" fmla="*/ 401099 h 450048"/>
                <a:gd name="connsiteX3" fmla="*/ 415747 w 457891"/>
                <a:gd name="connsiteY3" fmla="*/ 229019 h 450048"/>
                <a:gd name="connsiteX4" fmla="*/ 414063 w 457891"/>
                <a:gd name="connsiteY4" fmla="*/ 203826 h 450048"/>
                <a:gd name="connsiteX5" fmla="*/ 454876 w 457891"/>
                <a:gd name="connsiteY5" fmla="*/ 191708 h 450048"/>
                <a:gd name="connsiteX6" fmla="*/ 457891 w 457891"/>
                <a:gd name="connsiteY6" fmla="*/ 229038 h 450048"/>
                <a:gd name="connsiteX7" fmla="*/ 288961 w 457891"/>
                <a:gd name="connsiteY7" fmla="*/ 450048 h 450048"/>
                <a:gd name="connsiteX8" fmla="*/ 158097 w 457891"/>
                <a:gd name="connsiteY8" fmla="*/ 446794 h 450048"/>
                <a:gd name="connsiteX9" fmla="*/ 139843 w 457891"/>
                <a:gd name="connsiteY9" fmla="*/ 439979 h 450048"/>
                <a:gd name="connsiteX10" fmla="*/ 6012 w 457891"/>
                <a:gd name="connsiteY10" fmla="*/ 176729 h 450048"/>
                <a:gd name="connsiteX11" fmla="*/ 45438 w 457891"/>
                <a:gd name="connsiteY11" fmla="*/ 194120 h 450048"/>
                <a:gd name="connsiteX12" fmla="*/ 42193 w 457891"/>
                <a:gd name="connsiteY12" fmla="*/ 229019 h 450048"/>
                <a:gd name="connsiteX13" fmla="*/ 156259 w 457891"/>
                <a:gd name="connsiteY13" fmla="*/ 401137 h 450048"/>
                <a:gd name="connsiteX14" fmla="*/ 167965 w 457891"/>
                <a:gd name="connsiteY14" fmla="*/ 405636 h 450048"/>
                <a:gd name="connsiteX15" fmla="*/ 158106 w 457891"/>
                <a:gd name="connsiteY15" fmla="*/ 446794 h 450048"/>
                <a:gd name="connsiteX16" fmla="*/ 364711 w 457891"/>
                <a:gd name="connsiteY16" fmla="*/ 100739 h 450048"/>
                <a:gd name="connsiteX17" fmla="*/ 361035 w 457891"/>
                <a:gd name="connsiteY17" fmla="*/ 96910 h 450048"/>
                <a:gd name="connsiteX18" fmla="*/ 102026 w 457891"/>
                <a:gd name="connsiteY18" fmla="*/ 91991 h 450048"/>
                <a:gd name="connsiteX19" fmla="*/ 71339 w 457891"/>
                <a:gd name="connsiteY19" fmla="*/ 62969 h 450048"/>
                <a:gd name="connsiteX20" fmla="*/ 390851 w 457891"/>
                <a:gd name="connsiteY20" fmla="*/ 67133 h 450048"/>
                <a:gd name="connsiteX21" fmla="*/ 398958 w 457891"/>
                <a:gd name="connsiteY21" fmla="*/ 75661 h 450048"/>
                <a:gd name="connsiteX22" fmla="*/ 364711 w 457891"/>
                <a:gd name="connsiteY22" fmla="*/ 100739 h 450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457891" h="450048">
                  <a:moveTo>
                    <a:pt x="288951" y="450029"/>
                  </a:moveTo>
                  <a:lnTo>
                    <a:pt x="284309" y="407445"/>
                  </a:lnTo>
                  <a:cubicBezTo>
                    <a:pt x="290185" y="405615"/>
                    <a:pt x="295966" y="403497"/>
                    <a:pt x="301634" y="401099"/>
                  </a:cubicBezTo>
                  <a:cubicBezTo>
                    <a:pt x="370824" y="371916"/>
                    <a:pt x="415788" y="304112"/>
                    <a:pt x="415747" y="229019"/>
                  </a:cubicBezTo>
                  <a:cubicBezTo>
                    <a:pt x="415750" y="220593"/>
                    <a:pt x="415187" y="212177"/>
                    <a:pt x="414063" y="203826"/>
                  </a:cubicBezTo>
                  <a:lnTo>
                    <a:pt x="454876" y="191708"/>
                  </a:lnTo>
                  <a:cubicBezTo>
                    <a:pt x="456890" y="204050"/>
                    <a:pt x="457898" y="216534"/>
                    <a:pt x="457891" y="229038"/>
                  </a:cubicBezTo>
                  <a:cubicBezTo>
                    <a:pt x="457927" y="332395"/>
                    <a:pt x="388704" y="422958"/>
                    <a:pt x="288961" y="450048"/>
                  </a:cubicBezTo>
                  <a:close/>
                  <a:moveTo>
                    <a:pt x="158097" y="446794"/>
                  </a:moveTo>
                  <a:cubicBezTo>
                    <a:pt x="151919" y="444781"/>
                    <a:pt x="145829" y="442507"/>
                    <a:pt x="139843" y="439979"/>
                  </a:cubicBezTo>
                  <a:cubicBezTo>
                    <a:pt x="37177" y="396423"/>
                    <a:pt x="-19294" y="285344"/>
                    <a:pt x="6012" y="176729"/>
                  </a:cubicBezTo>
                  <a:lnTo>
                    <a:pt x="45438" y="194120"/>
                  </a:lnTo>
                  <a:cubicBezTo>
                    <a:pt x="43271" y="205627"/>
                    <a:pt x="42185" y="217310"/>
                    <a:pt x="42193" y="229019"/>
                  </a:cubicBezTo>
                  <a:cubicBezTo>
                    <a:pt x="42210" y="304089"/>
                    <a:pt x="87129" y="371869"/>
                    <a:pt x="156259" y="401137"/>
                  </a:cubicBezTo>
                  <a:cubicBezTo>
                    <a:pt x="160088" y="402764"/>
                    <a:pt x="164031" y="404267"/>
                    <a:pt x="167965" y="405636"/>
                  </a:cubicBezTo>
                  <a:lnTo>
                    <a:pt x="158106" y="446794"/>
                  </a:lnTo>
                  <a:close/>
                  <a:moveTo>
                    <a:pt x="364711" y="100739"/>
                  </a:moveTo>
                  <a:cubicBezTo>
                    <a:pt x="363581" y="99543"/>
                    <a:pt x="362347" y="98270"/>
                    <a:pt x="361035" y="96910"/>
                  </a:cubicBezTo>
                  <a:cubicBezTo>
                    <a:pt x="290094" y="25829"/>
                    <a:pt x="175616" y="23655"/>
                    <a:pt x="102026" y="91991"/>
                  </a:cubicBezTo>
                  <a:lnTo>
                    <a:pt x="71339" y="62969"/>
                  </a:lnTo>
                  <a:cubicBezTo>
                    <a:pt x="161325" y="-22582"/>
                    <a:pt x="303125" y="-20734"/>
                    <a:pt x="390851" y="67133"/>
                  </a:cubicBezTo>
                  <a:cubicBezTo>
                    <a:pt x="393617" y="69899"/>
                    <a:pt x="396345" y="72771"/>
                    <a:pt x="398958" y="75661"/>
                  </a:cubicBezTo>
                  <a:lnTo>
                    <a:pt x="364711" y="100739"/>
                  </a:lnTo>
                  <a:close/>
                </a:path>
              </a:pathLst>
            </a:custGeom>
            <a:solidFill>
              <a:srgbClr val="10CBB8">
                <a:alpha val="50000"/>
              </a:srgbClr>
            </a:solidFill>
            <a:ln w="558" cap="flat">
              <a:noFill/>
              <a:prstDash val="solid"/>
              <a:miter/>
            </a:ln>
          </p:spPr>
          <p:txBody>
            <a:bodyPr rtlCol="0" anchor="ctr"/>
            <a:lstStyle/>
            <a:p>
              <a:endParaRPr lang="zh-CN" altLang="en-US"/>
            </a:p>
          </p:txBody>
        </p:sp>
        <p:sp>
          <p:nvSpPr>
            <p:cNvPr id="28" name="任意多边形: 形状 27">
              <a:extLst>
                <a:ext uri="{FF2B5EF4-FFF2-40B4-BE49-F238E27FC236}">
                  <a16:creationId xmlns:a16="http://schemas.microsoft.com/office/drawing/2014/main" id="{39D52A85-0F00-EB9E-DFF1-A42E4AFEC086}"/>
                </a:ext>
              </a:extLst>
            </p:cNvPr>
            <p:cNvSpPr/>
            <p:nvPr/>
          </p:nvSpPr>
          <p:spPr>
            <a:xfrm>
              <a:off x="8740731" y="542852"/>
              <a:ext cx="554348" cy="546639"/>
            </a:xfrm>
            <a:custGeom>
              <a:avLst/>
              <a:gdLst>
                <a:gd name="connsiteX0" fmla="*/ 342469 w 554348"/>
                <a:gd name="connsiteY0" fmla="*/ 546639 h 546639"/>
                <a:gd name="connsiteX1" fmla="*/ 338526 w 554348"/>
                <a:gd name="connsiteY1" fmla="*/ 510344 h 546639"/>
                <a:gd name="connsiteX2" fmla="*/ 518215 w 554348"/>
                <a:gd name="connsiteY2" fmla="*/ 277235 h 546639"/>
                <a:gd name="connsiteX3" fmla="*/ 514788 w 554348"/>
                <a:gd name="connsiteY3" fmla="*/ 236450 h 546639"/>
                <a:gd name="connsiteX4" fmla="*/ 549658 w 554348"/>
                <a:gd name="connsiteY4" fmla="*/ 226093 h 546639"/>
                <a:gd name="connsiteX5" fmla="*/ 554348 w 554348"/>
                <a:gd name="connsiteY5" fmla="*/ 277235 h 546639"/>
                <a:gd name="connsiteX6" fmla="*/ 342479 w 554348"/>
                <a:gd name="connsiteY6" fmla="*/ 546639 h 546639"/>
                <a:gd name="connsiteX7" fmla="*/ 195065 w 554348"/>
                <a:gd name="connsiteY7" fmla="*/ 541988 h 546639"/>
                <a:gd name="connsiteX8" fmla="*/ 169327 w 554348"/>
                <a:gd name="connsiteY8" fmla="*/ 532569 h 546639"/>
                <a:gd name="connsiteX9" fmla="*/ 9480 w 554348"/>
                <a:gd name="connsiteY9" fmla="*/ 205217 h 546639"/>
                <a:gd name="connsiteX10" fmla="*/ 42981 w 554348"/>
                <a:gd name="connsiteY10" fmla="*/ 220006 h 546639"/>
                <a:gd name="connsiteX11" fmla="*/ 183426 w 554348"/>
                <a:gd name="connsiteY11" fmla="*/ 499288 h 546639"/>
                <a:gd name="connsiteX12" fmla="*/ 203527 w 554348"/>
                <a:gd name="connsiteY12" fmla="*/ 506764 h 546639"/>
                <a:gd name="connsiteX13" fmla="*/ 195085 w 554348"/>
                <a:gd name="connsiteY13" fmla="*/ 542016 h 546639"/>
                <a:gd name="connsiteX14" fmla="*/ 457004 w 554348"/>
                <a:gd name="connsiteY14" fmla="*/ 116727 h 546639"/>
                <a:gd name="connsiteX15" fmla="*/ 447633 w 554348"/>
                <a:gd name="connsiteY15" fmla="*/ 106820 h 546639"/>
                <a:gd name="connsiteX16" fmla="*/ 110844 w 554348"/>
                <a:gd name="connsiteY16" fmla="*/ 102896 h 546639"/>
                <a:gd name="connsiteX17" fmla="*/ 84570 w 554348"/>
                <a:gd name="connsiteY17" fmla="*/ 78010 h 546639"/>
                <a:gd name="connsiteX18" fmla="*/ 473180 w 554348"/>
                <a:gd name="connsiteY18" fmla="*/ 81283 h 546639"/>
                <a:gd name="connsiteX19" fmla="*/ 486274 w 554348"/>
                <a:gd name="connsiteY19" fmla="*/ 95296 h 546639"/>
                <a:gd name="connsiteX20" fmla="*/ 456995 w 554348"/>
                <a:gd name="connsiteY20" fmla="*/ 116727 h 546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554348" h="546639">
                  <a:moveTo>
                    <a:pt x="342469" y="546639"/>
                  </a:moveTo>
                  <a:lnTo>
                    <a:pt x="338526" y="510344"/>
                  </a:lnTo>
                  <a:cubicBezTo>
                    <a:pt x="444459" y="482538"/>
                    <a:pt x="518291" y="386756"/>
                    <a:pt x="518215" y="277235"/>
                  </a:cubicBezTo>
                  <a:cubicBezTo>
                    <a:pt x="518216" y="263568"/>
                    <a:pt x="517070" y="249925"/>
                    <a:pt x="514788" y="236450"/>
                  </a:cubicBezTo>
                  <a:lnTo>
                    <a:pt x="549658" y="226093"/>
                  </a:lnTo>
                  <a:cubicBezTo>
                    <a:pt x="552787" y="242960"/>
                    <a:pt x="554357" y="260080"/>
                    <a:pt x="554348" y="277235"/>
                  </a:cubicBezTo>
                  <a:cubicBezTo>
                    <a:pt x="554359" y="405169"/>
                    <a:pt x="466811" y="516492"/>
                    <a:pt x="342479" y="546639"/>
                  </a:cubicBezTo>
                  <a:close/>
                  <a:moveTo>
                    <a:pt x="195065" y="541988"/>
                  </a:moveTo>
                  <a:cubicBezTo>
                    <a:pt x="186335" y="539278"/>
                    <a:pt x="177745" y="536135"/>
                    <a:pt x="169327" y="532569"/>
                  </a:cubicBezTo>
                  <a:cubicBezTo>
                    <a:pt x="41880" y="478568"/>
                    <a:pt x="-26308" y="338927"/>
                    <a:pt x="9480" y="205217"/>
                  </a:cubicBezTo>
                  <a:lnTo>
                    <a:pt x="42981" y="220006"/>
                  </a:lnTo>
                  <a:cubicBezTo>
                    <a:pt x="15024" y="334939"/>
                    <a:pt x="74492" y="453195"/>
                    <a:pt x="183426" y="499288"/>
                  </a:cubicBezTo>
                  <a:cubicBezTo>
                    <a:pt x="189983" y="502064"/>
                    <a:pt x="196750" y="504581"/>
                    <a:pt x="203527" y="506764"/>
                  </a:cubicBezTo>
                  <a:lnTo>
                    <a:pt x="195085" y="542016"/>
                  </a:lnTo>
                  <a:close/>
                  <a:moveTo>
                    <a:pt x="457004" y="116727"/>
                  </a:moveTo>
                  <a:cubicBezTo>
                    <a:pt x="453941" y="113310"/>
                    <a:pt x="450802" y="110027"/>
                    <a:pt x="447633" y="106820"/>
                  </a:cubicBezTo>
                  <a:cubicBezTo>
                    <a:pt x="355119" y="14140"/>
                    <a:pt x="205494" y="12397"/>
                    <a:pt x="110844" y="102896"/>
                  </a:cubicBezTo>
                  <a:lnTo>
                    <a:pt x="84570" y="78010"/>
                  </a:lnTo>
                  <a:cubicBezTo>
                    <a:pt x="193242" y="-27265"/>
                    <a:pt x="366297" y="-25807"/>
                    <a:pt x="473180" y="81283"/>
                  </a:cubicBezTo>
                  <a:cubicBezTo>
                    <a:pt x="477689" y="85792"/>
                    <a:pt x="482092" y="90510"/>
                    <a:pt x="486274" y="95296"/>
                  </a:cubicBezTo>
                  <a:lnTo>
                    <a:pt x="456995" y="116727"/>
                  </a:lnTo>
                  <a:close/>
                </a:path>
              </a:pathLst>
            </a:custGeom>
            <a:solidFill>
              <a:srgbClr val="10CBB8">
                <a:alpha val="10000"/>
              </a:srgbClr>
            </a:solidFill>
            <a:ln w="558" cap="flat">
              <a:noFill/>
              <a:prstDash val="solid"/>
              <a:miter/>
            </a:ln>
          </p:spPr>
          <p:txBody>
            <a:bodyPr rtlCol="0" anchor="ctr"/>
            <a:lstStyle/>
            <a:p>
              <a:endParaRPr lang="zh-CN" altLang="en-US"/>
            </a:p>
          </p:txBody>
        </p:sp>
        <p:sp>
          <p:nvSpPr>
            <p:cNvPr id="29" name="任意多边形: 形状 28">
              <a:extLst>
                <a:ext uri="{FF2B5EF4-FFF2-40B4-BE49-F238E27FC236}">
                  <a16:creationId xmlns:a16="http://schemas.microsoft.com/office/drawing/2014/main" id="{855A7BCF-11DD-9DE4-1236-1BF7BF6C485B}"/>
                </a:ext>
              </a:extLst>
            </p:cNvPr>
            <p:cNvSpPr/>
            <p:nvPr/>
          </p:nvSpPr>
          <p:spPr>
            <a:xfrm>
              <a:off x="8903540" y="700824"/>
              <a:ext cx="229720" cy="239292"/>
            </a:xfrm>
            <a:custGeom>
              <a:avLst/>
              <a:gdLst>
                <a:gd name="connsiteX0" fmla="*/ 0 w 229720"/>
                <a:gd name="connsiteY0" fmla="*/ 119646 h 239292"/>
                <a:gd name="connsiteX1" fmla="*/ 114860 w 229720"/>
                <a:gd name="connsiteY1" fmla="*/ 239292 h 239292"/>
                <a:gd name="connsiteX2" fmla="*/ 229720 w 229720"/>
                <a:gd name="connsiteY2" fmla="*/ 119646 h 239292"/>
                <a:gd name="connsiteX3" fmla="*/ 114860 w 229720"/>
                <a:gd name="connsiteY3" fmla="*/ 0 h 239292"/>
                <a:gd name="connsiteX4" fmla="*/ 0 w 229720"/>
                <a:gd name="connsiteY4" fmla="*/ 119646 h 2392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0" h="239292">
                  <a:moveTo>
                    <a:pt x="0" y="119646"/>
                  </a:moveTo>
                  <a:cubicBezTo>
                    <a:pt x="0" y="185725"/>
                    <a:pt x="51425" y="239292"/>
                    <a:pt x="114860" y="239292"/>
                  </a:cubicBezTo>
                  <a:cubicBezTo>
                    <a:pt x="178296" y="239292"/>
                    <a:pt x="229720" y="185725"/>
                    <a:pt x="229720" y="119646"/>
                  </a:cubicBezTo>
                  <a:cubicBezTo>
                    <a:pt x="229720" y="53567"/>
                    <a:pt x="178296" y="0"/>
                    <a:pt x="114860" y="0"/>
                  </a:cubicBezTo>
                  <a:cubicBezTo>
                    <a:pt x="51425" y="0"/>
                    <a:pt x="0" y="53567"/>
                    <a:pt x="0" y="119646"/>
                  </a:cubicBezTo>
                  <a:close/>
                </a:path>
              </a:pathLst>
            </a:custGeom>
            <a:gradFill>
              <a:gsLst>
                <a:gs pos="0">
                  <a:srgbClr val="14C6EC"/>
                </a:gs>
                <a:gs pos="100000">
                  <a:srgbClr val="1BD7D5"/>
                </a:gs>
              </a:gsLst>
              <a:lin ang="18900000" scaled="0"/>
            </a:gradFill>
            <a:ln w="558" cap="flat">
              <a:noFill/>
              <a:prstDash val="solid"/>
              <a:miter/>
            </a:ln>
          </p:spPr>
          <p:txBody>
            <a:bodyPr rtlCol="0" anchor="ctr"/>
            <a:lstStyle/>
            <a:p>
              <a:endParaRPr lang="zh-CN" altLang="en-US"/>
            </a:p>
          </p:txBody>
        </p:sp>
      </p:grpSp>
      <p:sp>
        <p:nvSpPr>
          <p:cNvPr id="33" name="文本框 32">
            <a:extLst>
              <a:ext uri="{FF2B5EF4-FFF2-40B4-BE49-F238E27FC236}">
                <a16:creationId xmlns:a16="http://schemas.microsoft.com/office/drawing/2014/main" id="{585FC5A7-9DE2-4147-D82E-789C5D2CC269}"/>
              </a:ext>
            </a:extLst>
          </p:cNvPr>
          <p:cNvSpPr txBox="1"/>
          <p:nvPr/>
        </p:nvSpPr>
        <p:spPr>
          <a:xfrm>
            <a:off x="6477941" y="2412393"/>
            <a:ext cx="860146" cy="215444"/>
          </a:xfrm>
          <a:prstGeom prst="rect">
            <a:avLst/>
          </a:prstGeom>
          <a:noFill/>
        </p:spPr>
        <p:txBody>
          <a:bodyPr wrap="square" rtlCol="0">
            <a:spAutoFit/>
          </a:bodyPr>
          <a:lstStyle/>
          <a:p>
            <a:pPr algn="ctr"/>
            <a:r>
              <a:rPr lang="zh-CN" altLang="en-US" sz="800" dirty="0">
                <a:solidFill>
                  <a:srgbClr val="1E4156"/>
                </a:solidFill>
              </a:rPr>
              <a:t>指定对象扫描</a:t>
            </a:r>
          </a:p>
        </p:txBody>
      </p:sp>
      <p:grpSp>
        <p:nvGrpSpPr>
          <p:cNvPr id="35" name="组合 34">
            <a:extLst>
              <a:ext uri="{FF2B5EF4-FFF2-40B4-BE49-F238E27FC236}">
                <a16:creationId xmlns:a16="http://schemas.microsoft.com/office/drawing/2014/main" id="{F5E2697D-57C2-DB2E-8CE3-D4DD1D51D02E}"/>
              </a:ext>
            </a:extLst>
          </p:cNvPr>
          <p:cNvGrpSpPr>
            <a:grpSpLocks noChangeAspect="1"/>
          </p:cNvGrpSpPr>
          <p:nvPr/>
        </p:nvGrpSpPr>
        <p:grpSpPr>
          <a:xfrm>
            <a:off x="8028488" y="3086128"/>
            <a:ext cx="156176" cy="158311"/>
            <a:chOff x="6262484" y="2876121"/>
            <a:chExt cx="1879419" cy="1905101"/>
          </a:xfrm>
        </p:grpSpPr>
        <p:sp>
          <p:nvSpPr>
            <p:cNvPr id="40" name="任意多边形: 形状 39">
              <a:extLst>
                <a:ext uri="{FF2B5EF4-FFF2-40B4-BE49-F238E27FC236}">
                  <a16:creationId xmlns:a16="http://schemas.microsoft.com/office/drawing/2014/main" id="{58AD90C3-AD86-0A85-1D10-E780D88D4D27}"/>
                </a:ext>
              </a:extLst>
            </p:cNvPr>
            <p:cNvSpPr/>
            <p:nvPr/>
          </p:nvSpPr>
          <p:spPr>
            <a:xfrm>
              <a:off x="6706240" y="3186225"/>
              <a:ext cx="1149578" cy="1510575"/>
            </a:xfrm>
            <a:custGeom>
              <a:avLst/>
              <a:gdLst>
                <a:gd name="connsiteX0" fmla="*/ 923896 w 1149578"/>
                <a:gd name="connsiteY0" fmla="*/ 372293 h 1510575"/>
                <a:gd name="connsiteX1" fmla="*/ 574670 w 1149578"/>
                <a:gd name="connsiteY1" fmla="*/ 0 h 1510575"/>
                <a:gd name="connsiteX2" fmla="*/ 225445 w 1149578"/>
                <a:gd name="connsiteY2" fmla="*/ 372293 h 1510575"/>
                <a:gd name="connsiteX3" fmla="*/ 0 w 1149578"/>
                <a:gd name="connsiteY3" fmla="*/ 875739 h 1510575"/>
                <a:gd name="connsiteX4" fmla="*/ 574789 w 1149578"/>
                <a:gd name="connsiteY4" fmla="*/ 1510575 h 1510575"/>
                <a:gd name="connsiteX5" fmla="*/ 1149578 w 1149578"/>
                <a:gd name="connsiteY5" fmla="*/ 875739 h 1510575"/>
                <a:gd name="connsiteX6" fmla="*/ 923896 w 1149578"/>
                <a:gd name="connsiteY6" fmla="*/ 372293 h 151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9578" h="1510575">
                  <a:moveTo>
                    <a:pt x="923896" y="372293"/>
                  </a:moveTo>
                  <a:cubicBezTo>
                    <a:pt x="893694" y="160641"/>
                    <a:pt x="748986" y="0"/>
                    <a:pt x="574670" y="0"/>
                  </a:cubicBezTo>
                  <a:cubicBezTo>
                    <a:pt x="400355" y="0"/>
                    <a:pt x="255766" y="160522"/>
                    <a:pt x="225445" y="372293"/>
                  </a:cubicBezTo>
                  <a:cubicBezTo>
                    <a:pt x="88585" y="488345"/>
                    <a:pt x="0" y="670389"/>
                    <a:pt x="0" y="875739"/>
                  </a:cubicBezTo>
                  <a:cubicBezTo>
                    <a:pt x="0" y="1226391"/>
                    <a:pt x="257311" y="1510575"/>
                    <a:pt x="574789" y="1510575"/>
                  </a:cubicBezTo>
                  <a:cubicBezTo>
                    <a:pt x="892267" y="1510575"/>
                    <a:pt x="1149578" y="1226391"/>
                    <a:pt x="1149578" y="875739"/>
                  </a:cubicBezTo>
                  <a:cubicBezTo>
                    <a:pt x="1149459" y="670389"/>
                    <a:pt x="1060875" y="488345"/>
                    <a:pt x="923896" y="372293"/>
                  </a:cubicBezTo>
                  <a:close/>
                </a:path>
              </a:pathLst>
            </a:custGeom>
            <a:solidFill>
              <a:srgbClr val="FF0000"/>
            </a:solidFill>
            <a:ln w="1860" cap="flat">
              <a:noFill/>
              <a:prstDash val="solid"/>
              <a:miter/>
            </a:ln>
          </p:spPr>
          <p:txBody>
            <a:bodyPr rtlCol="0" anchor="ctr"/>
            <a:lstStyle/>
            <a:p>
              <a:endParaRPr lang="zh-CN" altLang="en-US">
                <a:latin typeface="+mn-ea"/>
              </a:endParaRPr>
            </a:p>
          </p:txBody>
        </p:sp>
        <p:sp>
          <p:nvSpPr>
            <p:cNvPr id="44" name="任意多边形: 形状 43">
              <a:extLst>
                <a:ext uri="{FF2B5EF4-FFF2-40B4-BE49-F238E27FC236}">
                  <a16:creationId xmlns:a16="http://schemas.microsoft.com/office/drawing/2014/main" id="{F0D1C508-4B6E-8400-A1D4-0080ABFF69D2}"/>
                </a:ext>
              </a:extLst>
            </p:cNvPr>
            <p:cNvSpPr/>
            <p:nvPr/>
          </p:nvSpPr>
          <p:spPr>
            <a:xfrm>
              <a:off x="6262484" y="2876121"/>
              <a:ext cx="1879419" cy="1905101"/>
            </a:xfrm>
            <a:custGeom>
              <a:avLst/>
              <a:gdLst>
                <a:gd name="connsiteX0" fmla="*/ 1821751 w 1879419"/>
                <a:gd name="connsiteY0" fmla="*/ 947674 h 1905101"/>
                <a:gd name="connsiteX1" fmla="*/ 1579065 w 1879419"/>
                <a:gd name="connsiteY1" fmla="*/ 947674 h 1905101"/>
                <a:gd name="connsiteX2" fmla="*/ 1496901 w 1879419"/>
                <a:gd name="connsiteY2" fmla="*/ 757426 h 1905101"/>
                <a:gd name="connsiteX3" fmla="*/ 1498209 w 1879419"/>
                <a:gd name="connsiteY3" fmla="*/ 756712 h 1905101"/>
                <a:gd name="connsiteX4" fmla="*/ 1794046 w 1879419"/>
                <a:gd name="connsiteY4" fmla="*/ 534478 h 1905101"/>
                <a:gd name="connsiteX5" fmla="*/ 1816994 w 1879419"/>
                <a:gd name="connsiteY5" fmla="*/ 488580 h 1905101"/>
                <a:gd name="connsiteX6" fmla="*/ 1816995 w 1879419"/>
                <a:gd name="connsiteY6" fmla="*/ 217714 h 1905101"/>
                <a:gd name="connsiteX7" fmla="*/ 1759553 w 1879419"/>
                <a:gd name="connsiteY7" fmla="*/ 160293 h 1905101"/>
                <a:gd name="connsiteX8" fmla="*/ 1702132 w 1879419"/>
                <a:gd name="connsiteY8" fmla="*/ 217714 h 1905101"/>
                <a:gd name="connsiteX9" fmla="*/ 1702132 w 1879419"/>
                <a:gd name="connsiteY9" fmla="*/ 460043 h 1905101"/>
                <a:gd name="connsiteX10" fmla="*/ 1430314 w 1879419"/>
                <a:gd name="connsiteY10" fmla="*/ 664204 h 1905101"/>
                <a:gd name="connsiteX11" fmla="*/ 1346129 w 1879419"/>
                <a:gd name="connsiteY11" fmla="*/ 579543 h 1905101"/>
                <a:gd name="connsiteX12" fmla="*/ 1132694 w 1879419"/>
                <a:gd name="connsiteY12" fmla="*/ 207845 h 1905101"/>
                <a:gd name="connsiteX13" fmla="*/ 1132694 w 1879419"/>
                <a:gd name="connsiteY13" fmla="*/ 60045 h 1905101"/>
                <a:gd name="connsiteX14" fmla="*/ 1075381 w 1879419"/>
                <a:gd name="connsiteY14" fmla="*/ 2733 h 1905101"/>
                <a:gd name="connsiteX15" fmla="*/ 1018069 w 1879419"/>
                <a:gd name="connsiteY15" fmla="*/ 60045 h 1905101"/>
                <a:gd name="connsiteX16" fmla="*/ 1018069 w 1879419"/>
                <a:gd name="connsiteY16" fmla="*/ 155764 h 1905101"/>
                <a:gd name="connsiteX17" fmla="*/ 861113 w 1879419"/>
                <a:gd name="connsiteY17" fmla="*/ 155764 h 1905101"/>
                <a:gd name="connsiteX18" fmla="*/ 861113 w 1879419"/>
                <a:gd name="connsiteY18" fmla="*/ 60045 h 1905101"/>
                <a:gd name="connsiteX19" fmla="*/ 806354 w 1879419"/>
                <a:gd name="connsiteY19" fmla="*/ 61 h 1905101"/>
                <a:gd name="connsiteX20" fmla="*/ 746370 w 1879419"/>
                <a:gd name="connsiteY20" fmla="*/ 54820 h 1905101"/>
                <a:gd name="connsiteX21" fmla="*/ 746370 w 1879419"/>
                <a:gd name="connsiteY21" fmla="*/ 60045 h 1905101"/>
                <a:gd name="connsiteX22" fmla="*/ 746370 w 1879419"/>
                <a:gd name="connsiteY22" fmla="*/ 207845 h 1905101"/>
                <a:gd name="connsiteX23" fmla="*/ 532934 w 1879419"/>
                <a:gd name="connsiteY23" fmla="*/ 579543 h 1905101"/>
                <a:gd name="connsiteX24" fmla="*/ 448749 w 1879419"/>
                <a:gd name="connsiteY24" fmla="*/ 664204 h 1905101"/>
                <a:gd name="connsiteX25" fmla="*/ 176931 w 1879419"/>
                <a:gd name="connsiteY25" fmla="*/ 459924 h 1905101"/>
                <a:gd name="connsiteX26" fmla="*/ 176931 w 1879419"/>
                <a:gd name="connsiteY26" fmla="*/ 217714 h 1905101"/>
                <a:gd name="connsiteX27" fmla="*/ 116947 w 1879419"/>
                <a:gd name="connsiteY27" fmla="*/ 162954 h 1905101"/>
                <a:gd name="connsiteX28" fmla="*/ 62188 w 1879419"/>
                <a:gd name="connsiteY28" fmla="*/ 217714 h 1905101"/>
                <a:gd name="connsiteX29" fmla="*/ 62188 w 1879419"/>
                <a:gd name="connsiteY29" fmla="*/ 488580 h 1905101"/>
                <a:gd name="connsiteX30" fmla="*/ 85136 w 1879419"/>
                <a:gd name="connsiteY30" fmla="*/ 534478 h 1905101"/>
                <a:gd name="connsiteX31" fmla="*/ 380973 w 1879419"/>
                <a:gd name="connsiteY31" fmla="*/ 756712 h 1905101"/>
                <a:gd name="connsiteX32" fmla="*/ 382281 w 1879419"/>
                <a:gd name="connsiteY32" fmla="*/ 757426 h 1905101"/>
                <a:gd name="connsiteX33" fmla="*/ 296788 w 1879419"/>
                <a:gd name="connsiteY33" fmla="*/ 960159 h 1905101"/>
                <a:gd name="connsiteX34" fmla="*/ 57431 w 1879419"/>
                <a:gd name="connsiteY34" fmla="*/ 960159 h 1905101"/>
                <a:gd name="connsiteX35" fmla="*/ 0 w 1879419"/>
                <a:gd name="connsiteY35" fmla="*/ 1017591 h 1905101"/>
                <a:gd name="connsiteX36" fmla="*/ 0 w 1879419"/>
                <a:gd name="connsiteY36" fmla="*/ 1296662 h 1905101"/>
                <a:gd name="connsiteX37" fmla="*/ 57431 w 1879419"/>
                <a:gd name="connsiteY37" fmla="*/ 1354093 h 1905101"/>
                <a:gd name="connsiteX38" fmla="*/ 114863 w 1879419"/>
                <a:gd name="connsiteY38" fmla="*/ 1296662 h 1905101"/>
                <a:gd name="connsiteX39" fmla="*/ 114863 w 1879419"/>
                <a:gd name="connsiteY39" fmla="*/ 1074903 h 1905101"/>
                <a:gd name="connsiteX40" fmla="*/ 275385 w 1879419"/>
                <a:gd name="connsiteY40" fmla="*/ 1074903 h 1905101"/>
                <a:gd name="connsiteX41" fmla="*/ 290367 w 1879419"/>
                <a:gd name="connsiteY41" fmla="*/ 1342441 h 1905101"/>
                <a:gd name="connsiteX42" fmla="*/ 84185 w 1879419"/>
                <a:gd name="connsiteY42" fmla="*/ 1536732 h 1905101"/>
                <a:gd name="connsiteX43" fmla="*/ 66111 w 1879419"/>
                <a:gd name="connsiteY43" fmla="*/ 1578468 h 1905101"/>
                <a:gd name="connsiteX44" fmla="*/ 66111 w 1879419"/>
                <a:gd name="connsiteY44" fmla="*/ 1834590 h 1905101"/>
                <a:gd name="connsiteX45" fmla="*/ 123553 w 1879419"/>
                <a:gd name="connsiteY45" fmla="*/ 1892011 h 1905101"/>
                <a:gd name="connsiteX46" fmla="*/ 180974 w 1879419"/>
                <a:gd name="connsiteY46" fmla="*/ 1834590 h 1905101"/>
                <a:gd name="connsiteX47" fmla="*/ 180974 w 1879419"/>
                <a:gd name="connsiteY47" fmla="*/ 1603200 h 1905101"/>
                <a:gd name="connsiteX48" fmla="*/ 327941 w 1879419"/>
                <a:gd name="connsiteY48" fmla="*/ 1464794 h 1905101"/>
                <a:gd name="connsiteX49" fmla="*/ 939591 w 1879419"/>
                <a:gd name="connsiteY49" fmla="*/ 1905101 h 1905101"/>
                <a:gd name="connsiteX50" fmla="*/ 1551479 w 1879419"/>
                <a:gd name="connsiteY50" fmla="*/ 1464794 h 1905101"/>
                <a:gd name="connsiteX51" fmla="*/ 1698446 w 1879419"/>
                <a:gd name="connsiteY51" fmla="*/ 1603200 h 1905101"/>
                <a:gd name="connsiteX52" fmla="*/ 1698446 w 1879419"/>
                <a:gd name="connsiteY52" fmla="*/ 1834590 h 1905101"/>
                <a:gd name="connsiteX53" fmla="*/ 1755887 w 1879419"/>
                <a:gd name="connsiteY53" fmla="*/ 1892011 h 1905101"/>
                <a:gd name="connsiteX54" fmla="*/ 1813308 w 1879419"/>
                <a:gd name="connsiteY54" fmla="*/ 1834590 h 1905101"/>
                <a:gd name="connsiteX55" fmla="*/ 1813309 w 1879419"/>
                <a:gd name="connsiteY55" fmla="*/ 1578468 h 1905101"/>
                <a:gd name="connsiteX56" fmla="*/ 1795235 w 1879419"/>
                <a:gd name="connsiteY56" fmla="*/ 1536732 h 1905101"/>
                <a:gd name="connsiteX57" fmla="*/ 1589053 w 1879419"/>
                <a:gd name="connsiteY57" fmla="*/ 1342441 h 1905101"/>
                <a:gd name="connsiteX58" fmla="*/ 1609148 w 1879419"/>
                <a:gd name="connsiteY58" fmla="*/ 1165747 h 1905101"/>
                <a:gd name="connsiteX59" fmla="*/ 1602370 w 1879419"/>
                <a:gd name="connsiteY59" fmla="*/ 1062299 h 1905101"/>
                <a:gd name="connsiteX60" fmla="*/ 1764557 w 1879419"/>
                <a:gd name="connsiteY60" fmla="*/ 1062299 h 1905101"/>
                <a:gd name="connsiteX61" fmla="*/ 1764557 w 1879419"/>
                <a:gd name="connsiteY61" fmla="*/ 1284058 h 1905101"/>
                <a:gd name="connsiteX62" fmla="*/ 1821999 w 1879419"/>
                <a:gd name="connsiteY62" fmla="*/ 1341479 h 1905101"/>
                <a:gd name="connsiteX63" fmla="*/ 1879420 w 1879419"/>
                <a:gd name="connsiteY63" fmla="*/ 1284058 h 1905101"/>
                <a:gd name="connsiteX64" fmla="*/ 1879420 w 1879419"/>
                <a:gd name="connsiteY64" fmla="*/ 1004987 h 1905101"/>
                <a:gd name="connsiteX65" fmla="*/ 1821751 w 1879419"/>
                <a:gd name="connsiteY65" fmla="*/ 947674 h 1905101"/>
                <a:gd name="connsiteX66" fmla="*/ 939591 w 1879419"/>
                <a:gd name="connsiteY66" fmla="*/ 260757 h 1905101"/>
                <a:gd name="connsiteX67" fmla="*/ 1213787 w 1879419"/>
                <a:gd name="connsiteY67" fmla="*/ 513788 h 1905101"/>
                <a:gd name="connsiteX68" fmla="*/ 665395 w 1879419"/>
                <a:gd name="connsiteY68" fmla="*/ 513788 h 1905101"/>
                <a:gd name="connsiteX69" fmla="*/ 939591 w 1879419"/>
                <a:gd name="connsiteY69" fmla="*/ 260757 h 1905101"/>
                <a:gd name="connsiteX70" fmla="*/ 995952 w 1879419"/>
                <a:gd name="connsiteY70" fmla="*/ 1787147 h 1905101"/>
                <a:gd name="connsiteX71" fmla="*/ 996904 w 1879419"/>
                <a:gd name="connsiteY71" fmla="*/ 1777159 h 1905101"/>
                <a:gd name="connsiteX72" fmla="*/ 996903 w 1879419"/>
                <a:gd name="connsiteY72" fmla="*/ 1379777 h 1905101"/>
                <a:gd name="connsiteX73" fmla="*/ 939483 w 1879419"/>
                <a:gd name="connsiteY73" fmla="*/ 1322335 h 1905101"/>
                <a:gd name="connsiteX74" fmla="*/ 882041 w 1879419"/>
                <a:gd name="connsiteY74" fmla="*/ 1379756 h 1905101"/>
                <a:gd name="connsiteX75" fmla="*/ 882041 w 1879419"/>
                <a:gd name="connsiteY75" fmla="*/ 1379777 h 1905101"/>
                <a:gd name="connsiteX76" fmla="*/ 882041 w 1879419"/>
                <a:gd name="connsiteY76" fmla="*/ 1777159 h 1905101"/>
                <a:gd name="connsiteX77" fmla="*/ 882992 w 1879419"/>
                <a:gd name="connsiteY77" fmla="*/ 1787147 h 1905101"/>
                <a:gd name="connsiteX78" fmla="*/ 384778 w 1879419"/>
                <a:gd name="connsiteY78" fmla="*/ 1165747 h 1905101"/>
                <a:gd name="connsiteX79" fmla="*/ 606894 w 1879419"/>
                <a:gd name="connsiteY79" fmla="*/ 667057 h 1905101"/>
                <a:gd name="connsiteX80" fmla="*/ 607250 w 1879419"/>
                <a:gd name="connsiteY80" fmla="*/ 666701 h 1905101"/>
                <a:gd name="connsiteX81" fmla="*/ 1271456 w 1879419"/>
                <a:gd name="connsiteY81" fmla="*/ 666701 h 1905101"/>
                <a:gd name="connsiteX82" fmla="*/ 1271813 w 1879419"/>
                <a:gd name="connsiteY82" fmla="*/ 667057 h 1905101"/>
                <a:gd name="connsiteX83" fmla="*/ 1493928 w 1879419"/>
                <a:gd name="connsiteY83" fmla="*/ 1165747 h 1905101"/>
                <a:gd name="connsiteX84" fmla="*/ 995952 w 1879419"/>
                <a:gd name="connsiteY84" fmla="*/ 1787147 h 1905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1879419" h="1905101">
                  <a:moveTo>
                    <a:pt x="1821751" y="947674"/>
                  </a:moveTo>
                  <a:lnTo>
                    <a:pt x="1579065" y="947674"/>
                  </a:lnTo>
                  <a:cubicBezTo>
                    <a:pt x="1560385" y="880842"/>
                    <a:pt x="1532747" y="816845"/>
                    <a:pt x="1496901" y="757426"/>
                  </a:cubicBezTo>
                  <a:lnTo>
                    <a:pt x="1498209" y="756712"/>
                  </a:lnTo>
                  <a:lnTo>
                    <a:pt x="1794046" y="534478"/>
                  </a:lnTo>
                  <a:cubicBezTo>
                    <a:pt x="1808470" y="523624"/>
                    <a:pt x="1816967" y="506632"/>
                    <a:pt x="1816994" y="488580"/>
                  </a:cubicBezTo>
                  <a:lnTo>
                    <a:pt x="1816995" y="217714"/>
                  </a:lnTo>
                  <a:cubicBezTo>
                    <a:pt x="1816989" y="185995"/>
                    <a:pt x="1791271" y="160287"/>
                    <a:pt x="1759553" y="160293"/>
                  </a:cubicBezTo>
                  <a:cubicBezTo>
                    <a:pt x="1727843" y="160298"/>
                    <a:pt x="1702138" y="186003"/>
                    <a:pt x="1702132" y="217714"/>
                  </a:cubicBezTo>
                  <a:lnTo>
                    <a:pt x="1702132" y="460043"/>
                  </a:lnTo>
                  <a:lnTo>
                    <a:pt x="1430314" y="664204"/>
                  </a:lnTo>
                  <a:cubicBezTo>
                    <a:pt x="1404718" y="633635"/>
                    <a:pt x="1376553" y="605311"/>
                    <a:pt x="1346129" y="579543"/>
                  </a:cubicBezTo>
                  <a:cubicBezTo>
                    <a:pt x="1323061" y="417950"/>
                    <a:pt x="1242443" y="282398"/>
                    <a:pt x="1132694" y="207845"/>
                  </a:cubicBezTo>
                  <a:lnTo>
                    <a:pt x="1132694" y="60045"/>
                  </a:lnTo>
                  <a:cubicBezTo>
                    <a:pt x="1132694" y="28392"/>
                    <a:pt x="1107034" y="2733"/>
                    <a:pt x="1075381" y="2733"/>
                  </a:cubicBezTo>
                  <a:cubicBezTo>
                    <a:pt x="1043728" y="2733"/>
                    <a:pt x="1018069" y="28392"/>
                    <a:pt x="1018069" y="60045"/>
                  </a:cubicBezTo>
                  <a:lnTo>
                    <a:pt x="1018069" y="155764"/>
                  </a:lnTo>
                  <a:cubicBezTo>
                    <a:pt x="966534" y="142959"/>
                    <a:pt x="912648" y="142959"/>
                    <a:pt x="861113" y="155764"/>
                  </a:cubicBezTo>
                  <a:lnTo>
                    <a:pt x="861113" y="60045"/>
                  </a:lnTo>
                  <a:cubicBezTo>
                    <a:pt x="862556" y="28359"/>
                    <a:pt x="838040" y="1503"/>
                    <a:pt x="806354" y="61"/>
                  </a:cubicBezTo>
                  <a:cubicBezTo>
                    <a:pt x="774668" y="-1382"/>
                    <a:pt x="747813" y="23134"/>
                    <a:pt x="746370" y="54820"/>
                  </a:cubicBezTo>
                  <a:cubicBezTo>
                    <a:pt x="746290" y="56561"/>
                    <a:pt x="746290" y="58304"/>
                    <a:pt x="746370" y="60045"/>
                  </a:cubicBezTo>
                  <a:lnTo>
                    <a:pt x="746370" y="207845"/>
                  </a:lnTo>
                  <a:cubicBezTo>
                    <a:pt x="636620" y="282279"/>
                    <a:pt x="556002" y="417950"/>
                    <a:pt x="532934" y="579543"/>
                  </a:cubicBezTo>
                  <a:cubicBezTo>
                    <a:pt x="502732" y="605108"/>
                    <a:pt x="474671" y="633407"/>
                    <a:pt x="448749" y="664204"/>
                  </a:cubicBezTo>
                  <a:lnTo>
                    <a:pt x="176931" y="459924"/>
                  </a:lnTo>
                  <a:lnTo>
                    <a:pt x="176931" y="217714"/>
                  </a:lnTo>
                  <a:cubicBezTo>
                    <a:pt x="175488" y="186028"/>
                    <a:pt x="148633" y="161511"/>
                    <a:pt x="116947" y="162954"/>
                  </a:cubicBezTo>
                  <a:cubicBezTo>
                    <a:pt x="87282" y="164305"/>
                    <a:pt x="63538" y="188048"/>
                    <a:pt x="62188" y="217714"/>
                  </a:cubicBezTo>
                  <a:lnTo>
                    <a:pt x="62188" y="488580"/>
                  </a:lnTo>
                  <a:cubicBezTo>
                    <a:pt x="62140" y="506650"/>
                    <a:pt x="70653" y="523674"/>
                    <a:pt x="85136" y="534478"/>
                  </a:cubicBezTo>
                  <a:lnTo>
                    <a:pt x="380973" y="756712"/>
                  </a:lnTo>
                  <a:cubicBezTo>
                    <a:pt x="381330" y="757069"/>
                    <a:pt x="381805" y="757069"/>
                    <a:pt x="382281" y="757426"/>
                  </a:cubicBezTo>
                  <a:cubicBezTo>
                    <a:pt x="344205" y="820552"/>
                    <a:pt x="315413" y="888830"/>
                    <a:pt x="296788" y="960159"/>
                  </a:cubicBezTo>
                  <a:lnTo>
                    <a:pt x="57431" y="960159"/>
                  </a:lnTo>
                  <a:cubicBezTo>
                    <a:pt x="25713" y="960159"/>
                    <a:pt x="0" y="985872"/>
                    <a:pt x="0" y="1017591"/>
                  </a:cubicBezTo>
                  <a:lnTo>
                    <a:pt x="0" y="1296662"/>
                  </a:lnTo>
                  <a:cubicBezTo>
                    <a:pt x="0" y="1328380"/>
                    <a:pt x="25713" y="1354093"/>
                    <a:pt x="57431" y="1354093"/>
                  </a:cubicBezTo>
                  <a:cubicBezTo>
                    <a:pt x="89150" y="1354093"/>
                    <a:pt x="114863" y="1328380"/>
                    <a:pt x="114863" y="1296662"/>
                  </a:cubicBezTo>
                  <a:lnTo>
                    <a:pt x="114863" y="1074903"/>
                  </a:lnTo>
                  <a:lnTo>
                    <a:pt x="275385" y="1074903"/>
                  </a:lnTo>
                  <a:cubicBezTo>
                    <a:pt x="265406" y="1164293"/>
                    <a:pt x="270470" y="1254724"/>
                    <a:pt x="290367" y="1342441"/>
                  </a:cubicBezTo>
                  <a:lnTo>
                    <a:pt x="84185" y="1536732"/>
                  </a:lnTo>
                  <a:cubicBezTo>
                    <a:pt x="72650" y="1547548"/>
                    <a:pt x="66108" y="1562656"/>
                    <a:pt x="66111" y="1578468"/>
                  </a:cubicBezTo>
                  <a:lnTo>
                    <a:pt x="66111" y="1834590"/>
                  </a:lnTo>
                  <a:cubicBezTo>
                    <a:pt x="66117" y="1866309"/>
                    <a:pt x="91835" y="1892017"/>
                    <a:pt x="123553" y="1892011"/>
                  </a:cubicBezTo>
                  <a:cubicBezTo>
                    <a:pt x="155264" y="1892006"/>
                    <a:pt x="180968" y="1866301"/>
                    <a:pt x="180974" y="1834590"/>
                  </a:cubicBezTo>
                  <a:lnTo>
                    <a:pt x="180974" y="1603200"/>
                  </a:lnTo>
                  <a:lnTo>
                    <a:pt x="327941" y="1464794"/>
                  </a:lnTo>
                  <a:cubicBezTo>
                    <a:pt x="431746" y="1724008"/>
                    <a:pt x="666346" y="1905101"/>
                    <a:pt x="939591" y="1905101"/>
                  </a:cubicBezTo>
                  <a:cubicBezTo>
                    <a:pt x="1212836" y="1905101"/>
                    <a:pt x="1447436" y="1724008"/>
                    <a:pt x="1551479" y="1464794"/>
                  </a:cubicBezTo>
                  <a:lnTo>
                    <a:pt x="1698446" y="1603200"/>
                  </a:lnTo>
                  <a:lnTo>
                    <a:pt x="1698446" y="1834590"/>
                  </a:lnTo>
                  <a:cubicBezTo>
                    <a:pt x="1698451" y="1866309"/>
                    <a:pt x="1724169" y="1892017"/>
                    <a:pt x="1755887" y="1892011"/>
                  </a:cubicBezTo>
                  <a:cubicBezTo>
                    <a:pt x="1787598" y="1892006"/>
                    <a:pt x="1813303" y="1866301"/>
                    <a:pt x="1813308" y="1834590"/>
                  </a:cubicBezTo>
                  <a:lnTo>
                    <a:pt x="1813309" y="1578468"/>
                  </a:lnTo>
                  <a:cubicBezTo>
                    <a:pt x="1813312" y="1562656"/>
                    <a:pt x="1806770" y="1547548"/>
                    <a:pt x="1795235" y="1536732"/>
                  </a:cubicBezTo>
                  <a:lnTo>
                    <a:pt x="1589053" y="1342441"/>
                  </a:lnTo>
                  <a:cubicBezTo>
                    <a:pt x="1601657" y="1285723"/>
                    <a:pt x="1609148" y="1226746"/>
                    <a:pt x="1609148" y="1165747"/>
                  </a:cubicBezTo>
                  <a:cubicBezTo>
                    <a:pt x="1609148" y="1130551"/>
                    <a:pt x="1606651" y="1096187"/>
                    <a:pt x="1602370" y="1062299"/>
                  </a:cubicBezTo>
                  <a:lnTo>
                    <a:pt x="1764557" y="1062299"/>
                  </a:lnTo>
                  <a:lnTo>
                    <a:pt x="1764557" y="1284058"/>
                  </a:lnTo>
                  <a:cubicBezTo>
                    <a:pt x="1764563" y="1315776"/>
                    <a:pt x="1790280" y="1341485"/>
                    <a:pt x="1821999" y="1341479"/>
                  </a:cubicBezTo>
                  <a:cubicBezTo>
                    <a:pt x="1853709" y="1341473"/>
                    <a:pt x="1879414" y="1315768"/>
                    <a:pt x="1879420" y="1284058"/>
                  </a:cubicBezTo>
                  <a:lnTo>
                    <a:pt x="1879420" y="1004987"/>
                  </a:lnTo>
                  <a:cubicBezTo>
                    <a:pt x="1879095" y="973331"/>
                    <a:pt x="1853409" y="947803"/>
                    <a:pt x="1821751" y="947674"/>
                  </a:cubicBezTo>
                  <a:close/>
                  <a:moveTo>
                    <a:pt x="939591" y="260757"/>
                  </a:moveTo>
                  <a:cubicBezTo>
                    <a:pt x="1058497" y="260757"/>
                    <a:pt x="1167176" y="365156"/>
                    <a:pt x="1213787" y="513788"/>
                  </a:cubicBezTo>
                  <a:lnTo>
                    <a:pt x="665395" y="513788"/>
                  </a:lnTo>
                  <a:cubicBezTo>
                    <a:pt x="712006" y="365038"/>
                    <a:pt x="820686" y="260757"/>
                    <a:pt x="939591" y="260757"/>
                  </a:cubicBezTo>
                  <a:close/>
                  <a:moveTo>
                    <a:pt x="995952" y="1787147"/>
                  </a:moveTo>
                  <a:cubicBezTo>
                    <a:pt x="996575" y="1783854"/>
                    <a:pt x="996893" y="1780510"/>
                    <a:pt x="996904" y="1777159"/>
                  </a:cubicBezTo>
                  <a:lnTo>
                    <a:pt x="996903" y="1379777"/>
                  </a:lnTo>
                  <a:cubicBezTo>
                    <a:pt x="996909" y="1348058"/>
                    <a:pt x="971201" y="1322341"/>
                    <a:pt x="939483" y="1322335"/>
                  </a:cubicBezTo>
                  <a:cubicBezTo>
                    <a:pt x="907764" y="1322330"/>
                    <a:pt x="882047" y="1348038"/>
                    <a:pt x="882041" y="1379756"/>
                  </a:cubicBezTo>
                  <a:cubicBezTo>
                    <a:pt x="882041" y="1379763"/>
                    <a:pt x="882041" y="1379770"/>
                    <a:pt x="882041" y="1379777"/>
                  </a:cubicBezTo>
                  <a:lnTo>
                    <a:pt x="882041" y="1777159"/>
                  </a:lnTo>
                  <a:cubicBezTo>
                    <a:pt x="882041" y="1780607"/>
                    <a:pt x="882516" y="1783818"/>
                    <a:pt x="882992" y="1787147"/>
                  </a:cubicBezTo>
                  <a:cubicBezTo>
                    <a:pt x="603564" y="1755280"/>
                    <a:pt x="384778" y="1488694"/>
                    <a:pt x="384778" y="1165747"/>
                  </a:cubicBezTo>
                  <a:cubicBezTo>
                    <a:pt x="384778" y="968483"/>
                    <a:pt x="465753" y="786676"/>
                    <a:pt x="606894" y="667057"/>
                  </a:cubicBezTo>
                  <a:lnTo>
                    <a:pt x="607250" y="666701"/>
                  </a:lnTo>
                  <a:lnTo>
                    <a:pt x="1271456" y="666701"/>
                  </a:lnTo>
                  <a:lnTo>
                    <a:pt x="1271813" y="667057"/>
                  </a:lnTo>
                  <a:cubicBezTo>
                    <a:pt x="1412954" y="786676"/>
                    <a:pt x="1493928" y="968483"/>
                    <a:pt x="1493928" y="1165747"/>
                  </a:cubicBezTo>
                  <a:cubicBezTo>
                    <a:pt x="1494166" y="1488694"/>
                    <a:pt x="1275380" y="1755161"/>
                    <a:pt x="995952" y="1787147"/>
                  </a:cubicBezTo>
                  <a:close/>
                </a:path>
              </a:pathLst>
            </a:custGeom>
            <a:solidFill>
              <a:srgbClr val="060907"/>
            </a:solidFill>
            <a:ln w="1860" cap="flat">
              <a:noFill/>
              <a:prstDash val="solid"/>
              <a:miter/>
            </a:ln>
          </p:spPr>
          <p:txBody>
            <a:bodyPr rtlCol="0" anchor="ctr"/>
            <a:lstStyle/>
            <a:p>
              <a:endParaRPr lang="zh-CN" altLang="en-US">
                <a:latin typeface="+mn-ea"/>
              </a:endParaRPr>
            </a:p>
          </p:txBody>
        </p:sp>
      </p:grpSp>
      <p:grpSp>
        <p:nvGrpSpPr>
          <p:cNvPr id="54" name="组合 53">
            <a:extLst>
              <a:ext uri="{FF2B5EF4-FFF2-40B4-BE49-F238E27FC236}">
                <a16:creationId xmlns:a16="http://schemas.microsoft.com/office/drawing/2014/main" id="{48A06D72-B427-E802-788C-DA754A27F7EC}"/>
              </a:ext>
            </a:extLst>
          </p:cNvPr>
          <p:cNvGrpSpPr>
            <a:grpSpLocks noChangeAspect="1"/>
          </p:cNvGrpSpPr>
          <p:nvPr/>
        </p:nvGrpSpPr>
        <p:grpSpPr>
          <a:xfrm>
            <a:off x="5926713" y="1931838"/>
            <a:ext cx="414914" cy="437678"/>
            <a:chOff x="6569617" y="1885483"/>
            <a:chExt cx="414914" cy="437678"/>
          </a:xfrm>
        </p:grpSpPr>
        <p:grpSp>
          <p:nvGrpSpPr>
            <p:cNvPr id="32" name="组合 31">
              <a:extLst>
                <a:ext uri="{FF2B5EF4-FFF2-40B4-BE49-F238E27FC236}">
                  <a16:creationId xmlns:a16="http://schemas.microsoft.com/office/drawing/2014/main" id="{EDCA615F-7867-22FD-A1FE-2C22BA6C2472}"/>
                </a:ext>
              </a:extLst>
            </p:cNvPr>
            <p:cNvGrpSpPr>
              <a:grpSpLocks noChangeAspect="1"/>
            </p:cNvGrpSpPr>
            <p:nvPr/>
          </p:nvGrpSpPr>
          <p:grpSpPr>
            <a:xfrm>
              <a:off x="6569617" y="1908284"/>
              <a:ext cx="414914" cy="414877"/>
              <a:chOff x="9299775" y="2944200"/>
              <a:chExt cx="1905172" cy="1905004"/>
            </a:xfrm>
          </p:grpSpPr>
          <p:sp>
            <p:nvSpPr>
              <p:cNvPr id="20" name="任意多边形: 形状 19">
                <a:extLst>
                  <a:ext uri="{FF2B5EF4-FFF2-40B4-BE49-F238E27FC236}">
                    <a16:creationId xmlns:a16="http://schemas.microsoft.com/office/drawing/2014/main" id="{BED0AE7E-86A8-5A56-BC0C-DA5B9F6F61A2}"/>
                  </a:ext>
                </a:extLst>
              </p:cNvPr>
              <p:cNvSpPr>
                <a:spLocks noChangeAspect="1"/>
              </p:cNvSpPr>
              <p:nvPr/>
            </p:nvSpPr>
            <p:spPr>
              <a:xfrm>
                <a:off x="9299775" y="2944200"/>
                <a:ext cx="1905172" cy="1905004"/>
              </a:xfrm>
              <a:custGeom>
                <a:avLst/>
                <a:gdLst>
                  <a:gd name="connsiteX0" fmla="*/ 952496 w 1905172"/>
                  <a:gd name="connsiteY0" fmla="*/ 1905005 h 1905004"/>
                  <a:gd name="connsiteX1" fmla="*/ 0 w 1905172"/>
                  <a:gd name="connsiteY1" fmla="*/ 952509 h 1905004"/>
                  <a:gd name="connsiteX2" fmla="*/ 105833 w 1905172"/>
                  <a:gd name="connsiteY2" fmla="*/ 952509 h 1905004"/>
                  <a:gd name="connsiteX3" fmla="*/ 950492 w 1905172"/>
                  <a:gd name="connsiteY3" fmla="*/ 1801171 h 1905004"/>
                  <a:gd name="connsiteX4" fmla="*/ 1799155 w 1905172"/>
                  <a:gd name="connsiteY4" fmla="*/ 956512 h 1905004"/>
                  <a:gd name="connsiteX5" fmla="*/ 954496 w 1905172"/>
                  <a:gd name="connsiteY5" fmla="*/ 107849 h 1905004"/>
                  <a:gd name="connsiteX6" fmla="*/ 394757 w 1905172"/>
                  <a:gd name="connsiteY6" fmla="*/ 317511 h 1905004"/>
                  <a:gd name="connsiteX7" fmla="*/ 323849 w 1905172"/>
                  <a:gd name="connsiteY7" fmla="*/ 237078 h 1905004"/>
                  <a:gd name="connsiteX8" fmla="*/ 1668094 w 1905172"/>
                  <a:gd name="connsiteY8" fmla="*/ 323694 h 1905004"/>
                  <a:gd name="connsiteX9" fmla="*/ 1581479 w 1905172"/>
                  <a:gd name="connsiteY9" fmla="*/ 1667939 h 1905004"/>
                  <a:gd name="connsiteX10" fmla="*/ 952496 w 1905172"/>
                  <a:gd name="connsiteY10" fmla="*/ 1905005 h 1905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172" h="1905004">
                    <a:moveTo>
                      <a:pt x="952496" y="1905005"/>
                    </a:moveTo>
                    <a:cubicBezTo>
                      <a:pt x="426447" y="1905005"/>
                      <a:pt x="0" y="1478558"/>
                      <a:pt x="0" y="952509"/>
                    </a:cubicBezTo>
                    <a:lnTo>
                      <a:pt x="105833" y="952509"/>
                    </a:lnTo>
                    <a:cubicBezTo>
                      <a:pt x="104727" y="1420107"/>
                      <a:pt x="482894" y="1800066"/>
                      <a:pt x="950492" y="1801171"/>
                    </a:cubicBezTo>
                    <a:cubicBezTo>
                      <a:pt x="1418090" y="1802277"/>
                      <a:pt x="1798049" y="1424110"/>
                      <a:pt x="1799155" y="956512"/>
                    </a:cubicBezTo>
                    <a:cubicBezTo>
                      <a:pt x="1800261" y="488914"/>
                      <a:pt x="1422094" y="108955"/>
                      <a:pt x="954496" y="107849"/>
                    </a:cubicBezTo>
                    <a:cubicBezTo>
                      <a:pt x="748631" y="107363"/>
                      <a:pt x="549642" y="181898"/>
                      <a:pt x="394757" y="317511"/>
                    </a:cubicBezTo>
                    <a:lnTo>
                      <a:pt x="323849" y="237078"/>
                    </a:lnTo>
                    <a:cubicBezTo>
                      <a:pt x="718970" y="-110207"/>
                      <a:pt x="1320809" y="-71428"/>
                      <a:pt x="1668094" y="323694"/>
                    </a:cubicBezTo>
                    <a:cubicBezTo>
                      <a:pt x="2015379" y="718815"/>
                      <a:pt x="1976600" y="1320654"/>
                      <a:pt x="1581479" y="1667939"/>
                    </a:cubicBezTo>
                    <a:cubicBezTo>
                      <a:pt x="1407594" y="1820772"/>
                      <a:pt x="1184000" y="1905045"/>
                      <a:pt x="952496" y="1905005"/>
                    </a:cubicBezTo>
                    <a:close/>
                  </a:path>
                </a:pathLst>
              </a:custGeom>
              <a:gradFill>
                <a:gsLst>
                  <a:gs pos="100000">
                    <a:srgbClr val="10CBB8"/>
                  </a:gs>
                  <a:gs pos="0">
                    <a:srgbClr val="10CBB8">
                      <a:alpha val="20000"/>
                    </a:srgbClr>
                  </a:gs>
                </a:gsLst>
                <a:lin ang="18900000" scaled="0"/>
              </a:gradFill>
              <a:ln w="1860" cap="flat">
                <a:noFill/>
                <a:prstDash val="solid"/>
                <a:miter/>
              </a:ln>
            </p:spPr>
            <p:txBody>
              <a:bodyPr rtlCol="0" anchor="ctr"/>
              <a:lstStyle/>
              <a:p>
                <a:endParaRPr lang="zh-CN" altLang="en-US">
                  <a:latin typeface="+mn-ea"/>
                </a:endParaRPr>
              </a:p>
            </p:txBody>
          </p:sp>
          <p:sp>
            <p:nvSpPr>
              <p:cNvPr id="21" name="任意多边形: 形状 20">
                <a:extLst>
                  <a:ext uri="{FF2B5EF4-FFF2-40B4-BE49-F238E27FC236}">
                    <a16:creationId xmlns:a16="http://schemas.microsoft.com/office/drawing/2014/main" id="{0D2BC230-33AF-8DBA-C083-F225F202FD45}"/>
                  </a:ext>
                </a:extLst>
              </p:cNvPr>
              <p:cNvSpPr>
                <a:spLocks noChangeAspect="1"/>
              </p:cNvSpPr>
              <p:nvPr/>
            </p:nvSpPr>
            <p:spPr>
              <a:xfrm>
                <a:off x="9599282" y="3242487"/>
                <a:ext cx="1305979" cy="1307210"/>
              </a:xfrm>
              <a:custGeom>
                <a:avLst/>
                <a:gdLst>
                  <a:gd name="connsiteX0" fmla="*/ 652989 w 1305979"/>
                  <a:gd name="connsiteY0" fmla="*/ 1307210 h 1307210"/>
                  <a:gd name="connsiteX1" fmla="*/ 0 w 1305979"/>
                  <a:gd name="connsiteY1" fmla="*/ 654221 h 1307210"/>
                  <a:gd name="connsiteX2" fmla="*/ 105833 w 1305979"/>
                  <a:gd name="connsiteY2" fmla="*/ 654221 h 1307210"/>
                  <a:gd name="connsiteX3" fmla="*/ 649214 w 1305979"/>
                  <a:gd name="connsiteY3" fmla="*/ 1200914 h 1307210"/>
                  <a:gd name="connsiteX4" fmla="*/ 1195907 w 1305979"/>
                  <a:gd name="connsiteY4" fmla="*/ 657533 h 1307210"/>
                  <a:gd name="connsiteX5" fmla="*/ 652526 w 1305979"/>
                  <a:gd name="connsiteY5" fmla="*/ 110840 h 1307210"/>
                  <a:gd name="connsiteX6" fmla="*/ 293157 w 1305979"/>
                  <a:gd name="connsiteY6" fmla="*/ 244648 h 1307210"/>
                  <a:gd name="connsiteX7" fmla="*/ 221191 w 1305979"/>
                  <a:gd name="connsiteY7" fmla="*/ 163156 h 1307210"/>
                  <a:gd name="connsiteX8" fmla="*/ 1142831 w 1305979"/>
                  <a:gd name="connsiteY8" fmla="*/ 221198 h 1307210"/>
                  <a:gd name="connsiteX9" fmla="*/ 1305978 w 1305979"/>
                  <a:gd name="connsiteY9" fmla="*/ 654221 h 1307210"/>
                  <a:gd name="connsiteX10" fmla="*/ 652989 w 1305979"/>
                  <a:gd name="connsiteY10" fmla="*/ 1307210 h 130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05979" h="1307210">
                    <a:moveTo>
                      <a:pt x="652989" y="1307210"/>
                    </a:moveTo>
                    <a:cubicBezTo>
                      <a:pt x="292595" y="1306628"/>
                      <a:pt x="583" y="1014615"/>
                      <a:pt x="0" y="654221"/>
                    </a:cubicBezTo>
                    <a:lnTo>
                      <a:pt x="105833" y="654221"/>
                    </a:lnTo>
                    <a:cubicBezTo>
                      <a:pt x="104918" y="955237"/>
                      <a:pt x="348198" y="1200000"/>
                      <a:pt x="649214" y="1200914"/>
                    </a:cubicBezTo>
                    <a:cubicBezTo>
                      <a:pt x="950230" y="1201829"/>
                      <a:pt x="1194992" y="958549"/>
                      <a:pt x="1195907" y="657533"/>
                    </a:cubicBezTo>
                    <a:cubicBezTo>
                      <a:pt x="1196822" y="356518"/>
                      <a:pt x="953542" y="111755"/>
                      <a:pt x="652526" y="110840"/>
                    </a:cubicBezTo>
                    <a:cubicBezTo>
                      <a:pt x="520483" y="110439"/>
                      <a:pt x="392784" y="157987"/>
                      <a:pt x="293157" y="244648"/>
                    </a:cubicBezTo>
                    <a:lnTo>
                      <a:pt x="221191" y="163156"/>
                    </a:lnTo>
                    <a:cubicBezTo>
                      <a:pt x="491722" y="-75320"/>
                      <a:pt x="904355" y="-49334"/>
                      <a:pt x="1142831" y="221198"/>
                    </a:cubicBezTo>
                    <a:cubicBezTo>
                      <a:pt x="1248248" y="340785"/>
                      <a:pt x="1306277" y="494804"/>
                      <a:pt x="1305978" y="654221"/>
                    </a:cubicBezTo>
                    <a:cubicBezTo>
                      <a:pt x="1305396" y="1014615"/>
                      <a:pt x="1013384" y="1306628"/>
                      <a:pt x="652989" y="1307210"/>
                    </a:cubicBezTo>
                    <a:close/>
                  </a:path>
                </a:pathLst>
              </a:custGeom>
              <a:gradFill>
                <a:gsLst>
                  <a:gs pos="100000">
                    <a:srgbClr val="10CBB8"/>
                  </a:gs>
                  <a:gs pos="0">
                    <a:srgbClr val="10CBB8">
                      <a:alpha val="42000"/>
                    </a:srgbClr>
                  </a:gs>
                </a:gsLst>
                <a:lin ang="18900000" scaled="0"/>
              </a:gradFill>
              <a:ln w="1860" cap="flat">
                <a:noFill/>
                <a:prstDash val="solid"/>
                <a:miter/>
              </a:ln>
            </p:spPr>
            <p:txBody>
              <a:bodyPr rtlCol="0" anchor="ctr"/>
              <a:lstStyle/>
              <a:p>
                <a:endParaRPr lang="zh-CN" altLang="en-US">
                  <a:latin typeface="+mn-ea"/>
                </a:endParaRPr>
              </a:p>
            </p:txBody>
          </p:sp>
          <p:sp>
            <p:nvSpPr>
              <p:cNvPr id="22" name="任意多边形: 形状 21">
                <a:extLst>
                  <a:ext uri="{FF2B5EF4-FFF2-40B4-BE49-F238E27FC236}">
                    <a16:creationId xmlns:a16="http://schemas.microsoft.com/office/drawing/2014/main" id="{446CB06F-9ED5-3AC5-ECCD-A6129D9CAE38}"/>
                  </a:ext>
                </a:extLst>
              </p:cNvPr>
              <p:cNvSpPr>
                <a:spLocks noChangeAspect="1"/>
              </p:cNvSpPr>
              <p:nvPr/>
            </p:nvSpPr>
            <p:spPr>
              <a:xfrm>
                <a:off x="9881856" y="3526288"/>
                <a:ext cx="740766" cy="740835"/>
              </a:xfrm>
              <a:custGeom>
                <a:avLst/>
                <a:gdLst>
                  <a:gd name="connsiteX0" fmla="*/ 370415 w 740766"/>
                  <a:gd name="connsiteY0" fmla="*/ 740835 h 740835"/>
                  <a:gd name="connsiteX1" fmla="*/ 0 w 740766"/>
                  <a:gd name="connsiteY1" fmla="*/ 370420 h 740835"/>
                  <a:gd name="connsiteX2" fmla="*/ 105833 w 740766"/>
                  <a:gd name="connsiteY2" fmla="*/ 370420 h 740835"/>
                  <a:gd name="connsiteX3" fmla="*/ 368307 w 740766"/>
                  <a:gd name="connsiteY3" fmla="*/ 632877 h 740835"/>
                  <a:gd name="connsiteX4" fmla="*/ 630764 w 740766"/>
                  <a:gd name="connsiteY4" fmla="*/ 370403 h 740835"/>
                  <a:gd name="connsiteX5" fmla="*/ 370415 w 740766"/>
                  <a:gd name="connsiteY5" fmla="*/ 107954 h 740835"/>
                  <a:gd name="connsiteX6" fmla="*/ 197908 w 740766"/>
                  <a:gd name="connsiteY6" fmla="*/ 173571 h 740835"/>
                  <a:gd name="connsiteX7" fmla="*/ 125941 w 740766"/>
                  <a:gd name="connsiteY7" fmla="*/ 92079 h 740835"/>
                  <a:gd name="connsiteX8" fmla="*/ 648687 w 740766"/>
                  <a:gd name="connsiteY8" fmla="*/ 126015 h 740835"/>
                  <a:gd name="connsiteX9" fmla="*/ 614752 w 740766"/>
                  <a:gd name="connsiteY9" fmla="*/ 648761 h 740835"/>
                  <a:gd name="connsiteX10" fmla="*/ 370415 w 740766"/>
                  <a:gd name="connsiteY10" fmla="*/ 740835 h 740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0766" h="740835">
                    <a:moveTo>
                      <a:pt x="370415" y="740835"/>
                    </a:moveTo>
                    <a:cubicBezTo>
                      <a:pt x="165841" y="740835"/>
                      <a:pt x="0" y="574995"/>
                      <a:pt x="0" y="370420"/>
                    </a:cubicBezTo>
                    <a:lnTo>
                      <a:pt x="105833" y="370420"/>
                    </a:lnTo>
                    <a:cubicBezTo>
                      <a:pt x="105838" y="515376"/>
                      <a:pt x="223351" y="632882"/>
                      <a:pt x="368307" y="632877"/>
                    </a:cubicBezTo>
                    <a:cubicBezTo>
                      <a:pt x="513263" y="632872"/>
                      <a:pt x="630769" y="515359"/>
                      <a:pt x="630764" y="370403"/>
                    </a:cubicBezTo>
                    <a:cubicBezTo>
                      <a:pt x="630760" y="226276"/>
                      <a:pt x="514537" y="109117"/>
                      <a:pt x="370415" y="107954"/>
                    </a:cubicBezTo>
                    <a:cubicBezTo>
                      <a:pt x="306811" y="107928"/>
                      <a:pt x="245416" y="131281"/>
                      <a:pt x="197908" y="173571"/>
                    </a:cubicBezTo>
                    <a:lnTo>
                      <a:pt x="125941" y="92079"/>
                    </a:lnTo>
                    <a:cubicBezTo>
                      <a:pt x="279664" y="-42902"/>
                      <a:pt x="513706" y="-27709"/>
                      <a:pt x="648687" y="126015"/>
                    </a:cubicBezTo>
                    <a:cubicBezTo>
                      <a:pt x="783668" y="279738"/>
                      <a:pt x="768475" y="513779"/>
                      <a:pt x="614752" y="648761"/>
                    </a:cubicBezTo>
                    <a:cubicBezTo>
                      <a:pt x="547182" y="708092"/>
                      <a:pt x="460337" y="740819"/>
                      <a:pt x="370415" y="740835"/>
                    </a:cubicBezTo>
                    <a:close/>
                  </a:path>
                </a:pathLst>
              </a:custGeom>
              <a:gradFill>
                <a:gsLst>
                  <a:gs pos="100000">
                    <a:srgbClr val="10CBB8"/>
                  </a:gs>
                  <a:gs pos="0">
                    <a:srgbClr val="10CBB8">
                      <a:alpha val="60000"/>
                    </a:srgbClr>
                  </a:gs>
                </a:gsLst>
                <a:lin ang="18900000" scaled="0"/>
              </a:gradFill>
              <a:ln w="1860" cap="flat">
                <a:noFill/>
                <a:prstDash val="solid"/>
                <a:miter/>
              </a:ln>
            </p:spPr>
            <p:txBody>
              <a:bodyPr rtlCol="0" anchor="ctr"/>
              <a:lstStyle/>
              <a:p>
                <a:endParaRPr lang="zh-CN" altLang="en-US">
                  <a:latin typeface="+mn-ea"/>
                </a:endParaRPr>
              </a:p>
            </p:txBody>
          </p:sp>
          <p:sp>
            <p:nvSpPr>
              <p:cNvPr id="23" name="任意多边形: 形状 22">
                <a:extLst>
                  <a:ext uri="{FF2B5EF4-FFF2-40B4-BE49-F238E27FC236}">
                    <a16:creationId xmlns:a16="http://schemas.microsoft.com/office/drawing/2014/main" id="{7BF19878-110F-4661-93EC-D5C20BE7A3D9}"/>
                  </a:ext>
                </a:extLst>
              </p:cNvPr>
              <p:cNvSpPr>
                <a:spLocks noChangeAspect="1"/>
              </p:cNvSpPr>
              <p:nvPr/>
            </p:nvSpPr>
            <p:spPr>
              <a:xfrm>
                <a:off x="9550599" y="3175986"/>
                <a:ext cx="739772" cy="757763"/>
              </a:xfrm>
              <a:custGeom>
                <a:avLst/>
                <a:gdLst>
                  <a:gd name="connsiteX0" fmla="*/ 0 w 739772"/>
                  <a:gd name="connsiteY0" fmla="*/ 75141 h 757763"/>
                  <a:gd name="connsiteX1" fmla="*/ 77258 w 739772"/>
                  <a:gd name="connsiteY1" fmla="*/ 0 h 757763"/>
                  <a:gd name="connsiteX2" fmla="*/ 739772 w 739772"/>
                  <a:gd name="connsiteY2" fmla="*/ 682622 h 757763"/>
                  <a:gd name="connsiteX3" fmla="*/ 662514 w 739772"/>
                  <a:gd name="connsiteY3" fmla="*/ 757764 h 757763"/>
                </a:gdLst>
                <a:ahLst/>
                <a:cxnLst>
                  <a:cxn ang="0">
                    <a:pos x="connsiteX0" y="connsiteY0"/>
                  </a:cxn>
                  <a:cxn ang="0">
                    <a:pos x="connsiteX1" y="connsiteY1"/>
                  </a:cxn>
                  <a:cxn ang="0">
                    <a:pos x="connsiteX2" y="connsiteY2"/>
                  </a:cxn>
                  <a:cxn ang="0">
                    <a:pos x="connsiteX3" y="connsiteY3"/>
                  </a:cxn>
                </a:cxnLst>
                <a:rect l="l" t="t" r="r" b="b"/>
                <a:pathLst>
                  <a:path w="739772" h="757763">
                    <a:moveTo>
                      <a:pt x="0" y="75141"/>
                    </a:moveTo>
                    <a:lnTo>
                      <a:pt x="77258" y="0"/>
                    </a:lnTo>
                    <a:lnTo>
                      <a:pt x="739772" y="682622"/>
                    </a:lnTo>
                    <a:lnTo>
                      <a:pt x="662514" y="757764"/>
                    </a:lnTo>
                    <a:close/>
                  </a:path>
                </a:pathLst>
              </a:custGeom>
              <a:solidFill>
                <a:srgbClr val="10CBB8"/>
              </a:solidFill>
              <a:ln w="1860" cap="flat">
                <a:noFill/>
                <a:prstDash val="solid"/>
                <a:miter/>
              </a:ln>
            </p:spPr>
            <p:txBody>
              <a:bodyPr rtlCol="0" anchor="ctr"/>
              <a:lstStyle/>
              <a:p>
                <a:endParaRPr lang="zh-CN" altLang="en-US">
                  <a:latin typeface="+mn-ea"/>
                </a:endParaRPr>
              </a:p>
            </p:txBody>
          </p:sp>
          <p:sp>
            <p:nvSpPr>
              <p:cNvPr id="25" name="任意多边形: 形状 24">
                <a:extLst>
                  <a:ext uri="{FF2B5EF4-FFF2-40B4-BE49-F238E27FC236}">
                    <a16:creationId xmlns:a16="http://schemas.microsoft.com/office/drawing/2014/main" id="{ECF2360B-0C42-1D0F-D9A4-C1A7A1545F9D}"/>
                  </a:ext>
                </a:extLst>
              </p:cNvPr>
              <p:cNvSpPr>
                <a:spLocks noChangeAspect="1"/>
              </p:cNvSpPr>
              <p:nvPr/>
            </p:nvSpPr>
            <p:spPr>
              <a:xfrm>
                <a:off x="9602475" y="4047038"/>
                <a:ext cx="298449" cy="298449"/>
              </a:xfrm>
              <a:custGeom>
                <a:avLst/>
                <a:gdLst>
                  <a:gd name="connsiteX0" fmla="*/ 0 w 298448"/>
                  <a:gd name="connsiteY0" fmla="*/ 149224 h 298448"/>
                  <a:gd name="connsiteX1" fmla="*/ 149224 w 298448"/>
                  <a:gd name="connsiteY1" fmla="*/ 298449 h 298448"/>
                  <a:gd name="connsiteX2" fmla="*/ 298449 w 298448"/>
                  <a:gd name="connsiteY2" fmla="*/ 149224 h 298448"/>
                  <a:gd name="connsiteX3" fmla="*/ 149224 w 298448"/>
                  <a:gd name="connsiteY3" fmla="*/ 0 h 298448"/>
                  <a:gd name="connsiteX4" fmla="*/ 0 w 298448"/>
                  <a:gd name="connsiteY4" fmla="*/ 149224 h 298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48" h="298448">
                    <a:moveTo>
                      <a:pt x="0" y="149224"/>
                    </a:moveTo>
                    <a:cubicBezTo>
                      <a:pt x="0" y="231639"/>
                      <a:pt x="66810" y="298449"/>
                      <a:pt x="149224" y="298449"/>
                    </a:cubicBezTo>
                    <a:cubicBezTo>
                      <a:pt x="231639" y="298449"/>
                      <a:pt x="298449" y="231639"/>
                      <a:pt x="298449" y="149224"/>
                    </a:cubicBezTo>
                    <a:cubicBezTo>
                      <a:pt x="298449" y="66810"/>
                      <a:pt x="231639" y="0"/>
                      <a:pt x="149224" y="0"/>
                    </a:cubicBezTo>
                    <a:cubicBezTo>
                      <a:pt x="66810" y="0"/>
                      <a:pt x="0" y="66810"/>
                      <a:pt x="0" y="149224"/>
                    </a:cubicBezTo>
                    <a:close/>
                  </a:path>
                </a:pathLst>
              </a:custGeom>
              <a:gradFill>
                <a:gsLst>
                  <a:gs pos="0">
                    <a:srgbClr val="14C6EC"/>
                  </a:gs>
                  <a:gs pos="100000">
                    <a:srgbClr val="1BD7D5"/>
                  </a:gs>
                </a:gsLst>
                <a:lin ang="18900000" scaled="0"/>
              </a:gradFill>
              <a:ln w="1860" cap="flat">
                <a:noFill/>
                <a:prstDash val="solid"/>
                <a:miter/>
              </a:ln>
            </p:spPr>
            <p:txBody>
              <a:bodyPr rtlCol="0" anchor="ctr"/>
              <a:lstStyle/>
              <a:p>
                <a:endParaRPr lang="zh-CN" altLang="en-US">
                  <a:latin typeface="+mn-ea"/>
                </a:endParaRPr>
              </a:p>
            </p:txBody>
          </p:sp>
        </p:grpSp>
        <p:sp>
          <p:nvSpPr>
            <p:cNvPr id="51" name="任意多边形: 形状 50">
              <a:extLst>
                <a:ext uri="{FF2B5EF4-FFF2-40B4-BE49-F238E27FC236}">
                  <a16:creationId xmlns:a16="http://schemas.microsoft.com/office/drawing/2014/main" id="{455B15D1-F923-53F7-4694-99D8AB9FE3CC}"/>
                </a:ext>
              </a:extLst>
            </p:cNvPr>
            <p:cNvSpPr>
              <a:spLocks noChangeAspect="1"/>
            </p:cNvSpPr>
            <p:nvPr/>
          </p:nvSpPr>
          <p:spPr>
            <a:xfrm>
              <a:off x="6850270" y="2247375"/>
              <a:ext cx="64997" cy="64997"/>
            </a:xfrm>
            <a:custGeom>
              <a:avLst/>
              <a:gdLst>
                <a:gd name="connsiteX0" fmla="*/ 0 w 298448"/>
                <a:gd name="connsiteY0" fmla="*/ 149224 h 298448"/>
                <a:gd name="connsiteX1" fmla="*/ 149224 w 298448"/>
                <a:gd name="connsiteY1" fmla="*/ 298449 h 298448"/>
                <a:gd name="connsiteX2" fmla="*/ 298449 w 298448"/>
                <a:gd name="connsiteY2" fmla="*/ 149224 h 298448"/>
                <a:gd name="connsiteX3" fmla="*/ 149224 w 298448"/>
                <a:gd name="connsiteY3" fmla="*/ 0 h 298448"/>
                <a:gd name="connsiteX4" fmla="*/ 0 w 298448"/>
                <a:gd name="connsiteY4" fmla="*/ 149224 h 298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48" h="298448">
                  <a:moveTo>
                    <a:pt x="0" y="149224"/>
                  </a:moveTo>
                  <a:cubicBezTo>
                    <a:pt x="0" y="231639"/>
                    <a:pt x="66810" y="298449"/>
                    <a:pt x="149224" y="298449"/>
                  </a:cubicBezTo>
                  <a:cubicBezTo>
                    <a:pt x="231639" y="298449"/>
                    <a:pt x="298449" y="231639"/>
                    <a:pt x="298449" y="149224"/>
                  </a:cubicBezTo>
                  <a:cubicBezTo>
                    <a:pt x="298449" y="66810"/>
                    <a:pt x="231639" y="0"/>
                    <a:pt x="149224" y="0"/>
                  </a:cubicBezTo>
                  <a:cubicBezTo>
                    <a:pt x="66810" y="0"/>
                    <a:pt x="0" y="66810"/>
                    <a:pt x="0" y="149224"/>
                  </a:cubicBezTo>
                  <a:close/>
                </a:path>
              </a:pathLst>
            </a:custGeom>
            <a:gradFill>
              <a:gsLst>
                <a:gs pos="0">
                  <a:srgbClr val="14C6EC"/>
                </a:gs>
                <a:gs pos="100000">
                  <a:srgbClr val="1BD7D5"/>
                </a:gs>
              </a:gsLst>
              <a:lin ang="18900000" scaled="0"/>
            </a:gradFill>
            <a:ln w="1860" cap="flat">
              <a:noFill/>
              <a:prstDash val="solid"/>
              <a:miter/>
            </a:ln>
          </p:spPr>
          <p:txBody>
            <a:bodyPr rtlCol="0" anchor="ctr"/>
            <a:lstStyle/>
            <a:p>
              <a:endParaRPr lang="zh-CN" altLang="en-US">
                <a:latin typeface="+mn-ea"/>
              </a:endParaRPr>
            </a:p>
          </p:txBody>
        </p:sp>
        <p:sp>
          <p:nvSpPr>
            <p:cNvPr id="52" name="任意多边形: 形状 51">
              <a:extLst>
                <a:ext uri="{FF2B5EF4-FFF2-40B4-BE49-F238E27FC236}">
                  <a16:creationId xmlns:a16="http://schemas.microsoft.com/office/drawing/2014/main" id="{696640D9-DF9F-D047-6896-81CC28FBB178}"/>
                </a:ext>
              </a:extLst>
            </p:cNvPr>
            <p:cNvSpPr>
              <a:spLocks noChangeAspect="1"/>
            </p:cNvSpPr>
            <p:nvPr/>
          </p:nvSpPr>
          <p:spPr>
            <a:xfrm>
              <a:off x="6781363" y="1885483"/>
              <a:ext cx="64997" cy="64997"/>
            </a:xfrm>
            <a:custGeom>
              <a:avLst/>
              <a:gdLst>
                <a:gd name="connsiteX0" fmla="*/ 0 w 298448"/>
                <a:gd name="connsiteY0" fmla="*/ 149224 h 298448"/>
                <a:gd name="connsiteX1" fmla="*/ 149224 w 298448"/>
                <a:gd name="connsiteY1" fmla="*/ 298449 h 298448"/>
                <a:gd name="connsiteX2" fmla="*/ 298449 w 298448"/>
                <a:gd name="connsiteY2" fmla="*/ 149224 h 298448"/>
                <a:gd name="connsiteX3" fmla="*/ 149224 w 298448"/>
                <a:gd name="connsiteY3" fmla="*/ 0 h 298448"/>
                <a:gd name="connsiteX4" fmla="*/ 0 w 298448"/>
                <a:gd name="connsiteY4" fmla="*/ 149224 h 298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48" h="298448">
                  <a:moveTo>
                    <a:pt x="0" y="149224"/>
                  </a:moveTo>
                  <a:cubicBezTo>
                    <a:pt x="0" y="231639"/>
                    <a:pt x="66810" y="298449"/>
                    <a:pt x="149224" y="298449"/>
                  </a:cubicBezTo>
                  <a:cubicBezTo>
                    <a:pt x="231639" y="298449"/>
                    <a:pt x="298449" y="231639"/>
                    <a:pt x="298449" y="149224"/>
                  </a:cubicBezTo>
                  <a:cubicBezTo>
                    <a:pt x="298449" y="66810"/>
                    <a:pt x="231639" y="0"/>
                    <a:pt x="149224" y="0"/>
                  </a:cubicBezTo>
                  <a:cubicBezTo>
                    <a:pt x="66810" y="0"/>
                    <a:pt x="0" y="66810"/>
                    <a:pt x="0" y="149224"/>
                  </a:cubicBezTo>
                  <a:close/>
                </a:path>
              </a:pathLst>
            </a:custGeom>
            <a:gradFill>
              <a:gsLst>
                <a:gs pos="0">
                  <a:srgbClr val="14C6EC"/>
                </a:gs>
                <a:gs pos="100000">
                  <a:srgbClr val="1BD7D5"/>
                </a:gs>
              </a:gsLst>
              <a:lin ang="18900000" scaled="0"/>
            </a:gradFill>
            <a:ln w="1860" cap="flat">
              <a:noFill/>
              <a:prstDash val="solid"/>
              <a:miter/>
            </a:ln>
          </p:spPr>
          <p:txBody>
            <a:bodyPr rtlCol="0" anchor="ctr"/>
            <a:lstStyle/>
            <a:p>
              <a:endParaRPr lang="zh-CN" altLang="en-US">
                <a:latin typeface="+mn-ea"/>
              </a:endParaRPr>
            </a:p>
          </p:txBody>
        </p:sp>
      </p:grpSp>
      <p:sp>
        <p:nvSpPr>
          <p:cNvPr id="58" name="文本框 57">
            <a:extLst>
              <a:ext uri="{FF2B5EF4-FFF2-40B4-BE49-F238E27FC236}">
                <a16:creationId xmlns:a16="http://schemas.microsoft.com/office/drawing/2014/main" id="{6E56C214-50CE-90E2-4E37-1723F0379EE9}"/>
              </a:ext>
            </a:extLst>
          </p:cNvPr>
          <p:cNvSpPr txBox="1"/>
          <p:nvPr/>
        </p:nvSpPr>
        <p:spPr>
          <a:xfrm>
            <a:off x="6163743" y="2044816"/>
            <a:ext cx="725221" cy="246221"/>
          </a:xfrm>
          <a:prstGeom prst="rect">
            <a:avLst/>
          </a:prstGeom>
          <a:noFill/>
        </p:spPr>
        <p:txBody>
          <a:bodyPr wrap="square" rtlCol="0">
            <a:spAutoFit/>
          </a:bodyPr>
          <a:lstStyle/>
          <a:p>
            <a:pPr algn="ctr"/>
            <a:r>
              <a:rPr lang="en-US" altLang="zh-CN" sz="1000" dirty="0">
                <a:solidFill>
                  <a:schemeClr val="bg1">
                    <a:lumMod val="50000"/>
                  </a:schemeClr>
                </a:solidFill>
              </a:rPr>
              <a:t>or</a:t>
            </a:r>
            <a:endParaRPr lang="zh-CN" altLang="en-US" sz="1000" dirty="0">
              <a:solidFill>
                <a:schemeClr val="bg1">
                  <a:lumMod val="50000"/>
                </a:schemeClr>
              </a:solidFill>
            </a:endParaRPr>
          </a:p>
        </p:txBody>
      </p:sp>
      <p:sp>
        <p:nvSpPr>
          <p:cNvPr id="167" name="箭头: 右 4">
            <a:extLst>
              <a:ext uri="{FF2B5EF4-FFF2-40B4-BE49-F238E27FC236}">
                <a16:creationId xmlns:a16="http://schemas.microsoft.com/office/drawing/2014/main" id="{17B456ED-4EC9-EE45-4DE5-67B7EF595231}"/>
              </a:ext>
            </a:extLst>
          </p:cNvPr>
          <p:cNvSpPr/>
          <p:nvPr>
            <p:custDataLst>
              <p:tags r:id="rId3"/>
            </p:custDataLst>
          </p:nvPr>
        </p:nvSpPr>
        <p:spPr>
          <a:xfrm>
            <a:off x="3885498" y="1727478"/>
            <a:ext cx="563934" cy="111760"/>
          </a:xfrm>
          <a:prstGeom prst="rightArrow">
            <a:avLst>
              <a:gd name="adj1" fmla="val 37144"/>
              <a:gd name="adj2" fmla="val 64052"/>
            </a:avLst>
          </a:prstGeom>
          <a:gradFill>
            <a:gsLst>
              <a:gs pos="100000">
                <a:srgbClr val="10CBB8">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rgbClr val="1E4156"/>
              </a:solidFill>
              <a:latin typeface="+mn-ea"/>
              <a:cs typeface="微软雅黑" panose="020B0503020204020204" charset="-122"/>
              <a:sym typeface="微软雅黑" panose="020B0503020204020204" charset="-122"/>
            </a:endParaRPr>
          </a:p>
        </p:txBody>
      </p:sp>
      <p:grpSp>
        <p:nvGrpSpPr>
          <p:cNvPr id="76" name="组合 75">
            <a:extLst>
              <a:ext uri="{FF2B5EF4-FFF2-40B4-BE49-F238E27FC236}">
                <a16:creationId xmlns:a16="http://schemas.microsoft.com/office/drawing/2014/main" id="{7257047E-D23C-5893-22F5-4465E61FD51E}"/>
              </a:ext>
            </a:extLst>
          </p:cNvPr>
          <p:cNvGrpSpPr/>
          <p:nvPr/>
        </p:nvGrpSpPr>
        <p:grpSpPr>
          <a:xfrm>
            <a:off x="9189999" y="1959962"/>
            <a:ext cx="795742" cy="2163883"/>
            <a:chOff x="10407360" y="1820262"/>
            <a:chExt cx="795742" cy="2163883"/>
          </a:xfrm>
        </p:grpSpPr>
        <p:pic>
          <p:nvPicPr>
            <p:cNvPr id="61" name="图形 60">
              <a:extLst>
                <a:ext uri="{FF2B5EF4-FFF2-40B4-BE49-F238E27FC236}">
                  <a16:creationId xmlns:a16="http://schemas.microsoft.com/office/drawing/2014/main" id="{C355B67E-1DF8-D33A-1258-7A447178CC7D}"/>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10407360" y="1820262"/>
              <a:ext cx="323643" cy="363111"/>
            </a:xfrm>
            <a:prstGeom prst="rect">
              <a:avLst/>
            </a:prstGeom>
          </p:spPr>
        </p:pic>
        <p:pic>
          <p:nvPicPr>
            <p:cNvPr id="177" name="图形 176">
              <a:extLst>
                <a:ext uri="{FF2B5EF4-FFF2-40B4-BE49-F238E27FC236}">
                  <a16:creationId xmlns:a16="http://schemas.microsoft.com/office/drawing/2014/main" id="{29FBF96F-B299-0298-1CC5-1FA12923AFD3}"/>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10407360" y="2420519"/>
              <a:ext cx="323643" cy="363111"/>
            </a:xfrm>
            <a:prstGeom prst="rect">
              <a:avLst/>
            </a:prstGeom>
          </p:spPr>
        </p:pic>
        <p:pic>
          <p:nvPicPr>
            <p:cNvPr id="179" name="图形 178">
              <a:extLst>
                <a:ext uri="{FF2B5EF4-FFF2-40B4-BE49-F238E27FC236}">
                  <a16:creationId xmlns:a16="http://schemas.microsoft.com/office/drawing/2014/main" id="{C626045A-4D5C-145F-3E4F-CBED76C6D78F}"/>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10407360" y="3621034"/>
              <a:ext cx="323643" cy="363111"/>
            </a:xfrm>
            <a:prstGeom prst="rect">
              <a:avLst/>
            </a:prstGeom>
          </p:spPr>
        </p:pic>
        <p:sp>
          <p:nvSpPr>
            <p:cNvPr id="6" name="文本框 5">
              <a:extLst>
                <a:ext uri="{FF2B5EF4-FFF2-40B4-BE49-F238E27FC236}">
                  <a16:creationId xmlns:a16="http://schemas.microsoft.com/office/drawing/2014/main" id="{9B97893B-E5D6-6FBC-4C0E-82ACD19AA9A1}"/>
                </a:ext>
              </a:extLst>
            </p:cNvPr>
            <p:cNvSpPr txBox="1"/>
            <p:nvPr/>
          </p:nvSpPr>
          <p:spPr>
            <a:xfrm>
              <a:off x="10649170" y="1894095"/>
              <a:ext cx="553932" cy="215444"/>
            </a:xfrm>
            <a:prstGeom prst="rect">
              <a:avLst/>
            </a:prstGeom>
            <a:noFill/>
          </p:spPr>
          <p:txBody>
            <a:bodyPr wrap="square" rtlCol="0">
              <a:spAutoFit/>
            </a:bodyPr>
            <a:lstStyle/>
            <a:p>
              <a:pPr algn="ctr"/>
              <a:r>
                <a:rPr lang="zh-CN" altLang="en-US" sz="800" dirty="0">
                  <a:solidFill>
                    <a:srgbClr val="1E4156"/>
                  </a:solidFill>
                  <a:latin typeface="+mn-ea"/>
                </a:rPr>
                <a:t>备份点</a:t>
              </a:r>
              <a:r>
                <a:rPr lang="en-US" altLang="zh-CN" sz="800" dirty="0">
                  <a:solidFill>
                    <a:srgbClr val="1E4156"/>
                  </a:solidFill>
                  <a:latin typeface="+mn-ea"/>
                </a:rPr>
                <a:t>1</a:t>
              </a:r>
              <a:endParaRPr lang="zh-CN" altLang="en-US" sz="800" dirty="0">
                <a:solidFill>
                  <a:srgbClr val="1E4156"/>
                </a:solidFill>
                <a:latin typeface="+mn-ea"/>
              </a:endParaRPr>
            </a:p>
          </p:txBody>
        </p:sp>
        <p:sp>
          <p:nvSpPr>
            <p:cNvPr id="9" name="文本框 8">
              <a:extLst>
                <a:ext uri="{FF2B5EF4-FFF2-40B4-BE49-F238E27FC236}">
                  <a16:creationId xmlns:a16="http://schemas.microsoft.com/office/drawing/2014/main" id="{96D3A3DE-EEB4-1333-86FD-7BC8C651FDAF}"/>
                </a:ext>
              </a:extLst>
            </p:cNvPr>
            <p:cNvSpPr txBox="1"/>
            <p:nvPr/>
          </p:nvSpPr>
          <p:spPr>
            <a:xfrm>
              <a:off x="10649170" y="2494352"/>
              <a:ext cx="553932" cy="215444"/>
            </a:xfrm>
            <a:prstGeom prst="rect">
              <a:avLst/>
            </a:prstGeom>
            <a:noFill/>
          </p:spPr>
          <p:txBody>
            <a:bodyPr wrap="square" rtlCol="0">
              <a:spAutoFit/>
            </a:bodyPr>
            <a:lstStyle/>
            <a:p>
              <a:pPr algn="ctr"/>
              <a:r>
                <a:rPr lang="zh-CN" altLang="en-US" sz="800" dirty="0">
                  <a:solidFill>
                    <a:srgbClr val="1E4156"/>
                  </a:solidFill>
                  <a:latin typeface="+mn-ea"/>
                </a:rPr>
                <a:t>备份点</a:t>
              </a:r>
              <a:r>
                <a:rPr lang="en-US" altLang="zh-CN" sz="800" dirty="0">
                  <a:solidFill>
                    <a:srgbClr val="1E4156"/>
                  </a:solidFill>
                  <a:latin typeface="+mn-ea"/>
                </a:rPr>
                <a:t>2</a:t>
              </a:r>
              <a:endParaRPr lang="zh-CN" altLang="en-US" sz="800" dirty="0">
                <a:solidFill>
                  <a:srgbClr val="1E4156"/>
                </a:solidFill>
                <a:latin typeface="+mn-ea"/>
              </a:endParaRPr>
            </a:p>
          </p:txBody>
        </p:sp>
        <p:sp>
          <p:nvSpPr>
            <p:cNvPr id="10" name="文本框 9">
              <a:extLst>
                <a:ext uri="{FF2B5EF4-FFF2-40B4-BE49-F238E27FC236}">
                  <a16:creationId xmlns:a16="http://schemas.microsoft.com/office/drawing/2014/main" id="{D318DF8F-FC2E-7CE6-BD79-D555852CCCDD}"/>
                </a:ext>
              </a:extLst>
            </p:cNvPr>
            <p:cNvSpPr txBox="1"/>
            <p:nvPr/>
          </p:nvSpPr>
          <p:spPr>
            <a:xfrm>
              <a:off x="10649170" y="3094609"/>
              <a:ext cx="553932" cy="215444"/>
            </a:xfrm>
            <a:prstGeom prst="rect">
              <a:avLst/>
            </a:prstGeom>
            <a:noFill/>
          </p:spPr>
          <p:txBody>
            <a:bodyPr wrap="square" rtlCol="0">
              <a:spAutoFit/>
            </a:bodyPr>
            <a:lstStyle/>
            <a:p>
              <a:pPr algn="ctr"/>
              <a:r>
                <a:rPr lang="zh-CN" altLang="en-US" sz="800" dirty="0">
                  <a:solidFill>
                    <a:srgbClr val="FF0000"/>
                  </a:solidFill>
                  <a:latin typeface="+mn-ea"/>
                </a:rPr>
                <a:t>备份点</a:t>
              </a:r>
              <a:r>
                <a:rPr lang="en-US" altLang="zh-CN" sz="800" dirty="0">
                  <a:solidFill>
                    <a:srgbClr val="FF0000"/>
                  </a:solidFill>
                  <a:latin typeface="+mn-ea"/>
                </a:rPr>
                <a:t>3</a:t>
              </a:r>
              <a:endParaRPr lang="zh-CN" altLang="en-US" sz="800" dirty="0">
                <a:solidFill>
                  <a:srgbClr val="FF0000"/>
                </a:solidFill>
                <a:latin typeface="+mn-ea"/>
              </a:endParaRPr>
            </a:p>
          </p:txBody>
        </p:sp>
        <p:sp>
          <p:nvSpPr>
            <p:cNvPr id="11" name="文本框 10">
              <a:extLst>
                <a:ext uri="{FF2B5EF4-FFF2-40B4-BE49-F238E27FC236}">
                  <a16:creationId xmlns:a16="http://schemas.microsoft.com/office/drawing/2014/main" id="{55AB6F35-076F-CA95-0584-8EED81116356}"/>
                </a:ext>
              </a:extLst>
            </p:cNvPr>
            <p:cNvSpPr txBox="1"/>
            <p:nvPr/>
          </p:nvSpPr>
          <p:spPr>
            <a:xfrm>
              <a:off x="10649170" y="3694867"/>
              <a:ext cx="553932" cy="215444"/>
            </a:xfrm>
            <a:prstGeom prst="rect">
              <a:avLst/>
            </a:prstGeom>
            <a:noFill/>
          </p:spPr>
          <p:txBody>
            <a:bodyPr wrap="square" rtlCol="0">
              <a:spAutoFit/>
            </a:bodyPr>
            <a:lstStyle/>
            <a:p>
              <a:pPr algn="ctr"/>
              <a:r>
                <a:rPr lang="zh-CN" altLang="en-US" sz="800" dirty="0">
                  <a:solidFill>
                    <a:srgbClr val="1E4156"/>
                  </a:solidFill>
                  <a:latin typeface="+mn-ea"/>
                </a:rPr>
                <a:t>备份点</a:t>
              </a:r>
              <a:r>
                <a:rPr lang="en-US" altLang="zh-CN" sz="800" dirty="0">
                  <a:solidFill>
                    <a:srgbClr val="1E4156"/>
                  </a:solidFill>
                  <a:latin typeface="+mn-ea"/>
                </a:rPr>
                <a:t>n</a:t>
              </a:r>
              <a:endParaRPr lang="zh-CN" altLang="en-US" sz="800" dirty="0">
                <a:solidFill>
                  <a:srgbClr val="1E4156"/>
                </a:solidFill>
                <a:latin typeface="+mn-ea"/>
              </a:endParaRPr>
            </a:p>
          </p:txBody>
        </p:sp>
        <p:grpSp>
          <p:nvGrpSpPr>
            <p:cNvPr id="60" name="图形 177">
              <a:extLst>
                <a:ext uri="{FF2B5EF4-FFF2-40B4-BE49-F238E27FC236}">
                  <a16:creationId xmlns:a16="http://schemas.microsoft.com/office/drawing/2014/main" id="{8A07DE47-8346-BE30-275F-B139EF6282FB}"/>
                </a:ext>
              </a:extLst>
            </p:cNvPr>
            <p:cNvGrpSpPr/>
            <p:nvPr/>
          </p:nvGrpSpPr>
          <p:grpSpPr>
            <a:xfrm>
              <a:off x="10411306" y="3024722"/>
              <a:ext cx="317146" cy="354696"/>
              <a:chOff x="10411306" y="3024722"/>
              <a:chExt cx="317146" cy="354696"/>
            </a:xfrm>
          </p:grpSpPr>
          <p:sp>
            <p:nvSpPr>
              <p:cNvPr id="68" name="任意多边形: 形状 67">
                <a:extLst>
                  <a:ext uri="{FF2B5EF4-FFF2-40B4-BE49-F238E27FC236}">
                    <a16:creationId xmlns:a16="http://schemas.microsoft.com/office/drawing/2014/main" id="{2A2BFD64-0B00-179E-932A-12BEA204BE0C}"/>
                  </a:ext>
                </a:extLst>
              </p:cNvPr>
              <p:cNvSpPr/>
              <p:nvPr/>
            </p:nvSpPr>
            <p:spPr>
              <a:xfrm>
                <a:off x="10449504" y="3024722"/>
                <a:ext cx="251020" cy="294672"/>
              </a:xfrm>
              <a:custGeom>
                <a:avLst/>
                <a:gdLst>
                  <a:gd name="connsiteX0" fmla="*/ 0 w 251020"/>
                  <a:gd name="connsiteY0" fmla="*/ 0 h 294672"/>
                  <a:gd name="connsiteX1" fmla="*/ 251021 w 251020"/>
                  <a:gd name="connsiteY1" fmla="*/ 0 h 294672"/>
                  <a:gd name="connsiteX2" fmla="*/ 251021 w 251020"/>
                  <a:gd name="connsiteY2" fmla="*/ 294673 h 294672"/>
                  <a:gd name="connsiteX3" fmla="*/ 0 w 251020"/>
                  <a:gd name="connsiteY3" fmla="*/ 294673 h 294672"/>
                </a:gdLst>
                <a:ahLst/>
                <a:cxnLst>
                  <a:cxn ang="0">
                    <a:pos x="connsiteX0" y="connsiteY0"/>
                  </a:cxn>
                  <a:cxn ang="0">
                    <a:pos x="connsiteX1" y="connsiteY1"/>
                  </a:cxn>
                  <a:cxn ang="0">
                    <a:pos x="connsiteX2" y="connsiteY2"/>
                  </a:cxn>
                  <a:cxn ang="0">
                    <a:pos x="connsiteX3" y="connsiteY3"/>
                  </a:cxn>
                </a:cxnLst>
                <a:rect l="l" t="t" r="r" b="b"/>
                <a:pathLst>
                  <a:path w="251020" h="294672">
                    <a:moveTo>
                      <a:pt x="0" y="0"/>
                    </a:moveTo>
                    <a:lnTo>
                      <a:pt x="251021" y="0"/>
                    </a:lnTo>
                    <a:lnTo>
                      <a:pt x="251021" y="294673"/>
                    </a:lnTo>
                    <a:lnTo>
                      <a:pt x="0" y="294673"/>
                    </a:lnTo>
                    <a:close/>
                  </a:path>
                </a:pathLst>
              </a:custGeom>
              <a:solidFill>
                <a:srgbClr val="FFFFFF"/>
              </a:solidFill>
              <a:ln w="7666" cap="flat">
                <a:solidFill>
                  <a:srgbClr val="FF0000"/>
                </a:solidFill>
                <a:prstDash val="solid"/>
                <a:miter/>
              </a:ln>
            </p:spPr>
            <p:txBody>
              <a:bodyPr rtlCol="0" anchor="ctr"/>
              <a:lstStyle/>
              <a:p>
                <a:endParaRPr lang="zh-CN" altLang="en-US"/>
              </a:p>
            </p:txBody>
          </p:sp>
          <p:sp>
            <p:nvSpPr>
              <p:cNvPr id="69" name="任意多边形: 形状 68">
                <a:extLst>
                  <a:ext uri="{FF2B5EF4-FFF2-40B4-BE49-F238E27FC236}">
                    <a16:creationId xmlns:a16="http://schemas.microsoft.com/office/drawing/2014/main" id="{FE1E1CBA-7276-66B9-1917-1EE57F6BB27E}"/>
                  </a:ext>
                </a:extLst>
              </p:cNvPr>
              <p:cNvSpPr/>
              <p:nvPr/>
            </p:nvSpPr>
            <p:spPr>
              <a:xfrm>
                <a:off x="10471330" y="3046548"/>
                <a:ext cx="207368" cy="251020"/>
              </a:xfrm>
              <a:custGeom>
                <a:avLst/>
                <a:gdLst>
                  <a:gd name="connsiteX0" fmla="*/ 0 w 207368"/>
                  <a:gd name="connsiteY0" fmla="*/ 0 h 251020"/>
                  <a:gd name="connsiteX1" fmla="*/ 207368 w 207368"/>
                  <a:gd name="connsiteY1" fmla="*/ 0 h 251020"/>
                  <a:gd name="connsiteX2" fmla="*/ 207368 w 207368"/>
                  <a:gd name="connsiteY2" fmla="*/ 251020 h 251020"/>
                  <a:gd name="connsiteX3" fmla="*/ 0 w 207368"/>
                  <a:gd name="connsiteY3" fmla="*/ 251020 h 251020"/>
                </a:gdLst>
                <a:ahLst/>
                <a:cxnLst>
                  <a:cxn ang="0">
                    <a:pos x="connsiteX0" y="connsiteY0"/>
                  </a:cxn>
                  <a:cxn ang="0">
                    <a:pos x="connsiteX1" y="connsiteY1"/>
                  </a:cxn>
                  <a:cxn ang="0">
                    <a:pos x="connsiteX2" y="connsiteY2"/>
                  </a:cxn>
                  <a:cxn ang="0">
                    <a:pos x="connsiteX3" y="connsiteY3"/>
                  </a:cxn>
                </a:cxnLst>
                <a:rect l="l" t="t" r="r" b="b"/>
                <a:pathLst>
                  <a:path w="207368" h="251020">
                    <a:moveTo>
                      <a:pt x="0" y="0"/>
                    </a:moveTo>
                    <a:lnTo>
                      <a:pt x="207368" y="0"/>
                    </a:lnTo>
                    <a:lnTo>
                      <a:pt x="207368" y="251020"/>
                    </a:lnTo>
                    <a:lnTo>
                      <a:pt x="0" y="251020"/>
                    </a:lnTo>
                    <a:close/>
                  </a:path>
                </a:pathLst>
              </a:custGeom>
              <a:solidFill>
                <a:srgbClr val="FF0000"/>
              </a:solidFill>
              <a:ln w="7666" cap="flat">
                <a:noFill/>
                <a:prstDash val="solid"/>
                <a:miter/>
              </a:ln>
            </p:spPr>
            <p:txBody>
              <a:bodyPr rtlCol="0" anchor="ctr"/>
              <a:lstStyle/>
              <a:p>
                <a:endParaRPr lang="zh-CN" altLang="en-US"/>
              </a:p>
            </p:txBody>
          </p:sp>
          <p:sp>
            <p:nvSpPr>
              <p:cNvPr id="70" name="任意多边形: 形状 69">
                <a:extLst>
                  <a:ext uri="{FF2B5EF4-FFF2-40B4-BE49-F238E27FC236}">
                    <a16:creationId xmlns:a16="http://schemas.microsoft.com/office/drawing/2014/main" id="{422EA2A5-89AE-394B-1444-52B537C2C081}"/>
                  </a:ext>
                </a:extLst>
              </p:cNvPr>
              <p:cNvSpPr/>
              <p:nvPr/>
            </p:nvSpPr>
            <p:spPr>
              <a:xfrm>
                <a:off x="10411306" y="3084746"/>
                <a:ext cx="251020" cy="294672"/>
              </a:xfrm>
              <a:custGeom>
                <a:avLst/>
                <a:gdLst>
                  <a:gd name="connsiteX0" fmla="*/ 0 w 251020"/>
                  <a:gd name="connsiteY0" fmla="*/ 0 h 294672"/>
                  <a:gd name="connsiteX1" fmla="*/ 251021 w 251020"/>
                  <a:gd name="connsiteY1" fmla="*/ 0 h 294672"/>
                  <a:gd name="connsiteX2" fmla="*/ 251021 w 251020"/>
                  <a:gd name="connsiteY2" fmla="*/ 294673 h 294672"/>
                  <a:gd name="connsiteX3" fmla="*/ 0 w 251020"/>
                  <a:gd name="connsiteY3" fmla="*/ 294673 h 294672"/>
                </a:gdLst>
                <a:ahLst/>
                <a:cxnLst>
                  <a:cxn ang="0">
                    <a:pos x="connsiteX0" y="connsiteY0"/>
                  </a:cxn>
                  <a:cxn ang="0">
                    <a:pos x="connsiteX1" y="connsiteY1"/>
                  </a:cxn>
                  <a:cxn ang="0">
                    <a:pos x="connsiteX2" y="connsiteY2"/>
                  </a:cxn>
                  <a:cxn ang="0">
                    <a:pos x="connsiteX3" y="connsiteY3"/>
                  </a:cxn>
                </a:cxnLst>
                <a:rect l="l" t="t" r="r" b="b"/>
                <a:pathLst>
                  <a:path w="251020" h="294672">
                    <a:moveTo>
                      <a:pt x="0" y="0"/>
                    </a:moveTo>
                    <a:lnTo>
                      <a:pt x="251021" y="0"/>
                    </a:lnTo>
                    <a:lnTo>
                      <a:pt x="251021" y="294673"/>
                    </a:lnTo>
                    <a:lnTo>
                      <a:pt x="0" y="294673"/>
                    </a:lnTo>
                    <a:close/>
                  </a:path>
                </a:pathLst>
              </a:custGeom>
              <a:solidFill>
                <a:srgbClr val="FFFFFF"/>
              </a:solidFill>
              <a:ln w="7666" cap="flat">
                <a:solidFill>
                  <a:srgbClr val="FF0000"/>
                </a:solidFill>
                <a:prstDash val="solid"/>
                <a:miter/>
              </a:ln>
            </p:spPr>
            <p:txBody>
              <a:bodyPr rtlCol="0" anchor="ctr"/>
              <a:lstStyle/>
              <a:p>
                <a:endParaRPr lang="zh-CN" altLang="en-US"/>
              </a:p>
            </p:txBody>
          </p:sp>
          <p:sp>
            <p:nvSpPr>
              <p:cNvPr id="71" name="任意多边形: 形状 70">
                <a:extLst>
                  <a:ext uri="{FF2B5EF4-FFF2-40B4-BE49-F238E27FC236}">
                    <a16:creationId xmlns:a16="http://schemas.microsoft.com/office/drawing/2014/main" id="{FDB28AFA-4B36-647E-FB77-22D63BFCE7F9}"/>
                  </a:ext>
                </a:extLst>
              </p:cNvPr>
              <p:cNvSpPr/>
              <p:nvPr/>
            </p:nvSpPr>
            <p:spPr>
              <a:xfrm>
                <a:off x="10433133" y="3106580"/>
                <a:ext cx="207368" cy="251020"/>
              </a:xfrm>
              <a:custGeom>
                <a:avLst/>
                <a:gdLst>
                  <a:gd name="connsiteX0" fmla="*/ 0 w 207368"/>
                  <a:gd name="connsiteY0" fmla="*/ 0 h 251020"/>
                  <a:gd name="connsiteX1" fmla="*/ 207368 w 207368"/>
                  <a:gd name="connsiteY1" fmla="*/ 0 h 251020"/>
                  <a:gd name="connsiteX2" fmla="*/ 207368 w 207368"/>
                  <a:gd name="connsiteY2" fmla="*/ 251020 h 251020"/>
                  <a:gd name="connsiteX3" fmla="*/ 0 w 207368"/>
                  <a:gd name="connsiteY3" fmla="*/ 251020 h 251020"/>
                </a:gdLst>
                <a:ahLst/>
                <a:cxnLst>
                  <a:cxn ang="0">
                    <a:pos x="connsiteX0" y="connsiteY0"/>
                  </a:cxn>
                  <a:cxn ang="0">
                    <a:pos x="connsiteX1" y="connsiteY1"/>
                  </a:cxn>
                  <a:cxn ang="0">
                    <a:pos x="connsiteX2" y="connsiteY2"/>
                  </a:cxn>
                  <a:cxn ang="0">
                    <a:pos x="connsiteX3" y="connsiteY3"/>
                  </a:cxn>
                </a:cxnLst>
                <a:rect l="l" t="t" r="r" b="b"/>
                <a:pathLst>
                  <a:path w="207368" h="251020">
                    <a:moveTo>
                      <a:pt x="0" y="0"/>
                    </a:moveTo>
                    <a:lnTo>
                      <a:pt x="207368" y="0"/>
                    </a:lnTo>
                    <a:lnTo>
                      <a:pt x="207368" y="251020"/>
                    </a:lnTo>
                    <a:lnTo>
                      <a:pt x="0" y="251020"/>
                    </a:lnTo>
                    <a:close/>
                  </a:path>
                </a:pathLst>
              </a:custGeom>
              <a:solidFill>
                <a:srgbClr val="FF0000"/>
              </a:solidFill>
              <a:ln w="7666" cap="flat">
                <a:noFill/>
                <a:prstDash val="solid"/>
                <a:miter/>
              </a:ln>
            </p:spPr>
            <p:txBody>
              <a:bodyPr rtlCol="0" anchor="ctr"/>
              <a:lstStyle/>
              <a:p>
                <a:endParaRPr lang="zh-CN" altLang="en-US"/>
              </a:p>
            </p:txBody>
          </p:sp>
          <p:sp>
            <p:nvSpPr>
              <p:cNvPr id="72" name="任意多边形: 形状 71">
                <a:extLst>
                  <a:ext uri="{FF2B5EF4-FFF2-40B4-BE49-F238E27FC236}">
                    <a16:creationId xmlns:a16="http://schemas.microsoft.com/office/drawing/2014/main" id="{D70AAC28-0A52-F183-2424-DE148C9FA094}"/>
                  </a:ext>
                </a:extLst>
              </p:cNvPr>
              <p:cNvSpPr/>
              <p:nvPr/>
            </p:nvSpPr>
            <p:spPr>
              <a:xfrm>
                <a:off x="10574367" y="3127759"/>
                <a:ext cx="154085" cy="154085"/>
              </a:xfrm>
              <a:custGeom>
                <a:avLst/>
                <a:gdLst>
                  <a:gd name="connsiteX0" fmla="*/ 154086 w 154085"/>
                  <a:gd name="connsiteY0" fmla="*/ 77043 h 154085"/>
                  <a:gd name="connsiteX1" fmla="*/ 77043 w 154085"/>
                  <a:gd name="connsiteY1" fmla="*/ 154085 h 154085"/>
                  <a:gd name="connsiteX2" fmla="*/ 0 w 154085"/>
                  <a:gd name="connsiteY2" fmla="*/ 77043 h 154085"/>
                  <a:gd name="connsiteX3" fmla="*/ 77043 w 154085"/>
                  <a:gd name="connsiteY3" fmla="*/ 0 h 154085"/>
                  <a:gd name="connsiteX4" fmla="*/ 154086 w 154085"/>
                  <a:gd name="connsiteY4" fmla="*/ 77043 h 154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085" h="154085">
                    <a:moveTo>
                      <a:pt x="154086" y="77043"/>
                    </a:moveTo>
                    <a:cubicBezTo>
                      <a:pt x="154086" y="119592"/>
                      <a:pt x="119592" y="154085"/>
                      <a:pt x="77043" y="154085"/>
                    </a:cubicBezTo>
                    <a:cubicBezTo>
                      <a:pt x="34493" y="154085"/>
                      <a:pt x="0" y="119592"/>
                      <a:pt x="0" y="77043"/>
                    </a:cubicBezTo>
                    <a:cubicBezTo>
                      <a:pt x="0" y="34493"/>
                      <a:pt x="34493" y="0"/>
                      <a:pt x="77043" y="0"/>
                    </a:cubicBezTo>
                    <a:cubicBezTo>
                      <a:pt x="119592" y="0"/>
                      <a:pt x="154086" y="34493"/>
                      <a:pt x="154086" y="77043"/>
                    </a:cubicBezTo>
                    <a:close/>
                  </a:path>
                </a:pathLst>
              </a:custGeom>
              <a:solidFill>
                <a:srgbClr val="FFFFFF"/>
              </a:solidFill>
              <a:ln w="7666" cap="flat">
                <a:solidFill>
                  <a:srgbClr val="FF0000"/>
                </a:solidFill>
                <a:prstDash val="solid"/>
                <a:miter/>
              </a:ln>
            </p:spPr>
            <p:txBody>
              <a:bodyPr rtlCol="0" anchor="ctr"/>
              <a:lstStyle/>
              <a:p>
                <a:endParaRPr lang="zh-CN" altLang="en-US"/>
              </a:p>
            </p:txBody>
          </p:sp>
        </p:grpSp>
        <p:pic>
          <p:nvPicPr>
            <p:cNvPr id="75" name="图形 74">
              <a:extLst>
                <a:ext uri="{FF2B5EF4-FFF2-40B4-BE49-F238E27FC236}">
                  <a16:creationId xmlns:a16="http://schemas.microsoft.com/office/drawing/2014/main" id="{7735FAF6-0270-9F86-F3BC-1D64AB0F5DA3}"/>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0591635" y="3137196"/>
              <a:ext cx="126000" cy="126000"/>
            </a:xfrm>
            <a:prstGeom prst="rect">
              <a:avLst/>
            </a:prstGeom>
          </p:spPr>
        </p:pic>
      </p:grpSp>
      <p:sp>
        <p:nvSpPr>
          <p:cNvPr id="77" name="文本框 76">
            <a:extLst>
              <a:ext uri="{FF2B5EF4-FFF2-40B4-BE49-F238E27FC236}">
                <a16:creationId xmlns:a16="http://schemas.microsoft.com/office/drawing/2014/main" id="{87E25083-945A-7980-64BD-29257E7C9294}"/>
              </a:ext>
            </a:extLst>
          </p:cNvPr>
          <p:cNvSpPr txBox="1"/>
          <p:nvPr/>
        </p:nvSpPr>
        <p:spPr>
          <a:xfrm>
            <a:off x="7818792" y="2068281"/>
            <a:ext cx="685682" cy="215444"/>
          </a:xfrm>
          <a:prstGeom prst="rect">
            <a:avLst/>
          </a:prstGeom>
          <a:noFill/>
        </p:spPr>
        <p:txBody>
          <a:bodyPr wrap="square" rtlCol="0">
            <a:spAutoFit/>
          </a:bodyPr>
          <a:lstStyle/>
          <a:p>
            <a:r>
              <a:rPr lang="zh-CN" altLang="en-US" sz="800" dirty="0">
                <a:solidFill>
                  <a:srgbClr val="1E4156"/>
                </a:solidFill>
                <a:latin typeface="+mn-ea"/>
              </a:rPr>
              <a:t>病毒文件</a:t>
            </a:r>
            <a:r>
              <a:rPr lang="en-US" altLang="zh-CN" sz="800" dirty="0">
                <a:solidFill>
                  <a:srgbClr val="1E4156"/>
                </a:solidFill>
                <a:latin typeface="+mn-ea"/>
              </a:rPr>
              <a:t>0</a:t>
            </a:r>
            <a:endParaRPr lang="zh-CN" altLang="en-US" sz="800" dirty="0">
              <a:solidFill>
                <a:srgbClr val="1E4156"/>
              </a:solidFill>
              <a:latin typeface="+mn-ea"/>
            </a:endParaRPr>
          </a:p>
        </p:txBody>
      </p:sp>
      <p:sp>
        <p:nvSpPr>
          <p:cNvPr id="78" name="文本框 77">
            <a:extLst>
              <a:ext uri="{FF2B5EF4-FFF2-40B4-BE49-F238E27FC236}">
                <a16:creationId xmlns:a16="http://schemas.microsoft.com/office/drawing/2014/main" id="{66AC556A-6937-CA0A-EB0B-341C1C96812B}"/>
              </a:ext>
            </a:extLst>
          </p:cNvPr>
          <p:cNvSpPr txBox="1"/>
          <p:nvPr/>
        </p:nvSpPr>
        <p:spPr>
          <a:xfrm>
            <a:off x="7818610" y="2623128"/>
            <a:ext cx="685682" cy="215444"/>
          </a:xfrm>
          <a:prstGeom prst="rect">
            <a:avLst/>
          </a:prstGeom>
          <a:noFill/>
        </p:spPr>
        <p:txBody>
          <a:bodyPr wrap="square" rtlCol="0">
            <a:spAutoFit/>
          </a:bodyPr>
          <a:lstStyle/>
          <a:p>
            <a:r>
              <a:rPr lang="zh-CN" altLang="en-US" sz="800" dirty="0">
                <a:solidFill>
                  <a:srgbClr val="1E4156"/>
                </a:solidFill>
                <a:latin typeface="+mn-ea"/>
              </a:rPr>
              <a:t>病毒文件</a:t>
            </a:r>
            <a:r>
              <a:rPr lang="en-US" altLang="zh-CN" sz="800" dirty="0">
                <a:solidFill>
                  <a:srgbClr val="1E4156"/>
                </a:solidFill>
                <a:latin typeface="+mn-ea"/>
              </a:rPr>
              <a:t>0</a:t>
            </a:r>
            <a:endParaRPr lang="zh-CN" altLang="en-US" sz="800" dirty="0">
              <a:solidFill>
                <a:srgbClr val="1E4156"/>
              </a:solidFill>
              <a:latin typeface="+mn-ea"/>
            </a:endParaRPr>
          </a:p>
        </p:txBody>
      </p:sp>
      <p:sp>
        <p:nvSpPr>
          <p:cNvPr id="79" name="文本框 78">
            <a:extLst>
              <a:ext uri="{FF2B5EF4-FFF2-40B4-BE49-F238E27FC236}">
                <a16:creationId xmlns:a16="http://schemas.microsoft.com/office/drawing/2014/main" id="{30F60F90-5835-0407-ADFE-20D22B75DDC0}"/>
              </a:ext>
            </a:extLst>
          </p:cNvPr>
          <p:cNvSpPr txBox="1"/>
          <p:nvPr/>
        </p:nvSpPr>
        <p:spPr>
          <a:xfrm>
            <a:off x="7818610" y="3827753"/>
            <a:ext cx="685682" cy="215444"/>
          </a:xfrm>
          <a:prstGeom prst="rect">
            <a:avLst/>
          </a:prstGeom>
          <a:noFill/>
        </p:spPr>
        <p:txBody>
          <a:bodyPr wrap="square" rtlCol="0">
            <a:spAutoFit/>
          </a:bodyPr>
          <a:lstStyle/>
          <a:p>
            <a:r>
              <a:rPr lang="zh-CN" altLang="en-US" sz="800" dirty="0">
                <a:solidFill>
                  <a:srgbClr val="1E4156"/>
                </a:solidFill>
                <a:latin typeface="+mn-ea"/>
              </a:rPr>
              <a:t>病毒文件</a:t>
            </a:r>
            <a:r>
              <a:rPr lang="en-US" altLang="zh-CN" sz="800" dirty="0">
                <a:solidFill>
                  <a:srgbClr val="1E4156"/>
                </a:solidFill>
                <a:latin typeface="+mn-ea"/>
              </a:rPr>
              <a:t>0</a:t>
            </a:r>
            <a:endParaRPr lang="zh-CN" altLang="en-US" sz="800" dirty="0">
              <a:solidFill>
                <a:srgbClr val="1E4156"/>
              </a:solidFill>
              <a:latin typeface="+mn-ea"/>
            </a:endParaRPr>
          </a:p>
        </p:txBody>
      </p:sp>
      <p:sp>
        <p:nvSpPr>
          <p:cNvPr id="80" name="文本框 79">
            <a:extLst>
              <a:ext uri="{FF2B5EF4-FFF2-40B4-BE49-F238E27FC236}">
                <a16:creationId xmlns:a16="http://schemas.microsoft.com/office/drawing/2014/main" id="{0C6C349C-0038-9E15-F62D-971F1F8AD5DE}"/>
              </a:ext>
            </a:extLst>
          </p:cNvPr>
          <p:cNvSpPr txBox="1"/>
          <p:nvPr/>
        </p:nvSpPr>
        <p:spPr>
          <a:xfrm>
            <a:off x="7818610" y="3230871"/>
            <a:ext cx="685682" cy="215444"/>
          </a:xfrm>
          <a:prstGeom prst="rect">
            <a:avLst/>
          </a:prstGeom>
          <a:noFill/>
        </p:spPr>
        <p:txBody>
          <a:bodyPr wrap="square" rtlCol="0">
            <a:spAutoFit/>
          </a:bodyPr>
          <a:lstStyle/>
          <a:p>
            <a:r>
              <a:rPr lang="zh-CN" altLang="en-US" sz="800" dirty="0">
                <a:solidFill>
                  <a:srgbClr val="FF0000"/>
                </a:solidFill>
                <a:latin typeface="+mn-ea"/>
              </a:rPr>
              <a:t>发现病毒</a:t>
            </a:r>
          </a:p>
        </p:txBody>
      </p:sp>
      <p:sp>
        <p:nvSpPr>
          <p:cNvPr id="81" name="箭头: 右 4">
            <a:extLst>
              <a:ext uri="{FF2B5EF4-FFF2-40B4-BE49-F238E27FC236}">
                <a16:creationId xmlns:a16="http://schemas.microsoft.com/office/drawing/2014/main" id="{EC6AEE4B-CCAA-DBD0-3517-F2187806F5A4}"/>
              </a:ext>
            </a:extLst>
          </p:cNvPr>
          <p:cNvSpPr/>
          <p:nvPr>
            <p:custDataLst>
              <p:tags r:id="rId4"/>
            </p:custDataLst>
          </p:nvPr>
        </p:nvSpPr>
        <p:spPr>
          <a:xfrm>
            <a:off x="8441663" y="2120123"/>
            <a:ext cx="648012" cy="111760"/>
          </a:xfrm>
          <a:prstGeom prst="rightArrow">
            <a:avLst>
              <a:gd name="adj1" fmla="val 37144"/>
              <a:gd name="adj2" fmla="val 64052"/>
            </a:avLst>
          </a:prstGeom>
          <a:gradFill>
            <a:gsLst>
              <a:gs pos="100000">
                <a:srgbClr val="10CBB8">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rgbClr val="1E4156"/>
              </a:solidFill>
              <a:latin typeface="+mn-ea"/>
              <a:cs typeface="微软雅黑" panose="020B0503020204020204" charset="-122"/>
              <a:sym typeface="微软雅黑" panose="020B0503020204020204" charset="-122"/>
            </a:endParaRPr>
          </a:p>
        </p:txBody>
      </p:sp>
      <p:sp>
        <p:nvSpPr>
          <p:cNvPr id="82" name="箭头: 右 4">
            <a:extLst>
              <a:ext uri="{FF2B5EF4-FFF2-40B4-BE49-F238E27FC236}">
                <a16:creationId xmlns:a16="http://schemas.microsoft.com/office/drawing/2014/main" id="{7BACA445-DBE8-B3DA-9688-A849DD7C5132}"/>
              </a:ext>
            </a:extLst>
          </p:cNvPr>
          <p:cNvSpPr/>
          <p:nvPr>
            <p:custDataLst>
              <p:tags r:id="rId5"/>
            </p:custDataLst>
          </p:nvPr>
        </p:nvSpPr>
        <p:spPr>
          <a:xfrm>
            <a:off x="8441663" y="2683271"/>
            <a:ext cx="648012" cy="111760"/>
          </a:xfrm>
          <a:prstGeom prst="rightArrow">
            <a:avLst>
              <a:gd name="adj1" fmla="val 37144"/>
              <a:gd name="adj2" fmla="val 64052"/>
            </a:avLst>
          </a:prstGeom>
          <a:gradFill>
            <a:gsLst>
              <a:gs pos="100000">
                <a:srgbClr val="10CBB8">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rgbClr val="1E4156"/>
              </a:solidFill>
              <a:latin typeface="+mn-ea"/>
              <a:cs typeface="微软雅黑" panose="020B0503020204020204" charset="-122"/>
              <a:sym typeface="微软雅黑" panose="020B0503020204020204" charset="-122"/>
            </a:endParaRPr>
          </a:p>
        </p:txBody>
      </p:sp>
      <p:sp>
        <p:nvSpPr>
          <p:cNvPr id="83" name="箭头: 右 4">
            <a:extLst>
              <a:ext uri="{FF2B5EF4-FFF2-40B4-BE49-F238E27FC236}">
                <a16:creationId xmlns:a16="http://schemas.microsoft.com/office/drawing/2014/main" id="{F60DC8F8-B13A-630A-9198-952F9785C162}"/>
              </a:ext>
            </a:extLst>
          </p:cNvPr>
          <p:cNvSpPr/>
          <p:nvPr>
            <p:custDataLst>
              <p:tags r:id="rId6"/>
            </p:custDataLst>
          </p:nvPr>
        </p:nvSpPr>
        <p:spPr>
          <a:xfrm>
            <a:off x="8441663" y="3282713"/>
            <a:ext cx="648012" cy="111760"/>
          </a:xfrm>
          <a:prstGeom prst="rightArrow">
            <a:avLst>
              <a:gd name="adj1" fmla="val 37144"/>
              <a:gd name="adj2" fmla="val 64052"/>
            </a:avLst>
          </a:prstGeom>
          <a:gradFill>
            <a:gsLst>
              <a:gs pos="100000">
                <a:srgbClr val="10CBB8">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rgbClr val="1E4156"/>
              </a:solidFill>
              <a:latin typeface="+mn-ea"/>
              <a:cs typeface="微软雅黑" panose="020B0503020204020204" charset="-122"/>
              <a:sym typeface="微软雅黑" panose="020B0503020204020204" charset="-122"/>
            </a:endParaRPr>
          </a:p>
        </p:txBody>
      </p:sp>
      <p:sp>
        <p:nvSpPr>
          <p:cNvPr id="84" name="箭头: 右 4">
            <a:extLst>
              <a:ext uri="{FF2B5EF4-FFF2-40B4-BE49-F238E27FC236}">
                <a16:creationId xmlns:a16="http://schemas.microsoft.com/office/drawing/2014/main" id="{8F2B51E2-6EBE-4958-DC36-329987FE5C83}"/>
              </a:ext>
            </a:extLst>
          </p:cNvPr>
          <p:cNvSpPr/>
          <p:nvPr>
            <p:custDataLst>
              <p:tags r:id="rId7"/>
            </p:custDataLst>
          </p:nvPr>
        </p:nvSpPr>
        <p:spPr>
          <a:xfrm>
            <a:off x="8441663" y="3874147"/>
            <a:ext cx="648012" cy="111760"/>
          </a:xfrm>
          <a:prstGeom prst="rightArrow">
            <a:avLst>
              <a:gd name="adj1" fmla="val 37144"/>
              <a:gd name="adj2" fmla="val 64052"/>
            </a:avLst>
          </a:prstGeom>
          <a:gradFill>
            <a:gsLst>
              <a:gs pos="100000">
                <a:srgbClr val="10CBB8">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rgbClr val="1E4156"/>
              </a:solidFill>
              <a:latin typeface="+mn-ea"/>
              <a:cs typeface="微软雅黑" panose="020B0503020204020204" charset="-122"/>
              <a:sym typeface="微软雅黑" panose="020B0503020204020204" charset="-122"/>
            </a:endParaRPr>
          </a:p>
        </p:txBody>
      </p:sp>
      <p:sp>
        <p:nvSpPr>
          <p:cNvPr id="85" name="文本框 84">
            <a:extLst>
              <a:ext uri="{FF2B5EF4-FFF2-40B4-BE49-F238E27FC236}">
                <a16:creationId xmlns:a16="http://schemas.microsoft.com/office/drawing/2014/main" id="{D67F50A9-492D-0588-6D5C-ADAFB4811B0F}"/>
              </a:ext>
            </a:extLst>
          </p:cNvPr>
          <p:cNvSpPr txBox="1"/>
          <p:nvPr/>
        </p:nvSpPr>
        <p:spPr>
          <a:xfrm>
            <a:off x="8472576" y="1947058"/>
            <a:ext cx="599829" cy="215444"/>
          </a:xfrm>
          <a:prstGeom prst="rect">
            <a:avLst/>
          </a:prstGeom>
          <a:noFill/>
        </p:spPr>
        <p:txBody>
          <a:bodyPr wrap="square" rtlCol="0">
            <a:spAutoFit/>
          </a:bodyPr>
          <a:lstStyle/>
          <a:p>
            <a:pPr algn="ctr"/>
            <a:r>
              <a:rPr lang="zh-CN" altLang="en-US" sz="800" dirty="0">
                <a:solidFill>
                  <a:srgbClr val="10CBB8"/>
                </a:solidFill>
                <a:latin typeface="+mn-ea"/>
              </a:rPr>
              <a:t>健康标记</a:t>
            </a:r>
          </a:p>
        </p:txBody>
      </p:sp>
      <p:sp>
        <p:nvSpPr>
          <p:cNvPr id="86" name="文本框 85">
            <a:extLst>
              <a:ext uri="{FF2B5EF4-FFF2-40B4-BE49-F238E27FC236}">
                <a16:creationId xmlns:a16="http://schemas.microsoft.com/office/drawing/2014/main" id="{CA2EE72F-4222-B092-02F7-FBACA4BC4A2D}"/>
              </a:ext>
            </a:extLst>
          </p:cNvPr>
          <p:cNvSpPr txBox="1"/>
          <p:nvPr/>
        </p:nvSpPr>
        <p:spPr>
          <a:xfrm>
            <a:off x="8472576" y="2510071"/>
            <a:ext cx="599829" cy="215444"/>
          </a:xfrm>
          <a:prstGeom prst="rect">
            <a:avLst/>
          </a:prstGeom>
          <a:noFill/>
        </p:spPr>
        <p:txBody>
          <a:bodyPr wrap="square" rtlCol="0">
            <a:spAutoFit/>
          </a:bodyPr>
          <a:lstStyle/>
          <a:p>
            <a:pPr algn="ctr"/>
            <a:r>
              <a:rPr lang="zh-CN" altLang="en-US" sz="800" dirty="0">
                <a:solidFill>
                  <a:srgbClr val="10CBB8"/>
                </a:solidFill>
                <a:latin typeface="+mn-ea"/>
              </a:rPr>
              <a:t>健康标记</a:t>
            </a:r>
          </a:p>
        </p:txBody>
      </p:sp>
      <p:sp>
        <p:nvSpPr>
          <p:cNvPr id="87" name="文本框 86">
            <a:extLst>
              <a:ext uri="{FF2B5EF4-FFF2-40B4-BE49-F238E27FC236}">
                <a16:creationId xmlns:a16="http://schemas.microsoft.com/office/drawing/2014/main" id="{D35B0127-4817-1E61-F2C8-F8C7DEFC53B4}"/>
              </a:ext>
            </a:extLst>
          </p:cNvPr>
          <p:cNvSpPr txBox="1"/>
          <p:nvPr/>
        </p:nvSpPr>
        <p:spPr>
          <a:xfrm>
            <a:off x="8472576" y="3705401"/>
            <a:ext cx="599829" cy="215444"/>
          </a:xfrm>
          <a:prstGeom prst="rect">
            <a:avLst/>
          </a:prstGeom>
          <a:noFill/>
        </p:spPr>
        <p:txBody>
          <a:bodyPr wrap="square" rtlCol="0">
            <a:spAutoFit/>
          </a:bodyPr>
          <a:lstStyle/>
          <a:p>
            <a:pPr algn="ctr"/>
            <a:r>
              <a:rPr lang="zh-CN" altLang="en-US" sz="800" dirty="0">
                <a:solidFill>
                  <a:srgbClr val="10CBB8"/>
                </a:solidFill>
                <a:latin typeface="+mn-ea"/>
              </a:rPr>
              <a:t>健康标记</a:t>
            </a:r>
          </a:p>
        </p:txBody>
      </p:sp>
      <p:sp>
        <p:nvSpPr>
          <p:cNvPr id="131" name="文本框 130">
            <a:extLst>
              <a:ext uri="{FF2B5EF4-FFF2-40B4-BE49-F238E27FC236}">
                <a16:creationId xmlns:a16="http://schemas.microsoft.com/office/drawing/2014/main" id="{CCD58BEA-F30F-B79D-4223-21646CFE649A}"/>
              </a:ext>
            </a:extLst>
          </p:cNvPr>
          <p:cNvSpPr txBox="1"/>
          <p:nvPr/>
        </p:nvSpPr>
        <p:spPr>
          <a:xfrm>
            <a:off x="8472575" y="3112948"/>
            <a:ext cx="599829" cy="215444"/>
          </a:xfrm>
          <a:prstGeom prst="rect">
            <a:avLst/>
          </a:prstGeom>
          <a:noFill/>
        </p:spPr>
        <p:txBody>
          <a:bodyPr wrap="square" rtlCol="0">
            <a:spAutoFit/>
          </a:bodyPr>
          <a:lstStyle/>
          <a:p>
            <a:pPr algn="ctr"/>
            <a:r>
              <a:rPr lang="zh-CN" altLang="en-US" sz="800" dirty="0">
                <a:solidFill>
                  <a:srgbClr val="FF0000"/>
                </a:solidFill>
                <a:latin typeface="+mn-ea"/>
              </a:rPr>
              <a:t>威胁标记</a:t>
            </a:r>
          </a:p>
        </p:txBody>
      </p:sp>
      <p:pic>
        <p:nvPicPr>
          <p:cNvPr id="137" name="图形 136">
            <a:extLst>
              <a:ext uri="{FF2B5EF4-FFF2-40B4-BE49-F238E27FC236}">
                <a16:creationId xmlns:a16="http://schemas.microsoft.com/office/drawing/2014/main" id="{6B7B19DF-4B06-7786-1DE1-3875C8A8635C}"/>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11115095" y="2377050"/>
            <a:ext cx="420325" cy="420325"/>
          </a:xfrm>
          <a:prstGeom prst="rect">
            <a:avLst/>
          </a:prstGeom>
        </p:spPr>
      </p:pic>
      <p:cxnSp>
        <p:nvCxnSpPr>
          <p:cNvPr id="139" name="连接符: 肘形 138">
            <a:extLst>
              <a:ext uri="{FF2B5EF4-FFF2-40B4-BE49-F238E27FC236}">
                <a16:creationId xmlns:a16="http://schemas.microsoft.com/office/drawing/2014/main" id="{7574F66B-03B3-D358-F899-95D430AF51BB}"/>
              </a:ext>
            </a:extLst>
          </p:cNvPr>
          <p:cNvCxnSpPr>
            <a:cxnSpLocks/>
            <a:endCxn id="137" idx="2"/>
          </p:cNvCxnSpPr>
          <p:nvPr/>
        </p:nvCxnSpPr>
        <p:spPr>
          <a:xfrm flipV="1">
            <a:off x="9898848" y="2797375"/>
            <a:ext cx="1426410" cy="552250"/>
          </a:xfrm>
          <a:prstGeom prst="bentConnector2">
            <a:avLst/>
          </a:prstGeom>
          <a:ln>
            <a:solidFill>
              <a:srgbClr val="FF0000"/>
            </a:solidFill>
            <a:tailEnd type="arrow" w="sm" len="sm"/>
          </a:ln>
        </p:spPr>
        <p:style>
          <a:lnRef idx="2">
            <a:schemeClr val="accent1"/>
          </a:lnRef>
          <a:fillRef idx="0">
            <a:srgbClr val="FFFFFF"/>
          </a:fillRef>
          <a:effectRef idx="0">
            <a:srgbClr val="FFFFFF"/>
          </a:effectRef>
          <a:fontRef idx="minor">
            <a:schemeClr val="tx1"/>
          </a:fontRef>
        </p:style>
      </p:cxnSp>
      <p:sp>
        <p:nvSpPr>
          <p:cNvPr id="146" name="文本框 145">
            <a:extLst>
              <a:ext uri="{FF2B5EF4-FFF2-40B4-BE49-F238E27FC236}">
                <a16:creationId xmlns:a16="http://schemas.microsoft.com/office/drawing/2014/main" id="{9C39A076-98A4-3EF2-1CD9-E7493BB75843}"/>
              </a:ext>
            </a:extLst>
          </p:cNvPr>
          <p:cNvSpPr txBox="1"/>
          <p:nvPr/>
        </p:nvSpPr>
        <p:spPr>
          <a:xfrm>
            <a:off x="10982416" y="2139105"/>
            <a:ext cx="685682" cy="215444"/>
          </a:xfrm>
          <a:prstGeom prst="rect">
            <a:avLst/>
          </a:prstGeom>
          <a:noFill/>
        </p:spPr>
        <p:txBody>
          <a:bodyPr wrap="square" rtlCol="0">
            <a:spAutoFit/>
          </a:bodyPr>
          <a:lstStyle/>
          <a:p>
            <a:pPr algn="ctr"/>
            <a:r>
              <a:rPr lang="zh-CN" altLang="en-US" sz="800" dirty="0">
                <a:latin typeface="+mn-ea"/>
              </a:rPr>
              <a:t>管理员</a:t>
            </a:r>
          </a:p>
        </p:txBody>
      </p:sp>
      <p:sp>
        <p:nvSpPr>
          <p:cNvPr id="147" name="文本框 146">
            <a:extLst>
              <a:ext uri="{FF2B5EF4-FFF2-40B4-BE49-F238E27FC236}">
                <a16:creationId xmlns:a16="http://schemas.microsoft.com/office/drawing/2014/main" id="{54E6C3A5-4257-6706-A0F5-F3B039041B4E}"/>
              </a:ext>
            </a:extLst>
          </p:cNvPr>
          <p:cNvSpPr txBox="1"/>
          <p:nvPr/>
        </p:nvSpPr>
        <p:spPr>
          <a:xfrm>
            <a:off x="10444864" y="3149819"/>
            <a:ext cx="685682" cy="215444"/>
          </a:xfrm>
          <a:prstGeom prst="rect">
            <a:avLst/>
          </a:prstGeom>
          <a:noFill/>
        </p:spPr>
        <p:txBody>
          <a:bodyPr wrap="square" rtlCol="0">
            <a:spAutoFit/>
          </a:bodyPr>
          <a:lstStyle/>
          <a:p>
            <a:pPr algn="ctr"/>
            <a:r>
              <a:rPr lang="zh-CN" altLang="en-US" sz="800" dirty="0">
                <a:solidFill>
                  <a:srgbClr val="FF0000"/>
                </a:solidFill>
                <a:latin typeface="+mn-ea"/>
              </a:rPr>
              <a:t>告警通知</a:t>
            </a:r>
          </a:p>
        </p:txBody>
      </p:sp>
      <p:sp>
        <p:nvSpPr>
          <p:cNvPr id="160" name="矩形 159">
            <a:extLst>
              <a:ext uri="{FF2B5EF4-FFF2-40B4-BE49-F238E27FC236}">
                <a16:creationId xmlns:a16="http://schemas.microsoft.com/office/drawing/2014/main" id="{D0CD293E-3A95-C871-6E77-8FA03A19877A}"/>
              </a:ext>
            </a:extLst>
          </p:cNvPr>
          <p:cNvSpPr/>
          <p:nvPr/>
        </p:nvSpPr>
        <p:spPr>
          <a:xfrm>
            <a:off x="7783383" y="1523707"/>
            <a:ext cx="1094413" cy="243906"/>
          </a:xfrm>
          <a:prstGeom prst="rect">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00" dirty="0">
                <a:solidFill>
                  <a:schemeClr val="bg1"/>
                </a:solidFill>
                <a:latin typeface="+mn-ea"/>
              </a:rPr>
              <a:t>攻击溯源</a:t>
            </a:r>
          </a:p>
        </p:txBody>
      </p:sp>
      <p:sp>
        <p:nvSpPr>
          <p:cNvPr id="161" name="矩形 160">
            <a:extLst>
              <a:ext uri="{FF2B5EF4-FFF2-40B4-BE49-F238E27FC236}">
                <a16:creationId xmlns:a16="http://schemas.microsoft.com/office/drawing/2014/main" id="{1907497F-3704-A188-C517-AEE94934F303}"/>
              </a:ext>
            </a:extLst>
          </p:cNvPr>
          <p:cNvSpPr/>
          <p:nvPr/>
        </p:nvSpPr>
        <p:spPr>
          <a:xfrm>
            <a:off x="8898516" y="1523707"/>
            <a:ext cx="1094413" cy="243906"/>
          </a:xfrm>
          <a:prstGeom prst="rect">
            <a:avLst/>
          </a:prstGeom>
          <a:solidFill>
            <a:srgbClr val="2D768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1000" dirty="0">
                <a:solidFill>
                  <a:schemeClr val="bg1"/>
                </a:solidFill>
                <a:latin typeface="+mn-ea"/>
              </a:rPr>
              <a:t>取证分析</a:t>
            </a:r>
          </a:p>
        </p:txBody>
      </p:sp>
      <p:grpSp>
        <p:nvGrpSpPr>
          <p:cNvPr id="204" name="组合 203">
            <a:extLst>
              <a:ext uri="{FF2B5EF4-FFF2-40B4-BE49-F238E27FC236}">
                <a16:creationId xmlns:a16="http://schemas.microsoft.com/office/drawing/2014/main" id="{DD5BB1A0-7690-2246-6EAF-B82F13DC0532}"/>
              </a:ext>
            </a:extLst>
          </p:cNvPr>
          <p:cNvGrpSpPr>
            <a:grpSpLocks noChangeAspect="1"/>
          </p:cNvGrpSpPr>
          <p:nvPr/>
        </p:nvGrpSpPr>
        <p:grpSpPr>
          <a:xfrm>
            <a:off x="3290908" y="3437701"/>
            <a:ext cx="533426" cy="503756"/>
            <a:chOff x="3109375" y="4120547"/>
            <a:chExt cx="341301" cy="322317"/>
          </a:xfrm>
        </p:grpSpPr>
        <p:sp>
          <p:nvSpPr>
            <p:cNvPr id="191" name="图形 188">
              <a:extLst>
                <a:ext uri="{FF2B5EF4-FFF2-40B4-BE49-F238E27FC236}">
                  <a16:creationId xmlns:a16="http://schemas.microsoft.com/office/drawing/2014/main" id="{1215BA25-043A-0291-576D-ADC177FB7AD5}"/>
                </a:ext>
              </a:extLst>
            </p:cNvPr>
            <p:cNvSpPr>
              <a:spLocks noChangeAspect="1"/>
            </p:cNvSpPr>
            <p:nvPr/>
          </p:nvSpPr>
          <p:spPr>
            <a:xfrm>
              <a:off x="3109375" y="4120547"/>
              <a:ext cx="341301" cy="322317"/>
            </a:xfrm>
            <a:custGeom>
              <a:avLst/>
              <a:gdLst>
                <a:gd name="connsiteX0" fmla="*/ 699839 w 786294"/>
                <a:gd name="connsiteY0" fmla="*/ 596580 h 742558"/>
                <a:gd name="connsiteX1" fmla="*/ 588892 w 786294"/>
                <a:gd name="connsiteY1" fmla="*/ 698835 h 742558"/>
                <a:gd name="connsiteX2" fmla="*/ 485371 w 786294"/>
                <a:gd name="connsiteY2" fmla="*/ 596580 h 742558"/>
                <a:gd name="connsiteX3" fmla="*/ 395303 w 786294"/>
                <a:gd name="connsiteY3" fmla="*/ 386218 h 742558"/>
                <a:gd name="connsiteX4" fmla="*/ 412469 w 786294"/>
                <a:gd name="connsiteY4" fmla="*/ 197215 h 742558"/>
                <a:gd name="connsiteX5" fmla="*/ 588936 w 786294"/>
                <a:gd name="connsiteY5" fmla="*/ 131040 h 742558"/>
                <a:gd name="connsiteX6" fmla="*/ 772785 w 786294"/>
                <a:gd name="connsiteY6" fmla="*/ 197215 h 742558"/>
                <a:gd name="connsiteX7" fmla="*/ 785670 w 786294"/>
                <a:gd name="connsiteY7" fmla="*/ 386218 h 742558"/>
                <a:gd name="connsiteX8" fmla="*/ 699839 w 786294"/>
                <a:gd name="connsiteY8" fmla="*/ 596580 h 742558"/>
                <a:gd name="connsiteX9" fmla="*/ 736006 w 786294"/>
                <a:gd name="connsiteY9" fmla="*/ 230717 h 742558"/>
                <a:gd name="connsiteX10" fmla="*/ 588936 w 786294"/>
                <a:gd name="connsiteY10" fmla="*/ 174720 h 742558"/>
                <a:gd name="connsiteX11" fmla="*/ 447763 w 786294"/>
                <a:gd name="connsiteY11" fmla="*/ 230717 h 742558"/>
                <a:gd name="connsiteX12" fmla="*/ 431907 w 786294"/>
                <a:gd name="connsiteY12" fmla="*/ 393119 h 742558"/>
                <a:gd name="connsiteX13" fmla="*/ 506119 w 786294"/>
                <a:gd name="connsiteY13" fmla="*/ 568669 h 742558"/>
                <a:gd name="connsiteX14" fmla="*/ 591906 w 786294"/>
                <a:gd name="connsiteY14" fmla="*/ 655155 h 742558"/>
                <a:gd name="connsiteX15" fmla="*/ 667473 w 786294"/>
                <a:gd name="connsiteY15" fmla="*/ 567839 h 742558"/>
                <a:gd name="connsiteX16" fmla="*/ 746009 w 786294"/>
                <a:gd name="connsiteY16" fmla="*/ 393119 h 742558"/>
                <a:gd name="connsiteX17" fmla="*/ 736006 w 786294"/>
                <a:gd name="connsiteY17" fmla="*/ 230717 h 742558"/>
                <a:gd name="connsiteX18" fmla="*/ 606321 w 786294"/>
                <a:gd name="connsiteY18" fmla="*/ 502887 h 742558"/>
                <a:gd name="connsiteX19" fmla="*/ 567052 w 786294"/>
                <a:gd name="connsiteY19" fmla="*/ 502887 h 742558"/>
                <a:gd name="connsiteX20" fmla="*/ 567052 w 786294"/>
                <a:gd name="connsiteY20" fmla="*/ 415527 h 742558"/>
                <a:gd name="connsiteX21" fmla="*/ 488516 w 786294"/>
                <a:gd name="connsiteY21" fmla="*/ 415527 h 742558"/>
                <a:gd name="connsiteX22" fmla="*/ 488516 w 786294"/>
                <a:gd name="connsiteY22" fmla="*/ 371847 h 742558"/>
                <a:gd name="connsiteX23" fmla="*/ 567052 w 786294"/>
                <a:gd name="connsiteY23" fmla="*/ 371847 h 742558"/>
                <a:gd name="connsiteX24" fmla="*/ 567052 w 786294"/>
                <a:gd name="connsiteY24" fmla="*/ 284487 h 742558"/>
                <a:gd name="connsiteX25" fmla="*/ 606321 w 786294"/>
                <a:gd name="connsiteY25" fmla="*/ 284487 h 742558"/>
                <a:gd name="connsiteX26" fmla="*/ 606321 w 786294"/>
                <a:gd name="connsiteY26" fmla="*/ 371847 h 742558"/>
                <a:gd name="connsiteX27" fmla="*/ 684857 w 786294"/>
                <a:gd name="connsiteY27" fmla="*/ 371847 h 742558"/>
                <a:gd name="connsiteX28" fmla="*/ 684857 w 786294"/>
                <a:gd name="connsiteY28" fmla="*/ 415527 h 742558"/>
                <a:gd name="connsiteX29" fmla="*/ 606321 w 786294"/>
                <a:gd name="connsiteY29" fmla="*/ 415527 h 742558"/>
                <a:gd name="connsiteX30" fmla="*/ 606321 w 786294"/>
                <a:gd name="connsiteY30" fmla="*/ 502887 h 742558"/>
                <a:gd name="connsiteX31" fmla="*/ 117805 w 786294"/>
                <a:gd name="connsiteY31" fmla="*/ 87360 h 742558"/>
                <a:gd name="connsiteX32" fmla="*/ 117805 w 786294"/>
                <a:gd name="connsiteY32" fmla="*/ 131040 h 742558"/>
                <a:gd name="connsiteX33" fmla="*/ 78536 w 786294"/>
                <a:gd name="connsiteY33" fmla="*/ 131040 h 742558"/>
                <a:gd name="connsiteX34" fmla="*/ 78536 w 786294"/>
                <a:gd name="connsiteY34" fmla="*/ 87360 h 742558"/>
                <a:gd name="connsiteX35" fmla="*/ 117805 w 786294"/>
                <a:gd name="connsiteY35" fmla="*/ 87360 h 742558"/>
                <a:gd name="connsiteX36" fmla="*/ 196341 w 786294"/>
                <a:gd name="connsiteY36" fmla="*/ 87360 h 742558"/>
                <a:gd name="connsiteX37" fmla="*/ 196341 w 786294"/>
                <a:gd name="connsiteY37" fmla="*/ 131040 h 742558"/>
                <a:gd name="connsiteX38" fmla="*/ 157073 w 786294"/>
                <a:gd name="connsiteY38" fmla="*/ 131040 h 742558"/>
                <a:gd name="connsiteX39" fmla="*/ 157073 w 786294"/>
                <a:gd name="connsiteY39" fmla="*/ 87360 h 742558"/>
                <a:gd name="connsiteX40" fmla="*/ 196341 w 786294"/>
                <a:gd name="connsiteY40" fmla="*/ 87360 h 742558"/>
                <a:gd name="connsiteX41" fmla="*/ 274834 w 786294"/>
                <a:gd name="connsiteY41" fmla="*/ 87360 h 742558"/>
                <a:gd name="connsiteX42" fmla="*/ 274834 w 786294"/>
                <a:gd name="connsiteY42" fmla="*/ 131040 h 742558"/>
                <a:gd name="connsiteX43" fmla="*/ 235566 w 786294"/>
                <a:gd name="connsiteY43" fmla="*/ 131040 h 742558"/>
                <a:gd name="connsiteX44" fmla="*/ 235566 w 786294"/>
                <a:gd name="connsiteY44" fmla="*/ 87360 h 742558"/>
                <a:gd name="connsiteX45" fmla="*/ 274834 w 786294"/>
                <a:gd name="connsiteY45" fmla="*/ 87360 h 742558"/>
                <a:gd name="connsiteX46" fmla="*/ 314102 w 786294"/>
                <a:gd name="connsiteY46" fmla="*/ 87360 h 742558"/>
                <a:gd name="connsiteX47" fmla="*/ 353370 w 786294"/>
                <a:gd name="connsiteY47" fmla="*/ 87360 h 742558"/>
                <a:gd name="connsiteX48" fmla="*/ 353370 w 786294"/>
                <a:gd name="connsiteY48" fmla="*/ 131040 h 742558"/>
                <a:gd name="connsiteX49" fmla="*/ 314102 w 786294"/>
                <a:gd name="connsiteY49" fmla="*/ 131040 h 742558"/>
                <a:gd name="connsiteX50" fmla="*/ 314102 w 786294"/>
                <a:gd name="connsiteY50" fmla="*/ 87360 h 742558"/>
                <a:gd name="connsiteX51" fmla="*/ 628161 w 786294"/>
                <a:gd name="connsiteY51" fmla="*/ 43680 h 742558"/>
                <a:gd name="connsiteX52" fmla="*/ 594352 w 786294"/>
                <a:gd name="connsiteY52" fmla="*/ 43680 h 742558"/>
                <a:gd name="connsiteX53" fmla="*/ 594090 w 786294"/>
                <a:gd name="connsiteY53" fmla="*/ 43593 h 742558"/>
                <a:gd name="connsiteX54" fmla="*/ 593828 w 786294"/>
                <a:gd name="connsiteY54" fmla="*/ 43680 h 742558"/>
                <a:gd name="connsiteX55" fmla="*/ 39268 w 786294"/>
                <a:gd name="connsiteY55" fmla="*/ 43680 h 742558"/>
                <a:gd name="connsiteX56" fmla="*/ 39268 w 786294"/>
                <a:gd name="connsiteY56" fmla="*/ 174720 h 742558"/>
                <a:gd name="connsiteX57" fmla="*/ 338257 w 786294"/>
                <a:gd name="connsiteY57" fmla="*/ 174720 h 742558"/>
                <a:gd name="connsiteX58" fmla="*/ 334239 w 786294"/>
                <a:gd name="connsiteY58" fmla="*/ 218400 h 742558"/>
                <a:gd name="connsiteX59" fmla="*/ 39268 w 786294"/>
                <a:gd name="connsiteY59" fmla="*/ 218400 h 742558"/>
                <a:gd name="connsiteX60" fmla="*/ 0 w 786294"/>
                <a:gd name="connsiteY60" fmla="*/ 174720 h 742558"/>
                <a:gd name="connsiteX61" fmla="*/ 0 w 786294"/>
                <a:gd name="connsiteY61" fmla="*/ 43680 h 742558"/>
                <a:gd name="connsiteX62" fmla="*/ 39268 w 786294"/>
                <a:gd name="connsiteY62" fmla="*/ 0 h 742558"/>
                <a:gd name="connsiteX63" fmla="*/ 628161 w 786294"/>
                <a:gd name="connsiteY63" fmla="*/ 0 h 742558"/>
                <a:gd name="connsiteX64" fmla="*/ 667429 w 786294"/>
                <a:gd name="connsiteY64" fmla="*/ 43680 h 742558"/>
                <a:gd name="connsiteX65" fmla="*/ 667429 w 786294"/>
                <a:gd name="connsiteY65" fmla="*/ 70281 h 742558"/>
                <a:gd name="connsiteX66" fmla="*/ 628161 w 786294"/>
                <a:gd name="connsiteY66" fmla="*/ 55998 h 742558"/>
                <a:gd name="connsiteX67" fmla="*/ 628161 w 786294"/>
                <a:gd name="connsiteY67" fmla="*/ 43680 h 742558"/>
                <a:gd name="connsiteX68" fmla="*/ 117805 w 786294"/>
                <a:gd name="connsiteY68" fmla="*/ 349439 h 742558"/>
                <a:gd name="connsiteX69" fmla="*/ 117805 w 786294"/>
                <a:gd name="connsiteY69" fmla="*/ 393119 h 742558"/>
                <a:gd name="connsiteX70" fmla="*/ 78536 w 786294"/>
                <a:gd name="connsiteY70" fmla="*/ 393119 h 742558"/>
                <a:gd name="connsiteX71" fmla="*/ 78536 w 786294"/>
                <a:gd name="connsiteY71" fmla="*/ 349439 h 742558"/>
                <a:gd name="connsiteX72" fmla="*/ 117805 w 786294"/>
                <a:gd name="connsiteY72" fmla="*/ 349439 h 742558"/>
                <a:gd name="connsiteX73" fmla="*/ 196341 w 786294"/>
                <a:gd name="connsiteY73" fmla="*/ 349439 h 742558"/>
                <a:gd name="connsiteX74" fmla="*/ 196341 w 786294"/>
                <a:gd name="connsiteY74" fmla="*/ 393119 h 742558"/>
                <a:gd name="connsiteX75" fmla="*/ 157073 w 786294"/>
                <a:gd name="connsiteY75" fmla="*/ 393119 h 742558"/>
                <a:gd name="connsiteX76" fmla="*/ 157073 w 786294"/>
                <a:gd name="connsiteY76" fmla="*/ 349439 h 742558"/>
                <a:gd name="connsiteX77" fmla="*/ 196341 w 786294"/>
                <a:gd name="connsiteY77" fmla="*/ 349439 h 742558"/>
                <a:gd name="connsiteX78" fmla="*/ 274834 w 786294"/>
                <a:gd name="connsiteY78" fmla="*/ 349439 h 742558"/>
                <a:gd name="connsiteX79" fmla="*/ 274834 w 786294"/>
                <a:gd name="connsiteY79" fmla="*/ 393119 h 742558"/>
                <a:gd name="connsiteX80" fmla="*/ 235566 w 786294"/>
                <a:gd name="connsiteY80" fmla="*/ 393119 h 742558"/>
                <a:gd name="connsiteX81" fmla="*/ 235566 w 786294"/>
                <a:gd name="connsiteY81" fmla="*/ 349439 h 742558"/>
                <a:gd name="connsiteX82" fmla="*/ 274834 w 786294"/>
                <a:gd name="connsiteY82" fmla="*/ 349439 h 742558"/>
                <a:gd name="connsiteX83" fmla="*/ 39268 w 786294"/>
                <a:gd name="connsiteY83" fmla="*/ 262079 h 742558"/>
                <a:gd name="connsiteX84" fmla="*/ 330220 w 786294"/>
                <a:gd name="connsiteY84" fmla="*/ 262079 h 742558"/>
                <a:gd name="connsiteX85" fmla="*/ 326202 w 786294"/>
                <a:gd name="connsiteY85" fmla="*/ 305759 h 742558"/>
                <a:gd name="connsiteX86" fmla="*/ 39268 w 786294"/>
                <a:gd name="connsiteY86" fmla="*/ 305759 h 742558"/>
                <a:gd name="connsiteX87" fmla="*/ 39268 w 786294"/>
                <a:gd name="connsiteY87" fmla="*/ 436799 h 742558"/>
                <a:gd name="connsiteX88" fmla="*/ 314321 w 786294"/>
                <a:gd name="connsiteY88" fmla="*/ 436799 h 742558"/>
                <a:gd name="connsiteX89" fmla="*/ 320916 w 786294"/>
                <a:gd name="connsiteY89" fmla="*/ 480479 h 742558"/>
                <a:gd name="connsiteX90" fmla="*/ 39268 w 786294"/>
                <a:gd name="connsiteY90" fmla="*/ 480479 h 742558"/>
                <a:gd name="connsiteX91" fmla="*/ 0 w 786294"/>
                <a:gd name="connsiteY91" fmla="*/ 436799 h 742558"/>
                <a:gd name="connsiteX92" fmla="*/ 0 w 786294"/>
                <a:gd name="connsiteY92" fmla="*/ 305759 h 742558"/>
                <a:gd name="connsiteX93" fmla="*/ 39268 w 786294"/>
                <a:gd name="connsiteY93" fmla="*/ 262079 h 742558"/>
                <a:gd name="connsiteX94" fmla="*/ 117805 w 786294"/>
                <a:gd name="connsiteY94" fmla="*/ 611519 h 742558"/>
                <a:gd name="connsiteX95" fmla="*/ 117805 w 786294"/>
                <a:gd name="connsiteY95" fmla="*/ 655199 h 742558"/>
                <a:gd name="connsiteX96" fmla="*/ 78536 w 786294"/>
                <a:gd name="connsiteY96" fmla="*/ 655199 h 742558"/>
                <a:gd name="connsiteX97" fmla="*/ 78536 w 786294"/>
                <a:gd name="connsiteY97" fmla="*/ 611519 h 742558"/>
                <a:gd name="connsiteX98" fmla="*/ 117805 w 786294"/>
                <a:gd name="connsiteY98" fmla="*/ 611519 h 742558"/>
                <a:gd name="connsiteX99" fmla="*/ 196341 w 786294"/>
                <a:gd name="connsiteY99" fmla="*/ 611519 h 742558"/>
                <a:gd name="connsiteX100" fmla="*/ 196341 w 786294"/>
                <a:gd name="connsiteY100" fmla="*/ 655199 h 742558"/>
                <a:gd name="connsiteX101" fmla="*/ 157073 w 786294"/>
                <a:gd name="connsiteY101" fmla="*/ 655199 h 742558"/>
                <a:gd name="connsiteX102" fmla="*/ 157073 w 786294"/>
                <a:gd name="connsiteY102" fmla="*/ 611519 h 742558"/>
                <a:gd name="connsiteX103" fmla="*/ 196341 w 786294"/>
                <a:gd name="connsiteY103" fmla="*/ 611519 h 742558"/>
                <a:gd name="connsiteX104" fmla="*/ 274834 w 786294"/>
                <a:gd name="connsiteY104" fmla="*/ 611519 h 742558"/>
                <a:gd name="connsiteX105" fmla="*/ 274834 w 786294"/>
                <a:gd name="connsiteY105" fmla="*/ 655199 h 742558"/>
                <a:gd name="connsiteX106" fmla="*/ 235566 w 786294"/>
                <a:gd name="connsiteY106" fmla="*/ 655199 h 742558"/>
                <a:gd name="connsiteX107" fmla="*/ 235566 w 786294"/>
                <a:gd name="connsiteY107" fmla="*/ 611519 h 742558"/>
                <a:gd name="connsiteX108" fmla="*/ 274834 w 786294"/>
                <a:gd name="connsiteY108" fmla="*/ 611519 h 742558"/>
                <a:gd name="connsiteX109" fmla="*/ 353370 w 786294"/>
                <a:gd name="connsiteY109" fmla="*/ 611519 h 742558"/>
                <a:gd name="connsiteX110" fmla="*/ 353370 w 786294"/>
                <a:gd name="connsiteY110" fmla="*/ 655199 h 742558"/>
                <a:gd name="connsiteX111" fmla="*/ 314102 w 786294"/>
                <a:gd name="connsiteY111" fmla="*/ 655199 h 742558"/>
                <a:gd name="connsiteX112" fmla="*/ 314102 w 786294"/>
                <a:gd name="connsiteY112" fmla="*/ 611519 h 742558"/>
                <a:gd name="connsiteX113" fmla="*/ 353370 w 786294"/>
                <a:gd name="connsiteY113" fmla="*/ 611519 h 742558"/>
                <a:gd name="connsiteX114" fmla="*/ 39268 w 786294"/>
                <a:gd name="connsiteY114" fmla="*/ 524159 h 742558"/>
                <a:gd name="connsiteX115" fmla="*/ 335287 w 786294"/>
                <a:gd name="connsiteY115" fmla="*/ 524159 h 742558"/>
                <a:gd name="connsiteX116" fmla="*/ 356079 w 786294"/>
                <a:gd name="connsiteY116" fmla="*/ 567839 h 742558"/>
                <a:gd name="connsiteX117" fmla="*/ 39268 w 786294"/>
                <a:gd name="connsiteY117" fmla="*/ 567839 h 742558"/>
                <a:gd name="connsiteX118" fmla="*/ 39268 w 786294"/>
                <a:gd name="connsiteY118" fmla="*/ 698878 h 742558"/>
                <a:gd name="connsiteX119" fmla="*/ 454664 w 786294"/>
                <a:gd name="connsiteY119" fmla="*/ 698878 h 742558"/>
                <a:gd name="connsiteX120" fmla="*/ 499349 w 786294"/>
                <a:gd name="connsiteY120" fmla="*/ 742558 h 742558"/>
                <a:gd name="connsiteX121" fmla="*/ 39268 w 786294"/>
                <a:gd name="connsiteY121" fmla="*/ 742558 h 742558"/>
                <a:gd name="connsiteX122" fmla="*/ 0 w 786294"/>
                <a:gd name="connsiteY122" fmla="*/ 698878 h 742558"/>
                <a:gd name="connsiteX123" fmla="*/ 0 w 786294"/>
                <a:gd name="connsiteY123" fmla="*/ 571246 h 742558"/>
                <a:gd name="connsiteX124" fmla="*/ 39268 w 786294"/>
                <a:gd name="connsiteY124" fmla="*/ 524159 h 742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786294" h="742558">
                  <a:moveTo>
                    <a:pt x="699839" y="596580"/>
                  </a:moveTo>
                  <a:lnTo>
                    <a:pt x="588892" y="698835"/>
                  </a:lnTo>
                  <a:cubicBezTo>
                    <a:pt x="588892" y="698835"/>
                    <a:pt x="561549" y="673195"/>
                    <a:pt x="485371" y="596580"/>
                  </a:cubicBezTo>
                  <a:cubicBezTo>
                    <a:pt x="368222" y="465235"/>
                    <a:pt x="395303" y="386218"/>
                    <a:pt x="395303" y="386218"/>
                  </a:cubicBezTo>
                  <a:lnTo>
                    <a:pt x="412469" y="197215"/>
                  </a:lnTo>
                  <a:lnTo>
                    <a:pt x="588936" y="131040"/>
                  </a:lnTo>
                  <a:lnTo>
                    <a:pt x="772785" y="197215"/>
                  </a:lnTo>
                  <a:cubicBezTo>
                    <a:pt x="772785" y="197215"/>
                    <a:pt x="776454" y="271951"/>
                    <a:pt x="785670" y="386218"/>
                  </a:cubicBezTo>
                  <a:cubicBezTo>
                    <a:pt x="794843" y="500484"/>
                    <a:pt x="699839" y="596580"/>
                    <a:pt x="699839" y="596580"/>
                  </a:cubicBezTo>
                  <a:close/>
                  <a:moveTo>
                    <a:pt x="736006" y="230717"/>
                  </a:moveTo>
                  <a:lnTo>
                    <a:pt x="588936" y="174720"/>
                  </a:lnTo>
                  <a:lnTo>
                    <a:pt x="447763" y="230717"/>
                  </a:lnTo>
                  <a:lnTo>
                    <a:pt x="431907" y="393119"/>
                  </a:lnTo>
                  <a:cubicBezTo>
                    <a:pt x="431907" y="393119"/>
                    <a:pt x="412382" y="457503"/>
                    <a:pt x="506119" y="568669"/>
                  </a:cubicBezTo>
                  <a:cubicBezTo>
                    <a:pt x="567052" y="633490"/>
                    <a:pt x="591906" y="655155"/>
                    <a:pt x="591906" y="655155"/>
                  </a:cubicBezTo>
                  <a:lnTo>
                    <a:pt x="667473" y="567839"/>
                  </a:lnTo>
                  <a:cubicBezTo>
                    <a:pt x="667473" y="567839"/>
                    <a:pt x="753347" y="489826"/>
                    <a:pt x="746009" y="393119"/>
                  </a:cubicBezTo>
                  <a:cubicBezTo>
                    <a:pt x="738671" y="296412"/>
                    <a:pt x="736006" y="230717"/>
                    <a:pt x="736006" y="230717"/>
                  </a:cubicBezTo>
                  <a:close/>
                  <a:moveTo>
                    <a:pt x="606321" y="502887"/>
                  </a:moveTo>
                  <a:lnTo>
                    <a:pt x="567052" y="502887"/>
                  </a:lnTo>
                  <a:lnTo>
                    <a:pt x="567052" y="415527"/>
                  </a:lnTo>
                  <a:lnTo>
                    <a:pt x="488516" y="415527"/>
                  </a:lnTo>
                  <a:lnTo>
                    <a:pt x="488516" y="371847"/>
                  </a:lnTo>
                  <a:lnTo>
                    <a:pt x="567052" y="371847"/>
                  </a:lnTo>
                  <a:lnTo>
                    <a:pt x="567052" y="284487"/>
                  </a:lnTo>
                  <a:lnTo>
                    <a:pt x="606321" y="284487"/>
                  </a:lnTo>
                  <a:lnTo>
                    <a:pt x="606321" y="371847"/>
                  </a:lnTo>
                  <a:lnTo>
                    <a:pt x="684857" y="371847"/>
                  </a:lnTo>
                  <a:lnTo>
                    <a:pt x="684857" y="415527"/>
                  </a:lnTo>
                  <a:lnTo>
                    <a:pt x="606321" y="415527"/>
                  </a:lnTo>
                  <a:lnTo>
                    <a:pt x="606321" y="502887"/>
                  </a:lnTo>
                  <a:close/>
                  <a:moveTo>
                    <a:pt x="117805" y="87360"/>
                  </a:moveTo>
                  <a:lnTo>
                    <a:pt x="117805" y="131040"/>
                  </a:lnTo>
                  <a:lnTo>
                    <a:pt x="78536" y="131040"/>
                  </a:lnTo>
                  <a:lnTo>
                    <a:pt x="78536" y="87360"/>
                  </a:lnTo>
                  <a:lnTo>
                    <a:pt x="117805" y="87360"/>
                  </a:lnTo>
                  <a:close/>
                  <a:moveTo>
                    <a:pt x="196341" y="87360"/>
                  </a:moveTo>
                  <a:lnTo>
                    <a:pt x="196341" y="131040"/>
                  </a:lnTo>
                  <a:lnTo>
                    <a:pt x="157073" y="131040"/>
                  </a:lnTo>
                  <a:lnTo>
                    <a:pt x="157073" y="87360"/>
                  </a:lnTo>
                  <a:lnTo>
                    <a:pt x="196341" y="87360"/>
                  </a:lnTo>
                  <a:close/>
                  <a:moveTo>
                    <a:pt x="274834" y="87360"/>
                  </a:moveTo>
                  <a:lnTo>
                    <a:pt x="274834" y="131040"/>
                  </a:lnTo>
                  <a:lnTo>
                    <a:pt x="235566" y="131040"/>
                  </a:lnTo>
                  <a:lnTo>
                    <a:pt x="235566" y="87360"/>
                  </a:lnTo>
                  <a:lnTo>
                    <a:pt x="274834" y="87360"/>
                  </a:lnTo>
                  <a:close/>
                  <a:moveTo>
                    <a:pt x="314102" y="87360"/>
                  </a:moveTo>
                  <a:lnTo>
                    <a:pt x="353370" y="87360"/>
                  </a:lnTo>
                  <a:lnTo>
                    <a:pt x="353370" y="131040"/>
                  </a:lnTo>
                  <a:lnTo>
                    <a:pt x="314102" y="131040"/>
                  </a:lnTo>
                  <a:lnTo>
                    <a:pt x="314102" y="87360"/>
                  </a:lnTo>
                  <a:close/>
                  <a:moveTo>
                    <a:pt x="628161" y="43680"/>
                  </a:moveTo>
                  <a:lnTo>
                    <a:pt x="594352" y="43680"/>
                  </a:lnTo>
                  <a:lnTo>
                    <a:pt x="594090" y="43593"/>
                  </a:lnTo>
                  <a:lnTo>
                    <a:pt x="593828" y="43680"/>
                  </a:lnTo>
                  <a:lnTo>
                    <a:pt x="39268" y="43680"/>
                  </a:lnTo>
                  <a:lnTo>
                    <a:pt x="39268" y="174720"/>
                  </a:lnTo>
                  <a:lnTo>
                    <a:pt x="338257" y="174720"/>
                  </a:lnTo>
                  <a:lnTo>
                    <a:pt x="334239" y="218400"/>
                  </a:lnTo>
                  <a:lnTo>
                    <a:pt x="39268" y="218400"/>
                  </a:lnTo>
                  <a:cubicBezTo>
                    <a:pt x="8823" y="218400"/>
                    <a:pt x="0" y="217308"/>
                    <a:pt x="0" y="174720"/>
                  </a:cubicBezTo>
                  <a:lnTo>
                    <a:pt x="0" y="43680"/>
                  </a:lnTo>
                  <a:cubicBezTo>
                    <a:pt x="0" y="14589"/>
                    <a:pt x="874" y="0"/>
                    <a:pt x="39268" y="0"/>
                  </a:cubicBezTo>
                  <a:lnTo>
                    <a:pt x="628161" y="0"/>
                  </a:lnTo>
                  <a:cubicBezTo>
                    <a:pt x="664109" y="0"/>
                    <a:pt x="667429" y="7120"/>
                    <a:pt x="667429" y="43680"/>
                  </a:cubicBezTo>
                  <a:lnTo>
                    <a:pt x="667429" y="70281"/>
                  </a:lnTo>
                  <a:lnTo>
                    <a:pt x="628161" y="55998"/>
                  </a:lnTo>
                  <a:lnTo>
                    <a:pt x="628161" y="43680"/>
                  </a:lnTo>
                  <a:close/>
                  <a:moveTo>
                    <a:pt x="117805" y="349439"/>
                  </a:moveTo>
                  <a:lnTo>
                    <a:pt x="117805" y="393119"/>
                  </a:lnTo>
                  <a:lnTo>
                    <a:pt x="78536" y="393119"/>
                  </a:lnTo>
                  <a:lnTo>
                    <a:pt x="78536" y="349439"/>
                  </a:lnTo>
                  <a:lnTo>
                    <a:pt x="117805" y="349439"/>
                  </a:lnTo>
                  <a:close/>
                  <a:moveTo>
                    <a:pt x="196341" y="349439"/>
                  </a:moveTo>
                  <a:lnTo>
                    <a:pt x="196341" y="393119"/>
                  </a:lnTo>
                  <a:lnTo>
                    <a:pt x="157073" y="393119"/>
                  </a:lnTo>
                  <a:lnTo>
                    <a:pt x="157073" y="349439"/>
                  </a:lnTo>
                  <a:lnTo>
                    <a:pt x="196341" y="349439"/>
                  </a:lnTo>
                  <a:close/>
                  <a:moveTo>
                    <a:pt x="274834" y="349439"/>
                  </a:moveTo>
                  <a:lnTo>
                    <a:pt x="274834" y="393119"/>
                  </a:lnTo>
                  <a:lnTo>
                    <a:pt x="235566" y="393119"/>
                  </a:lnTo>
                  <a:lnTo>
                    <a:pt x="235566" y="349439"/>
                  </a:lnTo>
                  <a:lnTo>
                    <a:pt x="274834" y="349439"/>
                  </a:lnTo>
                  <a:close/>
                  <a:moveTo>
                    <a:pt x="39268" y="262079"/>
                  </a:moveTo>
                  <a:lnTo>
                    <a:pt x="330220" y="262079"/>
                  </a:lnTo>
                  <a:lnTo>
                    <a:pt x="326202" y="305759"/>
                  </a:lnTo>
                  <a:lnTo>
                    <a:pt x="39268" y="305759"/>
                  </a:lnTo>
                  <a:lnTo>
                    <a:pt x="39268" y="436799"/>
                  </a:lnTo>
                  <a:lnTo>
                    <a:pt x="314321" y="436799"/>
                  </a:lnTo>
                  <a:cubicBezTo>
                    <a:pt x="314845" y="448811"/>
                    <a:pt x="316767" y="463400"/>
                    <a:pt x="320916" y="480479"/>
                  </a:cubicBezTo>
                  <a:lnTo>
                    <a:pt x="39268" y="480479"/>
                  </a:lnTo>
                  <a:cubicBezTo>
                    <a:pt x="8823" y="480479"/>
                    <a:pt x="0" y="479387"/>
                    <a:pt x="0" y="436799"/>
                  </a:cubicBezTo>
                  <a:lnTo>
                    <a:pt x="0" y="305759"/>
                  </a:lnTo>
                  <a:cubicBezTo>
                    <a:pt x="44" y="276669"/>
                    <a:pt x="874" y="262079"/>
                    <a:pt x="39268" y="262079"/>
                  </a:cubicBezTo>
                  <a:close/>
                  <a:moveTo>
                    <a:pt x="117805" y="611519"/>
                  </a:moveTo>
                  <a:lnTo>
                    <a:pt x="117805" y="655199"/>
                  </a:lnTo>
                  <a:lnTo>
                    <a:pt x="78536" y="655199"/>
                  </a:lnTo>
                  <a:lnTo>
                    <a:pt x="78536" y="611519"/>
                  </a:lnTo>
                  <a:lnTo>
                    <a:pt x="117805" y="611519"/>
                  </a:lnTo>
                  <a:close/>
                  <a:moveTo>
                    <a:pt x="196341" y="611519"/>
                  </a:moveTo>
                  <a:lnTo>
                    <a:pt x="196341" y="655199"/>
                  </a:lnTo>
                  <a:lnTo>
                    <a:pt x="157073" y="655199"/>
                  </a:lnTo>
                  <a:lnTo>
                    <a:pt x="157073" y="611519"/>
                  </a:lnTo>
                  <a:lnTo>
                    <a:pt x="196341" y="611519"/>
                  </a:lnTo>
                  <a:close/>
                  <a:moveTo>
                    <a:pt x="274834" y="611519"/>
                  </a:moveTo>
                  <a:lnTo>
                    <a:pt x="274834" y="655199"/>
                  </a:lnTo>
                  <a:lnTo>
                    <a:pt x="235566" y="655199"/>
                  </a:lnTo>
                  <a:lnTo>
                    <a:pt x="235566" y="611519"/>
                  </a:lnTo>
                  <a:lnTo>
                    <a:pt x="274834" y="611519"/>
                  </a:lnTo>
                  <a:close/>
                  <a:moveTo>
                    <a:pt x="353370" y="611519"/>
                  </a:moveTo>
                  <a:lnTo>
                    <a:pt x="353370" y="655199"/>
                  </a:lnTo>
                  <a:lnTo>
                    <a:pt x="314102" y="655199"/>
                  </a:lnTo>
                  <a:lnTo>
                    <a:pt x="314102" y="611519"/>
                  </a:lnTo>
                  <a:lnTo>
                    <a:pt x="353370" y="611519"/>
                  </a:lnTo>
                  <a:close/>
                  <a:moveTo>
                    <a:pt x="39268" y="524159"/>
                  </a:moveTo>
                  <a:lnTo>
                    <a:pt x="335287" y="524159"/>
                  </a:lnTo>
                  <a:cubicBezTo>
                    <a:pt x="340791" y="537787"/>
                    <a:pt x="347517" y="552245"/>
                    <a:pt x="356079" y="567839"/>
                  </a:cubicBezTo>
                  <a:lnTo>
                    <a:pt x="39268" y="567839"/>
                  </a:lnTo>
                  <a:lnTo>
                    <a:pt x="39268" y="698878"/>
                  </a:lnTo>
                  <a:lnTo>
                    <a:pt x="454664" y="698878"/>
                  </a:lnTo>
                  <a:cubicBezTo>
                    <a:pt x="471175" y="715215"/>
                    <a:pt x="485983" y="729673"/>
                    <a:pt x="499349" y="742558"/>
                  </a:cubicBezTo>
                  <a:lnTo>
                    <a:pt x="39268" y="742558"/>
                  </a:lnTo>
                  <a:cubicBezTo>
                    <a:pt x="8823" y="742558"/>
                    <a:pt x="0" y="741554"/>
                    <a:pt x="0" y="698878"/>
                  </a:cubicBezTo>
                  <a:lnTo>
                    <a:pt x="0" y="571246"/>
                  </a:lnTo>
                  <a:cubicBezTo>
                    <a:pt x="44" y="542199"/>
                    <a:pt x="874" y="524159"/>
                    <a:pt x="39268" y="524159"/>
                  </a:cubicBezTo>
                  <a:close/>
                </a:path>
              </a:pathLst>
            </a:custGeom>
            <a:gradFill>
              <a:gsLst>
                <a:gs pos="0">
                  <a:srgbClr val="14C6EC"/>
                </a:gs>
                <a:gs pos="100000">
                  <a:srgbClr val="1BD7D5"/>
                </a:gs>
              </a:gsLst>
              <a:lin ang="18900000" scaled="0"/>
            </a:gradFill>
            <a:ln w="6350" cap="flat">
              <a:solidFill>
                <a:srgbClr val="2D7689"/>
              </a:solidFill>
              <a:prstDash val="solid"/>
              <a:miter/>
            </a:ln>
          </p:spPr>
          <p:txBody>
            <a:bodyPr rtlCol="0" anchor="ctr"/>
            <a:lstStyle/>
            <a:p>
              <a:endParaRPr lang="zh-CN" altLang="en-US"/>
            </a:p>
          </p:txBody>
        </p:sp>
        <p:sp>
          <p:nvSpPr>
            <p:cNvPr id="193" name="椭圆 192">
              <a:extLst>
                <a:ext uri="{FF2B5EF4-FFF2-40B4-BE49-F238E27FC236}">
                  <a16:creationId xmlns:a16="http://schemas.microsoft.com/office/drawing/2014/main" id="{7BF66E15-D361-A024-AA1E-BE7C887AB361}"/>
                </a:ext>
              </a:extLst>
            </p:cNvPr>
            <p:cNvSpPr/>
            <p:nvPr/>
          </p:nvSpPr>
          <p:spPr>
            <a:xfrm>
              <a:off x="3314670" y="4207704"/>
              <a:ext cx="103483" cy="169815"/>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3" name="组合 202">
              <a:extLst>
                <a:ext uri="{FF2B5EF4-FFF2-40B4-BE49-F238E27FC236}">
                  <a16:creationId xmlns:a16="http://schemas.microsoft.com/office/drawing/2014/main" id="{333DF4D9-B2E2-DCF2-BD24-B98BC320D048}"/>
                </a:ext>
              </a:extLst>
            </p:cNvPr>
            <p:cNvGrpSpPr>
              <a:grpSpLocks noChangeAspect="1"/>
            </p:cNvGrpSpPr>
            <p:nvPr/>
          </p:nvGrpSpPr>
          <p:grpSpPr>
            <a:xfrm>
              <a:off x="3328955" y="4227582"/>
              <a:ext cx="79731" cy="103484"/>
              <a:chOff x="3443245" y="4170027"/>
              <a:chExt cx="235499" cy="235499"/>
            </a:xfrm>
          </p:grpSpPr>
          <p:sp>
            <p:nvSpPr>
              <p:cNvPr id="195" name="任意多边形: 形状 194">
                <a:extLst>
                  <a:ext uri="{FF2B5EF4-FFF2-40B4-BE49-F238E27FC236}">
                    <a16:creationId xmlns:a16="http://schemas.microsoft.com/office/drawing/2014/main" id="{3F6BD903-B5B2-B9BC-E3E5-9754025A8BDC}"/>
                  </a:ext>
                </a:extLst>
              </p:cNvPr>
              <p:cNvSpPr/>
              <p:nvPr/>
            </p:nvSpPr>
            <p:spPr>
              <a:xfrm>
                <a:off x="3443245" y="4299552"/>
                <a:ext cx="235499" cy="105974"/>
              </a:xfrm>
              <a:custGeom>
                <a:avLst/>
                <a:gdLst>
                  <a:gd name="connsiteX0" fmla="*/ 211949 w 235499"/>
                  <a:gd name="connsiteY0" fmla="*/ 82425 h 105974"/>
                  <a:gd name="connsiteX1" fmla="*/ 211949 w 235499"/>
                  <a:gd name="connsiteY1" fmla="*/ 0 h 105974"/>
                  <a:gd name="connsiteX2" fmla="*/ 235499 w 235499"/>
                  <a:gd name="connsiteY2" fmla="*/ 0 h 105974"/>
                  <a:gd name="connsiteX3" fmla="*/ 235499 w 235499"/>
                  <a:gd name="connsiteY3" fmla="*/ 105975 h 105974"/>
                  <a:gd name="connsiteX4" fmla="*/ 0 w 235499"/>
                  <a:gd name="connsiteY4" fmla="*/ 105975 h 105974"/>
                  <a:gd name="connsiteX5" fmla="*/ 0 w 235499"/>
                  <a:gd name="connsiteY5" fmla="*/ 0 h 105974"/>
                  <a:gd name="connsiteX6" fmla="*/ 23550 w 235499"/>
                  <a:gd name="connsiteY6" fmla="*/ 0 h 105974"/>
                  <a:gd name="connsiteX7" fmla="*/ 23550 w 235499"/>
                  <a:gd name="connsiteY7" fmla="*/ 82425 h 105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35499" h="105974">
                    <a:moveTo>
                      <a:pt x="211949" y="82425"/>
                    </a:moveTo>
                    <a:lnTo>
                      <a:pt x="211949" y="0"/>
                    </a:lnTo>
                    <a:lnTo>
                      <a:pt x="235499" y="0"/>
                    </a:lnTo>
                    <a:lnTo>
                      <a:pt x="235499" y="105975"/>
                    </a:lnTo>
                    <a:lnTo>
                      <a:pt x="0" y="105975"/>
                    </a:lnTo>
                    <a:lnTo>
                      <a:pt x="0" y="0"/>
                    </a:lnTo>
                    <a:lnTo>
                      <a:pt x="23550" y="0"/>
                    </a:lnTo>
                    <a:lnTo>
                      <a:pt x="23550" y="82425"/>
                    </a:lnTo>
                    <a:close/>
                  </a:path>
                </a:pathLst>
              </a:custGeom>
              <a:gradFill>
                <a:gsLst>
                  <a:gs pos="0">
                    <a:srgbClr val="14C6EC"/>
                  </a:gs>
                  <a:gs pos="100000">
                    <a:srgbClr val="1BD7D5"/>
                  </a:gs>
                </a:gsLst>
                <a:lin ang="18900000" scaled="0"/>
              </a:gradFill>
              <a:ln w="270" cap="flat">
                <a:noFill/>
                <a:prstDash val="solid"/>
                <a:miter/>
              </a:ln>
            </p:spPr>
            <p:txBody>
              <a:bodyPr rtlCol="0" anchor="ctr"/>
              <a:lstStyle/>
              <a:p>
                <a:endParaRPr lang="zh-CN" altLang="en-US"/>
              </a:p>
            </p:txBody>
          </p:sp>
          <p:sp>
            <p:nvSpPr>
              <p:cNvPr id="202" name="任意多边形: 形状 201">
                <a:extLst>
                  <a:ext uri="{FF2B5EF4-FFF2-40B4-BE49-F238E27FC236}">
                    <a16:creationId xmlns:a16="http://schemas.microsoft.com/office/drawing/2014/main" id="{0CB86C8C-EBB8-FB48-3FE3-8FA3A8A21F0C}"/>
                  </a:ext>
                </a:extLst>
              </p:cNvPr>
              <p:cNvSpPr/>
              <p:nvPr/>
            </p:nvSpPr>
            <p:spPr>
              <a:xfrm>
                <a:off x="3513895" y="4170027"/>
                <a:ext cx="94199" cy="188399"/>
              </a:xfrm>
              <a:custGeom>
                <a:avLst/>
                <a:gdLst>
                  <a:gd name="connsiteX0" fmla="*/ 58875 w 94199"/>
                  <a:gd name="connsiteY0" fmla="*/ 58875 h 188399"/>
                  <a:gd name="connsiteX1" fmla="*/ 58875 w 94199"/>
                  <a:gd name="connsiteY1" fmla="*/ 188399 h 188399"/>
                  <a:gd name="connsiteX2" fmla="*/ 35325 w 94199"/>
                  <a:gd name="connsiteY2" fmla="*/ 188399 h 188399"/>
                  <a:gd name="connsiteX3" fmla="*/ 35325 w 94199"/>
                  <a:gd name="connsiteY3" fmla="*/ 58875 h 188399"/>
                  <a:gd name="connsiteX4" fmla="*/ 0 w 94199"/>
                  <a:gd name="connsiteY4" fmla="*/ 58875 h 188399"/>
                  <a:gd name="connsiteX5" fmla="*/ 47100 w 94199"/>
                  <a:gd name="connsiteY5" fmla="*/ 0 h 188399"/>
                  <a:gd name="connsiteX6" fmla="*/ 94200 w 94199"/>
                  <a:gd name="connsiteY6" fmla="*/ 58875 h 188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4199" h="188399">
                    <a:moveTo>
                      <a:pt x="58875" y="58875"/>
                    </a:moveTo>
                    <a:lnTo>
                      <a:pt x="58875" y="188399"/>
                    </a:lnTo>
                    <a:lnTo>
                      <a:pt x="35325" y="188399"/>
                    </a:lnTo>
                    <a:lnTo>
                      <a:pt x="35325" y="58875"/>
                    </a:lnTo>
                    <a:lnTo>
                      <a:pt x="0" y="58875"/>
                    </a:lnTo>
                    <a:lnTo>
                      <a:pt x="47100" y="0"/>
                    </a:lnTo>
                    <a:lnTo>
                      <a:pt x="94200" y="58875"/>
                    </a:lnTo>
                    <a:close/>
                  </a:path>
                </a:pathLst>
              </a:custGeom>
              <a:gradFill>
                <a:gsLst>
                  <a:gs pos="0">
                    <a:srgbClr val="14C6EC"/>
                  </a:gs>
                  <a:gs pos="100000">
                    <a:srgbClr val="1BD7D5"/>
                  </a:gs>
                </a:gsLst>
                <a:lin ang="18900000" scaled="0"/>
              </a:gradFill>
              <a:ln w="270" cap="flat">
                <a:noFill/>
                <a:prstDash val="solid"/>
                <a:miter/>
              </a:ln>
            </p:spPr>
            <p:txBody>
              <a:bodyPr rtlCol="0" anchor="ctr"/>
              <a:lstStyle/>
              <a:p>
                <a:endParaRPr lang="zh-CN" altLang="en-US"/>
              </a:p>
            </p:txBody>
          </p:sp>
        </p:grpSp>
      </p:grpSp>
      <p:cxnSp>
        <p:nvCxnSpPr>
          <p:cNvPr id="206" name="直接连接符 205">
            <a:extLst>
              <a:ext uri="{FF2B5EF4-FFF2-40B4-BE49-F238E27FC236}">
                <a16:creationId xmlns:a16="http://schemas.microsoft.com/office/drawing/2014/main" id="{AB2EEC29-6BC7-1256-1FC0-A707B31B7449}"/>
              </a:ext>
            </a:extLst>
          </p:cNvPr>
          <p:cNvCxnSpPr>
            <a:stCxn id="8" idx="2"/>
          </p:cNvCxnSpPr>
          <p:nvPr/>
        </p:nvCxnSpPr>
        <p:spPr>
          <a:xfrm flipH="1">
            <a:off x="3547814" y="2034136"/>
            <a:ext cx="0" cy="1394864"/>
          </a:xfrm>
          <a:prstGeom prst="line">
            <a:avLst/>
          </a:prstGeom>
          <a:ln>
            <a:solidFill>
              <a:schemeClr val="bg1">
                <a:lumMod val="75000"/>
              </a:schemeClr>
            </a:solidFill>
            <a:prstDash val="sysDot"/>
          </a:ln>
        </p:spPr>
        <p:style>
          <a:lnRef idx="2">
            <a:schemeClr val="accent1"/>
          </a:lnRef>
          <a:fillRef idx="0">
            <a:srgbClr val="FFFFFF"/>
          </a:fillRef>
          <a:effectRef idx="0">
            <a:srgbClr val="FFFFFF"/>
          </a:effectRef>
          <a:fontRef idx="minor">
            <a:schemeClr val="tx1"/>
          </a:fontRef>
        </p:style>
      </p:cxnSp>
      <p:sp>
        <p:nvSpPr>
          <p:cNvPr id="207" name="箭头: 右 4">
            <a:extLst>
              <a:ext uri="{FF2B5EF4-FFF2-40B4-BE49-F238E27FC236}">
                <a16:creationId xmlns:a16="http://schemas.microsoft.com/office/drawing/2014/main" id="{76937B13-A184-E080-C7D9-F1B9C566D17B}"/>
              </a:ext>
            </a:extLst>
          </p:cNvPr>
          <p:cNvSpPr/>
          <p:nvPr>
            <p:custDataLst>
              <p:tags r:id="rId8"/>
            </p:custDataLst>
          </p:nvPr>
        </p:nvSpPr>
        <p:spPr>
          <a:xfrm>
            <a:off x="3885497" y="3638604"/>
            <a:ext cx="732291" cy="111760"/>
          </a:xfrm>
          <a:prstGeom prst="rightArrow">
            <a:avLst>
              <a:gd name="adj1" fmla="val 37144"/>
              <a:gd name="adj2" fmla="val 64052"/>
            </a:avLst>
          </a:prstGeom>
          <a:gradFill>
            <a:gsLst>
              <a:gs pos="100000">
                <a:srgbClr val="10CBB8">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rgbClr val="1E4156"/>
              </a:solidFill>
              <a:latin typeface="+mn-ea"/>
              <a:cs typeface="微软雅黑" panose="020B0503020204020204" charset="-122"/>
              <a:sym typeface="微软雅黑" panose="020B0503020204020204" charset="-122"/>
            </a:endParaRPr>
          </a:p>
        </p:txBody>
      </p:sp>
      <p:sp>
        <p:nvSpPr>
          <p:cNvPr id="208" name="文本框 207">
            <a:extLst>
              <a:ext uri="{FF2B5EF4-FFF2-40B4-BE49-F238E27FC236}">
                <a16:creationId xmlns:a16="http://schemas.microsoft.com/office/drawing/2014/main" id="{2892979D-3FE2-0D22-5C16-12C976C9B466}"/>
              </a:ext>
            </a:extLst>
          </p:cNvPr>
          <p:cNvSpPr txBox="1"/>
          <p:nvPr/>
        </p:nvSpPr>
        <p:spPr>
          <a:xfrm>
            <a:off x="3183257" y="3989339"/>
            <a:ext cx="729114" cy="215444"/>
          </a:xfrm>
          <a:prstGeom prst="rect">
            <a:avLst/>
          </a:prstGeom>
          <a:noFill/>
        </p:spPr>
        <p:txBody>
          <a:bodyPr wrap="square" rtlCol="0">
            <a:spAutoFit/>
          </a:bodyPr>
          <a:lstStyle/>
          <a:p>
            <a:pPr algn="ctr"/>
            <a:r>
              <a:rPr lang="zh-CN" altLang="en-US" sz="800" b="1" dirty="0">
                <a:solidFill>
                  <a:srgbClr val="10CBB8"/>
                </a:solidFill>
              </a:rPr>
              <a:t>病毒库更新</a:t>
            </a:r>
          </a:p>
        </p:txBody>
      </p:sp>
      <p:grpSp>
        <p:nvGrpSpPr>
          <p:cNvPr id="16" name="组合 15">
            <a:extLst>
              <a:ext uri="{FF2B5EF4-FFF2-40B4-BE49-F238E27FC236}">
                <a16:creationId xmlns:a16="http://schemas.microsoft.com/office/drawing/2014/main" id="{19AC4F2F-7DF2-A096-1792-D5D7A1077339}"/>
              </a:ext>
            </a:extLst>
          </p:cNvPr>
          <p:cNvGrpSpPr/>
          <p:nvPr/>
        </p:nvGrpSpPr>
        <p:grpSpPr>
          <a:xfrm>
            <a:off x="390182" y="5178329"/>
            <a:ext cx="1872000" cy="1216559"/>
            <a:chOff x="390182" y="5178329"/>
            <a:chExt cx="1872000" cy="1216559"/>
          </a:xfrm>
        </p:grpSpPr>
        <p:sp>
          <p:nvSpPr>
            <p:cNvPr id="149" name="文本框 148">
              <a:extLst>
                <a:ext uri="{FF2B5EF4-FFF2-40B4-BE49-F238E27FC236}">
                  <a16:creationId xmlns:a16="http://schemas.microsoft.com/office/drawing/2014/main" id="{CE70F21F-EE0F-4F22-3F57-3CD57FD82759}"/>
                </a:ext>
              </a:extLst>
            </p:cNvPr>
            <p:cNvSpPr txBox="1"/>
            <p:nvPr/>
          </p:nvSpPr>
          <p:spPr>
            <a:xfrm>
              <a:off x="390182" y="5631153"/>
              <a:ext cx="1872000" cy="763735"/>
            </a:xfrm>
            <a:prstGeom prst="rect">
              <a:avLst/>
            </a:prstGeom>
            <a:noFill/>
          </p:spPr>
          <p:txBody>
            <a:bodyPr wrap="square" rtlCol="0">
              <a:spAutoFit/>
            </a:bodyPr>
            <a:lstStyle/>
            <a:p>
              <a:pPr algn="ctr">
                <a:lnSpc>
                  <a:spcPct val="125000"/>
                </a:lnSpc>
              </a:pPr>
              <a:r>
                <a:rPr lang="zh-CN" altLang="en-US" sz="1200" dirty="0">
                  <a:solidFill>
                    <a:srgbClr val="404040"/>
                  </a:solidFill>
                  <a:latin typeface="微软雅黑" panose="020B0503020204020204" pitchFamily="34" charset="-122"/>
                  <a:ea typeface="微软雅黑" panose="020B0503020204020204" pitchFamily="34" charset="-122"/>
                </a:rPr>
                <a:t>自动对备份数据进行病毒查杀，识别并标记安全的备份点，无需人工干预</a:t>
              </a:r>
              <a:endParaRPr lang="en-US" altLang="zh-CN" sz="1200" dirty="0">
                <a:solidFill>
                  <a:srgbClr val="404040"/>
                </a:solidFill>
                <a:latin typeface="微软雅黑" panose="020B0503020204020204" pitchFamily="34" charset="-122"/>
                <a:ea typeface="微软雅黑" panose="020B0503020204020204" pitchFamily="34" charset="-122"/>
              </a:endParaRPr>
            </a:p>
          </p:txBody>
        </p:sp>
        <p:sp>
          <p:nvSpPr>
            <p:cNvPr id="4" name="圆角矩形 279">
              <a:extLst>
                <a:ext uri="{FF2B5EF4-FFF2-40B4-BE49-F238E27FC236}">
                  <a16:creationId xmlns:a16="http://schemas.microsoft.com/office/drawing/2014/main" id="{2DEB09CA-7615-A972-1FB9-5A7DF137A9FF}"/>
                </a:ext>
              </a:extLst>
            </p:cNvPr>
            <p:cNvSpPr/>
            <p:nvPr/>
          </p:nvSpPr>
          <p:spPr>
            <a:xfrm>
              <a:off x="390596" y="5178329"/>
              <a:ext cx="1871173" cy="354453"/>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200" dirty="0">
                  <a:solidFill>
                    <a:prstClr val="white"/>
                  </a:solidFill>
                  <a:latin typeface="Arial" panose="020B0604020202020204" pitchFamily="34" charset="0"/>
                  <a:ea typeface="微软雅黑" panose="020B0503020204020204" pitchFamily="34" charset="-122"/>
                  <a:sym typeface="+mn-ea"/>
                </a:rPr>
                <a:t>自动查杀病毒</a:t>
              </a:r>
              <a:endPar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endParaRPr>
            </a:p>
          </p:txBody>
        </p:sp>
      </p:grpSp>
      <p:grpSp>
        <p:nvGrpSpPr>
          <p:cNvPr id="17" name="组合 16">
            <a:extLst>
              <a:ext uri="{FF2B5EF4-FFF2-40B4-BE49-F238E27FC236}">
                <a16:creationId xmlns:a16="http://schemas.microsoft.com/office/drawing/2014/main" id="{6F3562B2-D0F1-CE85-433F-4E84AAFAEC11}"/>
              </a:ext>
            </a:extLst>
          </p:cNvPr>
          <p:cNvGrpSpPr/>
          <p:nvPr/>
        </p:nvGrpSpPr>
        <p:grpSpPr>
          <a:xfrm>
            <a:off x="2785414" y="5178329"/>
            <a:ext cx="1872000" cy="1447392"/>
            <a:chOff x="2785311" y="5178329"/>
            <a:chExt cx="1872000" cy="1447392"/>
          </a:xfrm>
        </p:grpSpPr>
        <p:sp>
          <p:nvSpPr>
            <p:cNvPr id="153" name="文本框 152">
              <a:extLst>
                <a:ext uri="{FF2B5EF4-FFF2-40B4-BE49-F238E27FC236}">
                  <a16:creationId xmlns:a16="http://schemas.microsoft.com/office/drawing/2014/main" id="{AB8FFBDB-F538-F962-F23D-2473CB88B0AA}"/>
                </a:ext>
              </a:extLst>
            </p:cNvPr>
            <p:cNvSpPr txBox="1"/>
            <p:nvPr/>
          </p:nvSpPr>
          <p:spPr>
            <a:xfrm>
              <a:off x="2785311" y="5631153"/>
              <a:ext cx="1872000" cy="994568"/>
            </a:xfrm>
            <a:prstGeom prst="rect">
              <a:avLst/>
            </a:prstGeom>
            <a:noFill/>
          </p:spPr>
          <p:txBody>
            <a:bodyPr wrap="square" rtlCol="0">
              <a:spAutoFit/>
            </a:bodyPr>
            <a:lstStyle/>
            <a:p>
              <a:pPr algn="ctr">
                <a:lnSpc>
                  <a:spcPct val="125000"/>
                </a:lnSpc>
              </a:pPr>
              <a:r>
                <a:rPr lang="zh-CN" altLang="en-US" sz="1200" dirty="0">
                  <a:solidFill>
                    <a:srgbClr val="404040"/>
                  </a:solidFill>
                  <a:latin typeface="微软雅黑" panose="020B0503020204020204" pitchFamily="34" charset="-122"/>
                  <a:ea typeface="微软雅黑" panose="020B0503020204020204" pitchFamily="34" charset="-122"/>
                </a:rPr>
                <a:t>系统集成杀毒引擎，开箱即用，无需准备杀毒环境以及向外部挂载数据，安全可靠</a:t>
              </a:r>
              <a:endParaRPr lang="en-US" altLang="zh-CN" sz="1200" dirty="0">
                <a:solidFill>
                  <a:srgbClr val="404040"/>
                </a:solidFill>
                <a:latin typeface="微软雅黑" panose="020B0503020204020204" pitchFamily="34" charset="-122"/>
                <a:ea typeface="微软雅黑" panose="020B0503020204020204" pitchFamily="34" charset="-122"/>
              </a:endParaRPr>
            </a:p>
          </p:txBody>
        </p:sp>
        <p:sp>
          <p:nvSpPr>
            <p:cNvPr id="12" name="圆角矩形 279">
              <a:extLst>
                <a:ext uri="{FF2B5EF4-FFF2-40B4-BE49-F238E27FC236}">
                  <a16:creationId xmlns:a16="http://schemas.microsoft.com/office/drawing/2014/main" id="{D0A9DC6B-35C3-B6EF-F07E-B87EB349F58C}"/>
                </a:ext>
              </a:extLst>
            </p:cNvPr>
            <p:cNvSpPr/>
            <p:nvPr/>
          </p:nvSpPr>
          <p:spPr>
            <a:xfrm>
              <a:off x="2785725" y="5178329"/>
              <a:ext cx="1871173" cy="354453"/>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200" dirty="0">
                  <a:solidFill>
                    <a:prstClr val="white"/>
                  </a:solidFill>
                  <a:latin typeface="Arial" panose="020B0604020202020204" pitchFamily="34" charset="0"/>
                  <a:ea typeface="微软雅黑" panose="020B0503020204020204" pitchFamily="34" charset="-122"/>
                  <a:sym typeface="+mn-ea"/>
                </a:rPr>
                <a:t>内置杀毒引擎</a:t>
              </a:r>
              <a:endPar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endParaRPr>
            </a:p>
          </p:txBody>
        </p:sp>
      </p:grpSp>
      <p:grpSp>
        <p:nvGrpSpPr>
          <p:cNvPr id="18" name="组合 17">
            <a:extLst>
              <a:ext uri="{FF2B5EF4-FFF2-40B4-BE49-F238E27FC236}">
                <a16:creationId xmlns:a16="http://schemas.microsoft.com/office/drawing/2014/main" id="{50ABD764-0938-2A5D-376C-99530C732881}"/>
              </a:ext>
            </a:extLst>
          </p:cNvPr>
          <p:cNvGrpSpPr/>
          <p:nvPr/>
        </p:nvGrpSpPr>
        <p:grpSpPr>
          <a:xfrm>
            <a:off x="5180646" y="5178329"/>
            <a:ext cx="1872000" cy="1447392"/>
            <a:chOff x="5180439" y="5178329"/>
            <a:chExt cx="1872000" cy="1447392"/>
          </a:xfrm>
        </p:grpSpPr>
        <p:sp>
          <p:nvSpPr>
            <p:cNvPr id="155" name="文本框 154">
              <a:extLst>
                <a:ext uri="{FF2B5EF4-FFF2-40B4-BE49-F238E27FC236}">
                  <a16:creationId xmlns:a16="http://schemas.microsoft.com/office/drawing/2014/main" id="{B7766BCD-69B5-792F-F8F2-4C3483EB07E6}"/>
                </a:ext>
              </a:extLst>
            </p:cNvPr>
            <p:cNvSpPr txBox="1"/>
            <p:nvPr/>
          </p:nvSpPr>
          <p:spPr>
            <a:xfrm>
              <a:off x="5180439" y="5631153"/>
              <a:ext cx="1872000" cy="994568"/>
            </a:xfrm>
            <a:prstGeom prst="rect">
              <a:avLst/>
            </a:prstGeom>
            <a:noFill/>
          </p:spPr>
          <p:txBody>
            <a:bodyPr wrap="square" rtlCol="0">
              <a:spAutoFit/>
            </a:bodyPr>
            <a:lstStyle/>
            <a:p>
              <a:pPr algn="ctr">
                <a:lnSpc>
                  <a:spcPct val="125000"/>
                </a:lnSpc>
              </a:pPr>
              <a:r>
                <a:rPr lang="zh-CN" altLang="en-US" sz="1200" dirty="0">
                  <a:solidFill>
                    <a:srgbClr val="404040"/>
                  </a:solidFill>
                  <a:latin typeface="微软雅黑" panose="020B0503020204020204" pitchFamily="34" charset="-122"/>
                  <a:ea typeface="微软雅黑" panose="020B0503020204020204" pitchFamily="34" charset="-122"/>
                </a:rPr>
                <a:t>在云祺容灾演练平台中使用完全隔离的环境进行病毒查杀，不必担心病毒外泄</a:t>
              </a:r>
              <a:endParaRPr lang="en-US" altLang="zh-CN" sz="1200" dirty="0">
                <a:solidFill>
                  <a:srgbClr val="404040"/>
                </a:solidFill>
                <a:latin typeface="微软雅黑" panose="020B0503020204020204" pitchFamily="34" charset="-122"/>
                <a:ea typeface="微软雅黑" panose="020B0503020204020204" pitchFamily="34" charset="-122"/>
              </a:endParaRPr>
            </a:p>
          </p:txBody>
        </p:sp>
        <p:sp>
          <p:nvSpPr>
            <p:cNvPr id="13" name="圆角矩形 279">
              <a:extLst>
                <a:ext uri="{FF2B5EF4-FFF2-40B4-BE49-F238E27FC236}">
                  <a16:creationId xmlns:a16="http://schemas.microsoft.com/office/drawing/2014/main" id="{26AE0ECE-E1FF-5C1D-3A0F-4E9D2BF67E6E}"/>
                </a:ext>
              </a:extLst>
            </p:cNvPr>
            <p:cNvSpPr/>
            <p:nvPr/>
          </p:nvSpPr>
          <p:spPr>
            <a:xfrm>
              <a:off x="5180853" y="5178329"/>
              <a:ext cx="1871173" cy="354453"/>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隔离数据沙箱</a:t>
              </a:r>
            </a:p>
          </p:txBody>
        </p:sp>
      </p:grpSp>
      <p:grpSp>
        <p:nvGrpSpPr>
          <p:cNvPr id="19" name="组合 18">
            <a:extLst>
              <a:ext uri="{FF2B5EF4-FFF2-40B4-BE49-F238E27FC236}">
                <a16:creationId xmlns:a16="http://schemas.microsoft.com/office/drawing/2014/main" id="{9FADAEB9-B279-F96D-B64E-BD0E127AA119}"/>
              </a:ext>
            </a:extLst>
          </p:cNvPr>
          <p:cNvGrpSpPr/>
          <p:nvPr/>
        </p:nvGrpSpPr>
        <p:grpSpPr>
          <a:xfrm>
            <a:off x="7575878" y="5178329"/>
            <a:ext cx="1872000" cy="1216558"/>
            <a:chOff x="7575568" y="5178329"/>
            <a:chExt cx="1872000" cy="1216558"/>
          </a:xfrm>
        </p:grpSpPr>
        <p:sp>
          <p:nvSpPr>
            <p:cNvPr id="174" name="文本框 173">
              <a:extLst>
                <a:ext uri="{FF2B5EF4-FFF2-40B4-BE49-F238E27FC236}">
                  <a16:creationId xmlns:a16="http://schemas.microsoft.com/office/drawing/2014/main" id="{7B31CEE4-E0A5-5654-4D2C-EF12C0A7F8A0}"/>
                </a:ext>
              </a:extLst>
            </p:cNvPr>
            <p:cNvSpPr txBox="1"/>
            <p:nvPr/>
          </p:nvSpPr>
          <p:spPr>
            <a:xfrm>
              <a:off x="7575568" y="5631152"/>
              <a:ext cx="1872000" cy="763735"/>
            </a:xfrm>
            <a:prstGeom prst="rect">
              <a:avLst/>
            </a:prstGeom>
            <a:noFill/>
          </p:spPr>
          <p:txBody>
            <a:bodyPr wrap="square" rtlCol="0">
              <a:spAutoFit/>
            </a:bodyPr>
            <a:lstStyle/>
            <a:p>
              <a:pPr algn="ctr">
                <a:lnSpc>
                  <a:spcPct val="125000"/>
                </a:lnSpc>
              </a:pPr>
              <a:r>
                <a:rPr lang="zh-CN" altLang="en-US" sz="1200" dirty="0">
                  <a:solidFill>
                    <a:srgbClr val="404040"/>
                  </a:solidFill>
                  <a:latin typeface="微软雅黑" panose="020B0503020204020204" pitchFamily="34" charset="-122"/>
                  <a:ea typeface="微软雅黑" panose="020B0503020204020204" pitchFamily="34" charset="-122"/>
                </a:rPr>
                <a:t>在备份数据中查找干净可用的备份点，为将来的安全恢复做好准备</a:t>
              </a:r>
              <a:endParaRPr lang="en-US" altLang="zh-CN" sz="1200" dirty="0">
                <a:solidFill>
                  <a:srgbClr val="404040"/>
                </a:solidFill>
                <a:latin typeface="微软雅黑" panose="020B0503020204020204" pitchFamily="34" charset="-122"/>
                <a:ea typeface="微软雅黑" panose="020B0503020204020204" pitchFamily="34" charset="-122"/>
              </a:endParaRPr>
            </a:p>
          </p:txBody>
        </p:sp>
        <p:sp>
          <p:nvSpPr>
            <p:cNvPr id="14" name="圆角矩形 279">
              <a:extLst>
                <a:ext uri="{FF2B5EF4-FFF2-40B4-BE49-F238E27FC236}">
                  <a16:creationId xmlns:a16="http://schemas.microsoft.com/office/drawing/2014/main" id="{7315A3CB-7446-240E-51C0-94479D170DEA}"/>
                </a:ext>
              </a:extLst>
            </p:cNvPr>
            <p:cNvSpPr/>
            <p:nvPr/>
          </p:nvSpPr>
          <p:spPr>
            <a:xfrm>
              <a:off x="7575982" y="5178329"/>
              <a:ext cx="1871173" cy="354453"/>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查找安全备份</a:t>
              </a:r>
            </a:p>
          </p:txBody>
        </p:sp>
      </p:grpSp>
      <p:grpSp>
        <p:nvGrpSpPr>
          <p:cNvPr id="24" name="组合 23">
            <a:extLst>
              <a:ext uri="{FF2B5EF4-FFF2-40B4-BE49-F238E27FC236}">
                <a16:creationId xmlns:a16="http://schemas.microsoft.com/office/drawing/2014/main" id="{204C3227-81EB-7884-F1D8-EA819CB6C830}"/>
              </a:ext>
            </a:extLst>
          </p:cNvPr>
          <p:cNvGrpSpPr/>
          <p:nvPr/>
        </p:nvGrpSpPr>
        <p:grpSpPr>
          <a:xfrm>
            <a:off x="9971110" y="5178329"/>
            <a:ext cx="1872000" cy="1216558"/>
            <a:chOff x="9971110" y="5178329"/>
            <a:chExt cx="1872000" cy="1216558"/>
          </a:xfrm>
        </p:grpSpPr>
        <p:sp>
          <p:nvSpPr>
            <p:cNvPr id="173" name="文本框 172">
              <a:extLst>
                <a:ext uri="{FF2B5EF4-FFF2-40B4-BE49-F238E27FC236}">
                  <a16:creationId xmlns:a16="http://schemas.microsoft.com/office/drawing/2014/main" id="{78C5FBA8-31F7-1A07-1C21-349F751C766C}"/>
                </a:ext>
              </a:extLst>
            </p:cNvPr>
            <p:cNvSpPr txBox="1"/>
            <p:nvPr/>
          </p:nvSpPr>
          <p:spPr>
            <a:xfrm>
              <a:off x="9971110" y="5631152"/>
              <a:ext cx="1872000" cy="763735"/>
            </a:xfrm>
            <a:prstGeom prst="rect">
              <a:avLst/>
            </a:prstGeom>
            <a:noFill/>
          </p:spPr>
          <p:txBody>
            <a:bodyPr wrap="square" rtlCol="0">
              <a:spAutoFit/>
            </a:bodyPr>
            <a:lstStyle/>
            <a:p>
              <a:pPr algn="ctr">
                <a:lnSpc>
                  <a:spcPct val="125000"/>
                </a:lnSpc>
              </a:pPr>
              <a:r>
                <a:rPr lang="zh-CN" altLang="en-US" sz="1200" dirty="0">
                  <a:solidFill>
                    <a:srgbClr val="404040"/>
                  </a:solidFill>
                  <a:latin typeface="微软雅黑" panose="020B0503020204020204" pitchFamily="34" charset="-122"/>
                  <a:ea typeface="微软雅黑" panose="020B0503020204020204" pitchFamily="34" charset="-122"/>
                </a:rPr>
                <a:t>用户可以随时将任何备份点在隔离环境中拉起，进行溯源与取证分析</a:t>
              </a:r>
              <a:endParaRPr lang="en-US" altLang="zh-CN" sz="1200" dirty="0">
                <a:solidFill>
                  <a:srgbClr val="404040"/>
                </a:solidFill>
                <a:latin typeface="微软雅黑" panose="020B0503020204020204" pitchFamily="34" charset="-122"/>
                <a:ea typeface="微软雅黑" panose="020B0503020204020204" pitchFamily="34" charset="-122"/>
              </a:endParaRPr>
            </a:p>
          </p:txBody>
        </p:sp>
        <p:sp>
          <p:nvSpPr>
            <p:cNvPr id="15" name="圆角矩形 279">
              <a:extLst>
                <a:ext uri="{FF2B5EF4-FFF2-40B4-BE49-F238E27FC236}">
                  <a16:creationId xmlns:a16="http://schemas.microsoft.com/office/drawing/2014/main" id="{8008D861-4EBD-5EC2-8E69-3DF355C90A1A}"/>
                </a:ext>
              </a:extLst>
            </p:cNvPr>
            <p:cNvSpPr/>
            <p:nvPr/>
          </p:nvSpPr>
          <p:spPr>
            <a:xfrm>
              <a:off x="9971524" y="5178329"/>
              <a:ext cx="1871173" cy="354453"/>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溯源与取证</a:t>
              </a:r>
            </a:p>
          </p:txBody>
        </p:sp>
      </p:grpSp>
      <p:pic>
        <p:nvPicPr>
          <p:cNvPr id="31" name="Picture 4">
            <a:extLst>
              <a:ext uri="{FF2B5EF4-FFF2-40B4-BE49-F238E27FC236}">
                <a16:creationId xmlns:a16="http://schemas.microsoft.com/office/drawing/2014/main" id="{3F0B3C32-EAB4-752F-E308-BEB6AF027EB9}"/>
              </a:ext>
            </a:extLst>
          </p:cNvPr>
          <p:cNvPicPr>
            <a:picLocks noChangeAspect="1" noChangeArrowheads="1"/>
          </p:cNvPicPr>
          <p:nvPr/>
        </p:nvPicPr>
        <p:blipFill rotWithShape="1">
          <a:blip r:embed="rId25" cstate="print">
            <a:extLst>
              <a:ext uri="{BEBA8EAE-BF5A-486C-A8C5-ECC9F3942E4B}">
                <a14:imgProps xmlns:a14="http://schemas.microsoft.com/office/drawing/2010/main">
                  <a14:imgLayer r:embed="rId26">
                    <a14:imgEffect>
                      <a14:backgroundRemoval t="9986" b="89986" l="8081" r="89986">
                        <a14:foregroundMark x1="8081" y1="45541" x2="8081" y2="45541"/>
                        <a14:foregroundMark x1="8745" y1="48225" x2="8745" y2="48225"/>
                        <a14:foregroundMark x1="13449" y1="48225" x2="13449" y2="48225"/>
                        <a14:foregroundMark x1="24502" y1="47561" x2="24502" y2="47561"/>
                        <a14:foregroundMark x1="33911" y1="47215" x2="33911" y2="47215"/>
                        <a14:foregroundMark x1="55007" y1="49235" x2="55007" y2="49235"/>
                        <a14:foregroundMark x1="59048" y1="48543" x2="59048" y2="48543"/>
                        <a14:foregroundMark x1="70765" y1="47879" x2="70765" y2="47879"/>
                        <a14:foregroundMark x1="74805" y1="45887" x2="74805" y2="45887"/>
                        <a14:foregroundMark x1="79827" y1="47561" x2="79827" y2="47561"/>
                        <a14:foregroundMark x1="85859" y1="51573" x2="85859" y2="51573"/>
                      </a14:backgroundRemoval>
                    </a14:imgEffect>
                  </a14:imgLayer>
                </a14:imgProps>
              </a:ext>
              <a:ext uri="{28A0092B-C50C-407E-A947-70E740481C1C}">
                <a14:useLocalDpi xmlns:a14="http://schemas.microsoft.com/office/drawing/2010/main" val="0"/>
              </a:ext>
            </a:extLst>
          </a:blip>
          <a:srcRect t="37372" b="36675"/>
          <a:stretch>
            <a:fillRect/>
          </a:stretch>
        </p:blipFill>
        <p:spPr bwMode="auto">
          <a:xfrm>
            <a:off x="6199201" y="3813801"/>
            <a:ext cx="612012" cy="158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8871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838199" y="433070"/>
            <a:ext cx="5462960"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高效率自动化验证</a:t>
            </a:r>
          </a:p>
        </p:txBody>
      </p:sp>
      <p:sp>
        <p:nvSpPr>
          <p:cNvPr id="4" name="矩形 3"/>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grpSp>
        <p:nvGrpSpPr>
          <p:cNvPr id="108" name="组合 107">
            <a:extLst>
              <a:ext uri="{FF2B5EF4-FFF2-40B4-BE49-F238E27FC236}">
                <a16:creationId xmlns:a16="http://schemas.microsoft.com/office/drawing/2014/main" id="{D1E48F12-2914-EFA3-51A7-546C2D95D61B}"/>
              </a:ext>
            </a:extLst>
          </p:cNvPr>
          <p:cNvGrpSpPr/>
          <p:nvPr/>
        </p:nvGrpSpPr>
        <p:grpSpPr>
          <a:xfrm>
            <a:off x="682625" y="1249542"/>
            <a:ext cx="7168054" cy="4880113"/>
            <a:chOff x="562010" y="1299791"/>
            <a:chExt cx="7168054" cy="4880113"/>
          </a:xfrm>
        </p:grpSpPr>
        <p:sp>
          <p:nvSpPr>
            <p:cNvPr id="58" name="矩形 57"/>
            <p:cNvSpPr/>
            <p:nvPr>
              <p:custDataLst>
                <p:tags r:id="rId8"/>
              </p:custDataLst>
            </p:nvPr>
          </p:nvSpPr>
          <p:spPr>
            <a:xfrm>
              <a:off x="562010" y="1299791"/>
              <a:ext cx="7168054" cy="4880113"/>
            </a:xfrm>
            <a:prstGeom prst="rect">
              <a:avLst/>
            </a:prstGeom>
            <a:solidFill>
              <a:srgbClr val="F7FBFC"/>
            </a:solidFill>
            <a:ln>
              <a:solidFill>
                <a:srgbClr val="EAF1F4"/>
              </a:soli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2" name="圆角矩形 1"/>
            <p:cNvSpPr/>
            <p:nvPr/>
          </p:nvSpPr>
          <p:spPr>
            <a:xfrm>
              <a:off x="1208655" y="4485878"/>
              <a:ext cx="3172141" cy="890693"/>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grpSp>
          <p:nvGrpSpPr>
            <p:cNvPr id="55" name="组合 54">
              <a:extLst>
                <a:ext uri="{FF2B5EF4-FFF2-40B4-BE49-F238E27FC236}">
                  <a16:creationId xmlns:a16="http://schemas.microsoft.com/office/drawing/2014/main" id="{333D3524-5F5D-A6BD-3E88-A0B01028FD81}"/>
                </a:ext>
              </a:extLst>
            </p:cNvPr>
            <p:cNvGrpSpPr/>
            <p:nvPr/>
          </p:nvGrpSpPr>
          <p:grpSpPr>
            <a:xfrm>
              <a:off x="2584112" y="4674435"/>
              <a:ext cx="540000" cy="540344"/>
              <a:chOff x="2531525" y="4674435"/>
              <a:chExt cx="540000" cy="540344"/>
            </a:xfrm>
          </p:grpSpPr>
          <p:pic>
            <p:nvPicPr>
              <p:cNvPr id="75" name="图形 31"/>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593549" y="4674435"/>
                <a:ext cx="415953" cy="345651"/>
              </a:xfrm>
              <a:prstGeom prst="rect">
                <a:avLst/>
              </a:prstGeom>
            </p:spPr>
          </p:pic>
          <p:sp>
            <p:nvSpPr>
              <p:cNvPr id="78" name="文本框 77"/>
              <p:cNvSpPr txBox="1"/>
              <p:nvPr/>
            </p:nvSpPr>
            <p:spPr>
              <a:xfrm>
                <a:off x="2531525" y="4998779"/>
                <a:ext cx="540000" cy="216000"/>
              </a:xfrm>
              <a:prstGeom prst="rect">
                <a:avLst/>
              </a:prstGeom>
              <a:noFill/>
            </p:spPr>
            <p:txBody>
              <a:bodyPr wrap="square" rtlCol="0"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物理机</a:t>
                </a:r>
              </a:p>
            </p:txBody>
          </p:sp>
        </p:grpSp>
        <p:sp>
          <p:nvSpPr>
            <p:cNvPr id="91" name="圆角矩形 279"/>
            <p:cNvSpPr/>
            <p:nvPr/>
          </p:nvSpPr>
          <p:spPr>
            <a:xfrm>
              <a:off x="1208655" y="5512157"/>
              <a:ext cx="3172141" cy="308282"/>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业务负载与应用</a:t>
              </a:r>
            </a:p>
          </p:txBody>
        </p:sp>
        <p:pic>
          <p:nvPicPr>
            <p:cNvPr id="127" name="图形 6"/>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836318" y="3594169"/>
              <a:ext cx="452232" cy="398712"/>
            </a:xfrm>
            <a:prstGeom prst="rect">
              <a:avLst/>
            </a:prstGeom>
          </p:spPr>
        </p:pic>
        <p:sp>
          <p:nvSpPr>
            <p:cNvPr id="128" name="文本框 127"/>
            <p:cNvSpPr txBox="1"/>
            <p:nvPr/>
          </p:nvSpPr>
          <p:spPr>
            <a:xfrm>
              <a:off x="2363718" y="3603636"/>
              <a:ext cx="1625001" cy="3363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云祺容灾备份系统</a:t>
              </a:r>
            </a:p>
          </p:txBody>
        </p:sp>
        <p:sp>
          <p:nvSpPr>
            <p:cNvPr id="129" name="圆角矩形 128"/>
            <p:cNvSpPr/>
            <p:nvPr/>
          </p:nvSpPr>
          <p:spPr>
            <a:xfrm>
              <a:off x="1208655" y="3537000"/>
              <a:ext cx="3170377" cy="542884"/>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7" name="圆角矩形 6"/>
            <p:cNvSpPr/>
            <p:nvPr/>
          </p:nvSpPr>
          <p:spPr>
            <a:xfrm>
              <a:off x="5123331" y="3537000"/>
              <a:ext cx="1873606" cy="542884"/>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0" name="图形 9"/>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5548041" y="3615606"/>
              <a:ext cx="323504" cy="344375"/>
            </a:xfrm>
            <a:prstGeom prst="rect">
              <a:avLst/>
            </a:prstGeom>
          </p:spPr>
        </p:pic>
        <p:sp>
          <p:nvSpPr>
            <p:cNvPr id="11" name="文本框 10"/>
            <p:cNvSpPr txBox="1"/>
            <p:nvPr/>
          </p:nvSpPr>
          <p:spPr>
            <a:xfrm>
              <a:off x="5897770" y="3606471"/>
              <a:ext cx="911190" cy="3363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安全验证</a:t>
              </a:r>
            </a:p>
          </p:txBody>
        </p:sp>
        <p:sp>
          <p:nvSpPr>
            <p:cNvPr id="13" name="圆角矩形 12"/>
            <p:cNvSpPr/>
            <p:nvPr/>
          </p:nvSpPr>
          <p:spPr>
            <a:xfrm>
              <a:off x="2288549" y="2038442"/>
              <a:ext cx="4750427" cy="928355"/>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14" name="文本框 13"/>
            <p:cNvSpPr txBox="1"/>
            <p:nvPr/>
          </p:nvSpPr>
          <p:spPr>
            <a:xfrm>
              <a:off x="2411614" y="2550665"/>
              <a:ext cx="1627247" cy="336374"/>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内置容灾演练平台</a:t>
              </a:r>
            </a:p>
          </p:txBody>
        </p:sp>
        <p:pic>
          <p:nvPicPr>
            <p:cNvPr id="16" name="图形 15"/>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5513236" y="5084309"/>
              <a:ext cx="393113" cy="393113"/>
            </a:xfrm>
            <a:prstGeom prst="rect">
              <a:avLst/>
            </a:prstGeom>
          </p:spPr>
        </p:pic>
        <p:sp>
          <p:nvSpPr>
            <p:cNvPr id="17" name="圆角矩形 16"/>
            <p:cNvSpPr/>
            <p:nvPr/>
          </p:nvSpPr>
          <p:spPr>
            <a:xfrm>
              <a:off x="5123331" y="5015325"/>
              <a:ext cx="1873606" cy="542884"/>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19" name="文本框 18"/>
            <p:cNvSpPr txBox="1"/>
            <p:nvPr/>
          </p:nvSpPr>
          <p:spPr>
            <a:xfrm>
              <a:off x="5908280" y="5090210"/>
              <a:ext cx="911190" cy="336374"/>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可靠恢复</a:t>
              </a:r>
            </a:p>
          </p:txBody>
        </p:sp>
        <p:cxnSp>
          <p:nvCxnSpPr>
            <p:cNvPr id="25" name="直线箭头连接符 24"/>
            <p:cNvCxnSpPr>
              <a:cxnSpLocks/>
            </p:cNvCxnSpPr>
            <p:nvPr/>
          </p:nvCxnSpPr>
          <p:spPr>
            <a:xfrm flipH="1" flipV="1">
              <a:off x="1685629" y="4079884"/>
              <a:ext cx="882" cy="405994"/>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27" name="文本框 26"/>
            <p:cNvSpPr txBox="1"/>
            <p:nvPr/>
          </p:nvSpPr>
          <p:spPr>
            <a:xfrm>
              <a:off x="1693533" y="4145087"/>
              <a:ext cx="435546" cy="27533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cxnSp>
          <p:nvCxnSpPr>
            <p:cNvPr id="29" name="直线箭头连接符 28"/>
            <p:cNvCxnSpPr>
              <a:cxnSpLocks/>
              <a:endCxn id="73" idx="2"/>
            </p:cNvCxnSpPr>
            <p:nvPr/>
          </p:nvCxnSpPr>
          <p:spPr>
            <a:xfrm flipH="1" flipV="1">
              <a:off x="1688098" y="2833318"/>
              <a:ext cx="5435" cy="703682"/>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30" name="文本框 29"/>
            <p:cNvSpPr txBox="1"/>
            <p:nvPr/>
          </p:nvSpPr>
          <p:spPr>
            <a:xfrm>
              <a:off x="1664359" y="2947938"/>
              <a:ext cx="759024" cy="27533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最新备份点</a:t>
              </a:r>
            </a:p>
          </p:txBody>
        </p:sp>
        <p:cxnSp>
          <p:nvCxnSpPr>
            <p:cNvPr id="32" name="直线箭头连接符 31"/>
            <p:cNvCxnSpPr>
              <a:cxnSpLocks/>
            </p:cNvCxnSpPr>
            <p:nvPr/>
          </p:nvCxnSpPr>
          <p:spPr>
            <a:xfrm>
              <a:off x="1697746" y="3203557"/>
              <a:ext cx="4356000" cy="10188"/>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40" name="直线箭头连接符 39"/>
            <p:cNvCxnSpPr>
              <a:cxnSpLocks/>
            </p:cNvCxnSpPr>
            <p:nvPr/>
          </p:nvCxnSpPr>
          <p:spPr>
            <a:xfrm>
              <a:off x="6060134" y="2940266"/>
              <a:ext cx="0" cy="596734"/>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41" name="文本框 40"/>
            <p:cNvSpPr txBox="1"/>
            <p:nvPr/>
          </p:nvSpPr>
          <p:spPr>
            <a:xfrm>
              <a:off x="6084015" y="3100338"/>
              <a:ext cx="759024" cy="27533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自动验证</a:t>
              </a:r>
            </a:p>
          </p:txBody>
        </p:sp>
        <p:cxnSp>
          <p:nvCxnSpPr>
            <p:cNvPr id="43" name="直线箭头连接符 42"/>
            <p:cNvCxnSpPr>
              <a:stCxn id="7" idx="2"/>
              <a:endCxn id="17" idx="0"/>
            </p:cNvCxnSpPr>
            <p:nvPr/>
          </p:nvCxnSpPr>
          <p:spPr>
            <a:xfrm>
              <a:off x="6060134" y="4079884"/>
              <a:ext cx="0" cy="935441"/>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44" name="文本框 43"/>
            <p:cNvSpPr txBox="1"/>
            <p:nvPr/>
          </p:nvSpPr>
          <p:spPr>
            <a:xfrm>
              <a:off x="6084015" y="4294090"/>
              <a:ext cx="759024" cy="48308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应急恢复</a:t>
              </a:r>
              <a:endParaRPr kumimoji="1" lang="en-US" altLang="zh-CN"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可靠备份点</a:t>
              </a:r>
            </a:p>
          </p:txBody>
        </p:sp>
        <p:sp>
          <p:nvSpPr>
            <p:cNvPr id="45" name="箭头: 右 4"/>
            <p:cNvSpPr/>
            <p:nvPr>
              <p:custDataLst>
                <p:tags r:id="rId9"/>
              </p:custDataLst>
            </p:nvPr>
          </p:nvSpPr>
          <p:spPr>
            <a:xfrm rot="16200000">
              <a:off x="-922800" y="3814048"/>
              <a:ext cx="3833205" cy="179578"/>
            </a:xfrm>
            <a:prstGeom prst="rightArrow">
              <a:avLst>
                <a:gd name="adj1" fmla="val 37144"/>
                <a:gd name="adj2" fmla="val 64052"/>
              </a:avLst>
            </a:prstGeom>
            <a:gradFill>
              <a:gsLst>
                <a:gs pos="100000">
                  <a:srgbClr val="18BCC6">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1E4156"/>
                </a:solidFill>
                <a:effectLst/>
                <a:uLnTx/>
                <a:uFillTx/>
                <a:latin typeface="Heiti SC Light" panose="02000000000000000000" charset="-122"/>
                <a:ea typeface="Heiti SC Light" panose="02000000000000000000" charset="-122"/>
                <a:cs typeface="Apple LiSung" charset="-120"/>
                <a:sym typeface="Apple LiSung" charset="-120"/>
              </a:endParaRPr>
            </a:p>
          </p:txBody>
        </p:sp>
        <p:sp>
          <p:nvSpPr>
            <p:cNvPr id="47" name="箭头: 右 4"/>
            <p:cNvSpPr/>
            <p:nvPr>
              <p:custDataLst>
                <p:tags r:id="rId10"/>
              </p:custDataLst>
            </p:nvPr>
          </p:nvSpPr>
          <p:spPr>
            <a:xfrm rot="5400000">
              <a:off x="5623214" y="3985032"/>
              <a:ext cx="3396526" cy="176623"/>
            </a:xfrm>
            <a:prstGeom prst="rightArrow">
              <a:avLst>
                <a:gd name="adj1" fmla="val 37144"/>
                <a:gd name="adj2" fmla="val 64052"/>
              </a:avLst>
            </a:prstGeom>
            <a:gradFill>
              <a:gsLst>
                <a:gs pos="100000">
                  <a:srgbClr val="18BCC6">
                    <a:alpha val="0"/>
                  </a:srgbClr>
                </a:gs>
                <a:gs pos="0">
                  <a:srgbClr val="18BCC6"/>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100" b="0" i="0" u="none" strike="noStrike" kern="1200" cap="none" spc="0" normalizeH="0" baseline="0" noProof="0" dirty="0">
                <a:ln>
                  <a:noFill/>
                </a:ln>
                <a:solidFill>
                  <a:srgbClr val="1E4156"/>
                </a:solidFill>
                <a:effectLst/>
                <a:uLnTx/>
                <a:uFillTx/>
                <a:latin typeface="Heiti SC Light" panose="02000000000000000000" charset="-122"/>
                <a:ea typeface="Heiti SC Light" panose="02000000000000000000" charset="-122"/>
                <a:cs typeface="Apple LiSung" charset="-120"/>
                <a:sym typeface="Apple LiSung" charset="-120"/>
              </a:endParaRPr>
            </a:p>
          </p:txBody>
        </p:sp>
        <p:grpSp>
          <p:nvGrpSpPr>
            <p:cNvPr id="51" name="组合 50"/>
            <p:cNvGrpSpPr/>
            <p:nvPr/>
          </p:nvGrpSpPr>
          <p:grpSpPr>
            <a:xfrm>
              <a:off x="3229389" y="1448885"/>
              <a:ext cx="1710503" cy="256540"/>
              <a:chOff x="6474" y="3343"/>
              <a:chExt cx="1432" cy="404"/>
            </a:xfrm>
          </p:grpSpPr>
          <p:sp>
            <p:nvSpPr>
              <p:cNvPr id="52" name="圆角矩形 51"/>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53" name="圆角矩形 52"/>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自动化任务编排引擎</a:t>
                </a:r>
              </a:p>
            </p:txBody>
          </p:sp>
        </p:grpSp>
        <p:sp>
          <p:nvSpPr>
            <p:cNvPr id="56" name="文本框 55"/>
            <p:cNvSpPr txBox="1"/>
            <p:nvPr/>
          </p:nvSpPr>
          <p:spPr>
            <a:xfrm>
              <a:off x="668700" y="2993821"/>
              <a:ext cx="280534"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业务备份与验证编排</a:t>
              </a:r>
            </a:p>
          </p:txBody>
        </p:sp>
        <p:sp>
          <p:nvSpPr>
            <p:cNvPr id="57" name="文本框 56"/>
            <p:cNvSpPr txBox="1"/>
            <p:nvPr/>
          </p:nvSpPr>
          <p:spPr>
            <a:xfrm>
              <a:off x="7361081" y="3117418"/>
              <a:ext cx="280534" cy="95313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验证与恢复编排</a:t>
              </a:r>
            </a:p>
          </p:txBody>
        </p:sp>
        <p:grpSp>
          <p:nvGrpSpPr>
            <p:cNvPr id="77" name="组合 76">
              <a:extLst>
                <a:ext uri="{FF2B5EF4-FFF2-40B4-BE49-F238E27FC236}">
                  <a16:creationId xmlns:a16="http://schemas.microsoft.com/office/drawing/2014/main" id="{6A945385-48E6-C69D-74E1-72C94900A7AF}"/>
                </a:ext>
              </a:extLst>
            </p:cNvPr>
            <p:cNvGrpSpPr/>
            <p:nvPr/>
          </p:nvGrpSpPr>
          <p:grpSpPr>
            <a:xfrm>
              <a:off x="2464879" y="2205920"/>
              <a:ext cx="1520716" cy="312261"/>
              <a:chOff x="1364164" y="2205920"/>
              <a:chExt cx="1520716" cy="312261"/>
            </a:xfrm>
          </p:grpSpPr>
          <p:pic>
            <p:nvPicPr>
              <p:cNvPr id="24" name="图形 36">
                <a:extLst>
                  <a:ext uri="{FF2B5EF4-FFF2-40B4-BE49-F238E27FC236}">
                    <a16:creationId xmlns:a16="http://schemas.microsoft.com/office/drawing/2014/main" id="{89AC9410-6B71-C283-0247-204125BB5418}"/>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364164" y="2205920"/>
                <a:ext cx="415953" cy="302169"/>
              </a:xfrm>
              <a:prstGeom prst="rect">
                <a:avLst/>
              </a:prstGeom>
            </p:spPr>
          </p:pic>
          <p:pic>
            <p:nvPicPr>
              <p:cNvPr id="28" name="图形 36">
                <a:extLst>
                  <a:ext uri="{FF2B5EF4-FFF2-40B4-BE49-F238E27FC236}">
                    <a16:creationId xmlns:a16="http://schemas.microsoft.com/office/drawing/2014/main" id="{AF322EBE-0F12-7946-2BCD-859BBE0146EE}"/>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1916545" y="2211194"/>
                <a:ext cx="415953" cy="302169"/>
              </a:xfrm>
              <a:prstGeom prst="rect">
                <a:avLst/>
              </a:prstGeom>
            </p:spPr>
          </p:pic>
          <p:pic>
            <p:nvPicPr>
              <p:cNvPr id="31" name="图形 36">
                <a:extLst>
                  <a:ext uri="{FF2B5EF4-FFF2-40B4-BE49-F238E27FC236}">
                    <a16:creationId xmlns:a16="http://schemas.microsoft.com/office/drawing/2014/main" id="{91139375-3967-CDBA-D0BC-36EF8787DA70}"/>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2468927" y="2216012"/>
                <a:ext cx="415953" cy="302169"/>
              </a:xfrm>
              <a:prstGeom prst="rect">
                <a:avLst/>
              </a:prstGeom>
            </p:spPr>
          </p:pic>
        </p:grpSp>
        <p:cxnSp>
          <p:nvCxnSpPr>
            <p:cNvPr id="8" name="连接符: 肘形 7">
              <a:extLst>
                <a:ext uri="{FF2B5EF4-FFF2-40B4-BE49-F238E27FC236}">
                  <a16:creationId xmlns:a16="http://schemas.microsoft.com/office/drawing/2014/main" id="{3433B62C-3620-F236-0C31-4FC9CDF61858}"/>
                </a:ext>
              </a:extLst>
            </p:cNvPr>
            <p:cNvCxnSpPr>
              <a:cxnSpLocks/>
              <a:stCxn id="52" idx="1"/>
              <a:endCxn id="45" idx="3"/>
            </p:cNvCxnSpPr>
            <p:nvPr/>
          </p:nvCxnSpPr>
          <p:spPr>
            <a:xfrm rot="10800000" flipV="1">
              <a:off x="993803" y="1577473"/>
              <a:ext cx="2235587" cy="409762"/>
            </a:xfrm>
            <a:prstGeom prst="bentConnector2">
              <a:avLst/>
            </a:prstGeom>
            <a:ln>
              <a:solidFill>
                <a:srgbClr val="1AD6D7"/>
              </a:solidFill>
              <a:prstDash val="dash"/>
            </a:ln>
          </p:spPr>
          <p:style>
            <a:lnRef idx="2">
              <a:schemeClr val="accent1"/>
            </a:lnRef>
            <a:fillRef idx="0">
              <a:srgbClr val="FFFFFF"/>
            </a:fillRef>
            <a:effectRef idx="0">
              <a:srgbClr val="FFFFFF"/>
            </a:effectRef>
            <a:fontRef idx="minor">
              <a:schemeClr val="tx1"/>
            </a:fontRef>
          </p:style>
        </p:cxnSp>
        <p:cxnSp>
          <p:nvCxnSpPr>
            <p:cNvPr id="12" name="连接符: 肘形 11">
              <a:extLst>
                <a:ext uri="{FF2B5EF4-FFF2-40B4-BE49-F238E27FC236}">
                  <a16:creationId xmlns:a16="http://schemas.microsoft.com/office/drawing/2014/main" id="{4D1F3DB2-A9B2-83D1-41D7-2B0FCF16430F}"/>
                </a:ext>
              </a:extLst>
            </p:cNvPr>
            <p:cNvCxnSpPr>
              <a:stCxn id="52" idx="3"/>
              <a:endCxn id="47" idx="1"/>
            </p:cNvCxnSpPr>
            <p:nvPr/>
          </p:nvCxnSpPr>
          <p:spPr>
            <a:xfrm>
              <a:off x="4939892" y="1577473"/>
              <a:ext cx="2381585" cy="797608"/>
            </a:xfrm>
            <a:prstGeom prst="bentConnector2">
              <a:avLst/>
            </a:prstGeom>
            <a:ln>
              <a:solidFill>
                <a:srgbClr val="1AD6D7"/>
              </a:solidFill>
              <a:prstDash val="dash"/>
            </a:ln>
          </p:spPr>
          <p:style>
            <a:lnRef idx="2">
              <a:schemeClr val="accent1"/>
            </a:lnRef>
            <a:fillRef idx="0">
              <a:srgbClr val="FFFFFF"/>
            </a:fillRef>
            <a:effectRef idx="0">
              <a:srgbClr val="FFFFFF"/>
            </a:effectRef>
            <a:fontRef idx="minor">
              <a:schemeClr val="tx1"/>
            </a:fontRef>
          </p:style>
        </p:cxnSp>
        <p:grpSp>
          <p:nvGrpSpPr>
            <p:cNvPr id="50" name="组合 49">
              <a:extLst>
                <a:ext uri="{FF2B5EF4-FFF2-40B4-BE49-F238E27FC236}">
                  <a16:creationId xmlns:a16="http://schemas.microsoft.com/office/drawing/2014/main" id="{8A80FF28-E5FC-D7A9-8446-CE8686A0491D}"/>
                </a:ext>
              </a:extLst>
            </p:cNvPr>
            <p:cNvGrpSpPr/>
            <p:nvPr/>
          </p:nvGrpSpPr>
          <p:grpSpPr>
            <a:xfrm>
              <a:off x="1268886" y="4672494"/>
              <a:ext cx="720000" cy="541206"/>
              <a:chOff x="1268886" y="4672494"/>
              <a:chExt cx="720000" cy="541206"/>
            </a:xfrm>
          </p:grpSpPr>
          <p:pic>
            <p:nvPicPr>
              <p:cNvPr id="74" name="图形 73"/>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1422629" y="4672494"/>
                <a:ext cx="412514" cy="349533"/>
              </a:xfrm>
              <a:prstGeom prst="rect">
                <a:avLst/>
              </a:prstGeom>
            </p:spPr>
          </p:pic>
          <p:sp>
            <p:nvSpPr>
              <p:cNvPr id="9" name="文本框 8">
                <a:extLst>
                  <a:ext uri="{FF2B5EF4-FFF2-40B4-BE49-F238E27FC236}">
                    <a16:creationId xmlns:a16="http://schemas.microsoft.com/office/drawing/2014/main" id="{7555CB6D-075B-7C7A-65F3-01C9F033D1BB}"/>
                  </a:ext>
                </a:extLst>
              </p:cNvPr>
              <p:cNvSpPr txBox="1"/>
              <p:nvPr/>
            </p:nvSpPr>
            <p:spPr>
              <a:xfrm>
                <a:off x="1268886" y="4997700"/>
                <a:ext cx="720000" cy="216000"/>
              </a:xfrm>
              <a:prstGeom prst="rect">
                <a:avLst/>
              </a:prstGeom>
              <a:noFill/>
            </p:spPr>
            <p:txBody>
              <a:bodyPr wrap="square" rtlCol="0"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虚拟机</a:t>
                </a:r>
                <a:r>
                  <a:rPr kumimoji="1" lang="en-US" altLang="zh-CN"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a:t>
                </a: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实例</a:t>
                </a:r>
              </a:p>
            </p:txBody>
          </p:sp>
        </p:grpSp>
        <p:grpSp>
          <p:nvGrpSpPr>
            <p:cNvPr id="54" name="组合 53">
              <a:extLst>
                <a:ext uri="{FF2B5EF4-FFF2-40B4-BE49-F238E27FC236}">
                  <a16:creationId xmlns:a16="http://schemas.microsoft.com/office/drawing/2014/main" id="{32170007-CFE8-1C87-EF51-2D5C132FFCF7}"/>
                </a:ext>
              </a:extLst>
            </p:cNvPr>
            <p:cNvGrpSpPr/>
            <p:nvPr/>
          </p:nvGrpSpPr>
          <p:grpSpPr>
            <a:xfrm>
              <a:off x="1909196" y="4671048"/>
              <a:ext cx="720000" cy="561738"/>
              <a:chOff x="1859730" y="4671048"/>
              <a:chExt cx="720000" cy="561738"/>
            </a:xfrm>
          </p:grpSpPr>
          <p:pic>
            <p:nvPicPr>
              <p:cNvPr id="3" name="图形 2"/>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2001446" y="4671048"/>
                <a:ext cx="419100" cy="352425"/>
              </a:xfrm>
              <a:prstGeom prst="rect">
                <a:avLst/>
              </a:prstGeom>
            </p:spPr>
          </p:pic>
          <p:sp>
            <p:nvSpPr>
              <p:cNvPr id="15" name="文本框 14">
                <a:extLst>
                  <a:ext uri="{FF2B5EF4-FFF2-40B4-BE49-F238E27FC236}">
                    <a16:creationId xmlns:a16="http://schemas.microsoft.com/office/drawing/2014/main" id="{429EF43C-90AC-0D7B-88FB-06962E615CB1}"/>
                  </a:ext>
                </a:extLst>
              </p:cNvPr>
              <p:cNvSpPr txBox="1"/>
              <p:nvPr/>
            </p:nvSpPr>
            <p:spPr>
              <a:xfrm>
                <a:off x="1859730" y="4978614"/>
                <a:ext cx="720000" cy="254172"/>
              </a:xfrm>
              <a:prstGeom prst="rect">
                <a:avLst/>
              </a:prstGeom>
              <a:noFill/>
            </p:spPr>
            <p:txBody>
              <a:bodyPr wrap="square" rtlCol="0"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云主机</a:t>
                </a:r>
              </a:p>
            </p:txBody>
          </p:sp>
        </p:grpSp>
        <p:grpSp>
          <p:nvGrpSpPr>
            <p:cNvPr id="59" name="组合 58">
              <a:extLst>
                <a:ext uri="{FF2B5EF4-FFF2-40B4-BE49-F238E27FC236}">
                  <a16:creationId xmlns:a16="http://schemas.microsoft.com/office/drawing/2014/main" id="{09AA62B6-D8C2-E51E-8D97-0499D7E88B82}"/>
                </a:ext>
              </a:extLst>
            </p:cNvPr>
            <p:cNvGrpSpPr/>
            <p:nvPr/>
          </p:nvGrpSpPr>
          <p:grpSpPr>
            <a:xfrm>
              <a:off x="3189660" y="4660126"/>
              <a:ext cx="543398" cy="573739"/>
              <a:chOff x="3127273" y="4660126"/>
              <a:chExt cx="543398" cy="573739"/>
            </a:xfrm>
          </p:grpSpPr>
          <p:grpSp>
            <p:nvGrpSpPr>
              <p:cNvPr id="18" name="组合 17">
                <a:extLst>
                  <a:ext uri="{FF2B5EF4-FFF2-40B4-BE49-F238E27FC236}">
                    <a16:creationId xmlns:a16="http://schemas.microsoft.com/office/drawing/2014/main" id="{66F5816A-6A06-0A8F-31B8-BF8563C80C50}"/>
                  </a:ext>
                </a:extLst>
              </p:cNvPr>
              <p:cNvGrpSpPr>
                <a:grpSpLocks noChangeAspect="1"/>
              </p:cNvGrpSpPr>
              <p:nvPr/>
            </p:nvGrpSpPr>
            <p:grpSpPr>
              <a:xfrm>
                <a:off x="3127273" y="4660126"/>
                <a:ext cx="540000" cy="367752"/>
                <a:chOff x="896837" y="4215658"/>
                <a:chExt cx="567875" cy="386736"/>
              </a:xfrm>
            </p:grpSpPr>
            <p:pic>
              <p:nvPicPr>
                <p:cNvPr id="21" name="图形 20">
                  <a:extLst>
                    <a:ext uri="{FF2B5EF4-FFF2-40B4-BE49-F238E27FC236}">
                      <a16:creationId xmlns:a16="http://schemas.microsoft.com/office/drawing/2014/main" id="{E6582218-A59A-5CBA-0273-A64CC5F18C41}"/>
                    </a:ext>
                  </a:extLst>
                </p:cNvPr>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1025097" y="4215658"/>
                  <a:ext cx="314786" cy="386736"/>
                </a:xfrm>
                <a:prstGeom prst="rect">
                  <a:avLst/>
                </a:prstGeom>
              </p:spPr>
            </p:pic>
            <p:sp>
              <p:nvSpPr>
                <p:cNvPr id="22" name="矩形: 圆角 21">
                  <a:extLst>
                    <a:ext uri="{FF2B5EF4-FFF2-40B4-BE49-F238E27FC236}">
                      <a16:creationId xmlns:a16="http://schemas.microsoft.com/office/drawing/2014/main" id="{03774008-E308-42ED-5C28-EA9B2EF84054}"/>
                    </a:ext>
                  </a:extLst>
                </p:cNvPr>
                <p:cNvSpPr/>
                <p:nvPr/>
              </p:nvSpPr>
              <p:spPr>
                <a:xfrm>
                  <a:off x="1010433" y="4462636"/>
                  <a:ext cx="340683" cy="116397"/>
                </a:xfrm>
                <a:prstGeom prst="roundRect">
                  <a:avLst>
                    <a:gd name="adj" fmla="val 15682"/>
                  </a:avLst>
                </a:prstGeom>
                <a:solidFill>
                  <a:srgbClr val="D4EEF3"/>
                </a:solidFill>
                <a:ln w="9525">
                  <a:solidFill>
                    <a:schemeClr val="accent1">
                      <a:shade val="15000"/>
                    </a:schemeClr>
                  </a:solid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prstTxWarp prst="textArchUp">
                    <a:avLst/>
                  </a:prstTxWarp>
                </a:bodyPr>
                <a:lstStyle/>
                <a:p>
                  <a:pPr algn="ctr"/>
                  <a:endParaRPr lang="zh-CN" altLang="en-US" sz="6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5" name="文本框 34">
                  <a:extLst>
                    <a:ext uri="{FF2B5EF4-FFF2-40B4-BE49-F238E27FC236}">
                      <a16:creationId xmlns:a16="http://schemas.microsoft.com/office/drawing/2014/main" id="{171C590C-D53D-6889-99D5-009E645ECB94}"/>
                    </a:ext>
                  </a:extLst>
                </p:cNvPr>
                <p:cNvSpPr txBox="1"/>
                <p:nvPr/>
              </p:nvSpPr>
              <p:spPr>
                <a:xfrm>
                  <a:off x="896837" y="4359267"/>
                  <a:ext cx="567875" cy="184666"/>
                </a:xfrm>
                <a:prstGeom prst="rect">
                  <a:avLst/>
                </a:prstGeom>
                <a:noFill/>
              </p:spPr>
              <p:txBody>
                <a:bodyPr wrap="square" rtlCol="0">
                  <a:prstTxWarp prst="textArchDown">
                    <a:avLst/>
                  </a:prstTxWarp>
                  <a:spAutoFit/>
                </a:bodyPr>
                <a:lstStyle/>
                <a:p>
                  <a:pPr algn="ctr"/>
                  <a:r>
                    <a:rPr lang="en-US" altLang="zh-CN" sz="6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rPr>
                    <a:t>database</a:t>
                  </a:r>
                  <a:endParaRPr lang="zh-CN" altLang="en-US" sz="600" dirty="0">
                    <a:solidFill>
                      <a:srgbClr val="1E4156"/>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6" name="文本框 35">
                <a:extLst>
                  <a:ext uri="{FF2B5EF4-FFF2-40B4-BE49-F238E27FC236}">
                    <a16:creationId xmlns:a16="http://schemas.microsoft.com/office/drawing/2014/main" id="{97AEE9FA-3ADD-9FC3-4989-AFF6E0AF2ECD}"/>
                  </a:ext>
                </a:extLst>
              </p:cNvPr>
              <p:cNvSpPr txBox="1"/>
              <p:nvPr/>
            </p:nvSpPr>
            <p:spPr>
              <a:xfrm>
                <a:off x="3130671" y="4979693"/>
                <a:ext cx="540000" cy="254172"/>
              </a:xfrm>
              <a:prstGeom prst="rect">
                <a:avLst/>
              </a:prstGeom>
              <a:noFill/>
            </p:spPr>
            <p:txBody>
              <a:bodyPr wrap="square" rtlCol="0"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1" lang="zh-CN" altLang="en-US" sz="800" dirty="0">
                    <a:solidFill>
                      <a:srgbClr val="328990"/>
                    </a:solidFill>
                    <a:latin typeface="Arial" panose="020B0604020202020204" pitchFamily="34" charset="0"/>
                    <a:ea typeface="微软雅黑" panose="020B0503020204020204" pitchFamily="34" charset="-122"/>
                  </a:rPr>
                  <a:t>数据库</a:t>
                </a:r>
                <a:endPar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endParaRPr>
              </a:p>
            </p:txBody>
          </p:sp>
        </p:grpSp>
        <p:grpSp>
          <p:nvGrpSpPr>
            <p:cNvPr id="60" name="组合 59">
              <a:extLst>
                <a:ext uri="{FF2B5EF4-FFF2-40B4-BE49-F238E27FC236}">
                  <a16:creationId xmlns:a16="http://schemas.microsoft.com/office/drawing/2014/main" id="{D0A3CEAB-4C57-02B0-44D9-02E270C2EBAD}"/>
                </a:ext>
              </a:extLst>
            </p:cNvPr>
            <p:cNvGrpSpPr/>
            <p:nvPr/>
          </p:nvGrpSpPr>
          <p:grpSpPr>
            <a:xfrm>
              <a:off x="3723664" y="4678100"/>
              <a:ext cx="540000" cy="555765"/>
              <a:chOff x="3673634" y="4678100"/>
              <a:chExt cx="540000" cy="555765"/>
            </a:xfrm>
          </p:grpSpPr>
          <p:pic>
            <p:nvPicPr>
              <p:cNvPr id="38" name="图片 37">
                <a:extLst>
                  <a:ext uri="{FF2B5EF4-FFF2-40B4-BE49-F238E27FC236}">
                    <a16:creationId xmlns:a16="http://schemas.microsoft.com/office/drawing/2014/main" id="{7D9B5673-96AD-877B-DCA3-94D10848DDD0}"/>
                  </a:ext>
                </a:extLst>
              </p:cNvPr>
              <p:cNvPicPr>
                <a:picLocks noChangeAspect="1"/>
              </p:cNvPicPr>
              <p:nvPr/>
            </p:nvPicPr>
            <p:blipFill>
              <a:blip r:embed="rId29"/>
              <a:stretch>
                <a:fillRect/>
              </a:stretch>
            </p:blipFill>
            <p:spPr>
              <a:xfrm>
                <a:off x="3763634" y="4678100"/>
                <a:ext cx="360000" cy="313609"/>
              </a:xfrm>
              <a:prstGeom prst="rect">
                <a:avLst/>
              </a:prstGeom>
            </p:spPr>
          </p:pic>
          <p:sp>
            <p:nvSpPr>
              <p:cNvPr id="46" name="文本框 45">
                <a:extLst>
                  <a:ext uri="{FF2B5EF4-FFF2-40B4-BE49-F238E27FC236}">
                    <a16:creationId xmlns:a16="http://schemas.microsoft.com/office/drawing/2014/main" id="{793BFB21-62D6-99FE-41C9-D5D2129D466C}"/>
                  </a:ext>
                </a:extLst>
              </p:cNvPr>
              <p:cNvSpPr txBox="1"/>
              <p:nvPr/>
            </p:nvSpPr>
            <p:spPr>
              <a:xfrm>
                <a:off x="3673634" y="4979693"/>
                <a:ext cx="540000" cy="254172"/>
              </a:xfrm>
              <a:prstGeom prst="rect">
                <a:avLst/>
              </a:prstGeom>
              <a:noFill/>
            </p:spPr>
            <p:txBody>
              <a:bodyPr wrap="square" rtlCol="0" anchor="ctr">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1" lang="zh-CN" altLang="en-US" sz="8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文件</a:t>
                </a:r>
              </a:p>
            </p:txBody>
          </p:sp>
        </p:grpSp>
        <p:grpSp>
          <p:nvGrpSpPr>
            <p:cNvPr id="63" name="组合 62">
              <a:extLst>
                <a:ext uri="{FF2B5EF4-FFF2-40B4-BE49-F238E27FC236}">
                  <a16:creationId xmlns:a16="http://schemas.microsoft.com/office/drawing/2014/main" id="{0A3BECBD-D095-B071-555A-F3B409CAF386}"/>
                </a:ext>
              </a:extLst>
            </p:cNvPr>
            <p:cNvGrpSpPr/>
            <p:nvPr/>
          </p:nvGrpSpPr>
          <p:grpSpPr>
            <a:xfrm>
              <a:off x="4562629" y="2275561"/>
              <a:ext cx="595232" cy="538944"/>
              <a:chOff x="4283818" y="2275561"/>
              <a:chExt cx="595232" cy="538944"/>
            </a:xfrm>
          </p:grpSpPr>
          <p:grpSp>
            <p:nvGrpSpPr>
              <p:cNvPr id="65" name="组合 64">
                <a:extLst>
                  <a:ext uri="{FF2B5EF4-FFF2-40B4-BE49-F238E27FC236}">
                    <a16:creationId xmlns:a16="http://schemas.microsoft.com/office/drawing/2014/main" id="{561BE6F2-09C3-E1AE-5B58-3C8126C16236}"/>
                  </a:ext>
                </a:extLst>
              </p:cNvPr>
              <p:cNvGrpSpPr>
                <a:grpSpLocks noChangeAspect="1"/>
              </p:cNvGrpSpPr>
              <p:nvPr/>
            </p:nvGrpSpPr>
            <p:grpSpPr>
              <a:xfrm>
                <a:off x="4449839" y="2275561"/>
                <a:ext cx="263191" cy="277631"/>
                <a:chOff x="6569617" y="1885483"/>
                <a:chExt cx="414914" cy="437678"/>
              </a:xfrm>
              <a:solidFill>
                <a:srgbClr val="2D7689"/>
              </a:solidFill>
            </p:grpSpPr>
            <p:grpSp>
              <p:nvGrpSpPr>
                <p:cNvPr id="97" name="组合 96">
                  <a:extLst>
                    <a:ext uri="{FF2B5EF4-FFF2-40B4-BE49-F238E27FC236}">
                      <a16:creationId xmlns:a16="http://schemas.microsoft.com/office/drawing/2014/main" id="{0FDB0AF3-7A18-4369-6311-D4126E63B48A}"/>
                    </a:ext>
                  </a:extLst>
                </p:cNvPr>
                <p:cNvGrpSpPr>
                  <a:grpSpLocks noChangeAspect="1"/>
                </p:cNvGrpSpPr>
                <p:nvPr/>
              </p:nvGrpSpPr>
              <p:grpSpPr>
                <a:xfrm>
                  <a:off x="6569617" y="1908284"/>
                  <a:ext cx="414914" cy="414877"/>
                  <a:chOff x="9299775" y="2944200"/>
                  <a:chExt cx="1905172" cy="1905004"/>
                </a:xfrm>
                <a:grpFill/>
              </p:grpSpPr>
              <p:sp>
                <p:nvSpPr>
                  <p:cNvPr id="100" name="任意多边形: 形状 99">
                    <a:extLst>
                      <a:ext uri="{FF2B5EF4-FFF2-40B4-BE49-F238E27FC236}">
                        <a16:creationId xmlns:a16="http://schemas.microsoft.com/office/drawing/2014/main" id="{A84C8350-E193-8EA6-2AE6-7CB365D32EFD}"/>
                      </a:ext>
                    </a:extLst>
                  </p:cNvPr>
                  <p:cNvSpPr>
                    <a:spLocks noChangeAspect="1"/>
                  </p:cNvSpPr>
                  <p:nvPr/>
                </p:nvSpPr>
                <p:spPr>
                  <a:xfrm>
                    <a:off x="9299775" y="2944200"/>
                    <a:ext cx="1905172" cy="1905004"/>
                  </a:xfrm>
                  <a:custGeom>
                    <a:avLst/>
                    <a:gdLst>
                      <a:gd name="connsiteX0" fmla="*/ 952496 w 1905172"/>
                      <a:gd name="connsiteY0" fmla="*/ 1905005 h 1905004"/>
                      <a:gd name="connsiteX1" fmla="*/ 0 w 1905172"/>
                      <a:gd name="connsiteY1" fmla="*/ 952509 h 1905004"/>
                      <a:gd name="connsiteX2" fmla="*/ 105833 w 1905172"/>
                      <a:gd name="connsiteY2" fmla="*/ 952509 h 1905004"/>
                      <a:gd name="connsiteX3" fmla="*/ 950492 w 1905172"/>
                      <a:gd name="connsiteY3" fmla="*/ 1801171 h 1905004"/>
                      <a:gd name="connsiteX4" fmla="*/ 1799155 w 1905172"/>
                      <a:gd name="connsiteY4" fmla="*/ 956512 h 1905004"/>
                      <a:gd name="connsiteX5" fmla="*/ 954496 w 1905172"/>
                      <a:gd name="connsiteY5" fmla="*/ 107849 h 1905004"/>
                      <a:gd name="connsiteX6" fmla="*/ 394757 w 1905172"/>
                      <a:gd name="connsiteY6" fmla="*/ 317511 h 1905004"/>
                      <a:gd name="connsiteX7" fmla="*/ 323849 w 1905172"/>
                      <a:gd name="connsiteY7" fmla="*/ 237078 h 1905004"/>
                      <a:gd name="connsiteX8" fmla="*/ 1668094 w 1905172"/>
                      <a:gd name="connsiteY8" fmla="*/ 323694 h 1905004"/>
                      <a:gd name="connsiteX9" fmla="*/ 1581479 w 1905172"/>
                      <a:gd name="connsiteY9" fmla="*/ 1667939 h 1905004"/>
                      <a:gd name="connsiteX10" fmla="*/ 952496 w 1905172"/>
                      <a:gd name="connsiteY10" fmla="*/ 1905005 h 1905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5172" h="1905004">
                        <a:moveTo>
                          <a:pt x="952496" y="1905005"/>
                        </a:moveTo>
                        <a:cubicBezTo>
                          <a:pt x="426447" y="1905005"/>
                          <a:pt x="0" y="1478558"/>
                          <a:pt x="0" y="952509"/>
                        </a:cubicBezTo>
                        <a:lnTo>
                          <a:pt x="105833" y="952509"/>
                        </a:lnTo>
                        <a:cubicBezTo>
                          <a:pt x="104727" y="1420107"/>
                          <a:pt x="482894" y="1800066"/>
                          <a:pt x="950492" y="1801171"/>
                        </a:cubicBezTo>
                        <a:cubicBezTo>
                          <a:pt x="1418090" y="1802277"/>
                          <a:pt x="1798049" y="1424110"/>
                          <a:pt x="1799155" y="956512"/>
                        </a:cubicBezTo>
                        <a:cubicBezTo>
                          <a:pt x="1800261" y="488914"/>
                          <a:pt x="1422094" y="108955"/>
                          <a:pt x="954496" y="107849"/>
                        </a:cubicBezTo>
                        <a:cubicBezTo>
                          <a:pt x="748631" y="107363"/>
                          <a:pt x="549642" y="181898"/>
                          <a:pt x="394757" y="317511"/>
                        </a:cubicBezTo>
                        <a:lnTo>
                          <a:pt x="323849" y="237078"/>
                        </a:lnTo>
                        <a:cubicBezTo>
                          <a:pt x="718970" y="-110207"/>
                          <a:pt x="1320809" y="-71428"/>
                          <a:pt x="1668094" y="323694"/>
                        </a:cubicBezTo>
                        <a:cubicBezTo>
                          <a:pt x="2015379" y="718815"/>
                          <a:pt x="1976600" y="1320654"/>
                          <a:pt x="1581479" y="1667939"/>
                        </a:cubicBezTo>
                        <a:cubicBezTo>
                          <a:pt x="1407594" y="1820772"/>
                          <a:pt x="1184000" y="1905045"/>
                          <a:pt x="952496" y="1905005"/>
                        </a:cubicBezTo>
                        <a:close/>
                      </a:path>
                    </a:pathLst>
                  </a:custGeom>
                  <a:grpFill/>
                  <a:ln w="1860" cap="flat">
                    <a:noFill/>
                    <a:prstDash val="solid"/>
                    <a:miter/>
                  </a:ln>
                </p:spPr>
                <p:txBody>
                  <a:bodyPr rtlCol="0" anchor="ctr"/>
                  <a:lstStyle/>
                  <a:p>
                    <a:endParaRPr lang="zh-CN" altLang="en-US">
                      <a:latin typeface="微软雅黑" panose="020B0503020204020204" pitchFamily="34" charset="-122"/>
                      <a:ea typeface="微软雅黑" panose="020B0503020204020204" pitchFamily="34" charset="-122"/>
                    </a:endParaRPr>
                  </a:p>
                </p:txBody>
              </p:sp>
              <p:sp>
                <p:nvSpPr>
                  <p:cNvPr id="101" name="任意多边形: 形状 100">
                    <a:extLst>
                      <a:ext uri="{FF2B5EF4-FFF2-40B4-BE49-F238E27FC236}">
                        <a16:creationId xmlns:a16="http://schemas.microsoft.com/office/drawing/2014/main" id="{01C83839-D33E-E6B2-3FF6-E218728EBF58}"/>
                      </a:ext>
                    </a:extLst>
                  </p:cNvPr>
                  <p:cNvSpPr>
                    <a:spLocks noChangeAspect="1"/>
                  </p:cNvSpPr>
                  <p:nvPr/>
                </p:nvSpPr>
                <p:spPr>
                  <a:xfrm>
                    <a:off x="9599282" y="3242487"/>
                    <a:ext cx="1305979" cy="1307210"/>
                  </a:xfrm>
                  <a:custGeom>
                    <a:avLst/>
                    <a:gdLst>
                      <a:gd name="connsiteX0" fmla="*/ 652989 w 1305979"/>
                      <a:gd name="connsiteY0" fmla="*/ 1307210 h 1307210"/>
                      <a:gd name="connsiteX1" fmla="*/ 0 w 1305979"/>
                      <a:gd name="connsiteY1" fmla="*/ 654221 h 1307210"/>
                      <a:gd name="connsiteX2" fmla="*/ 105833 w 1305979"/>
                      <a:gd name="connsiteY2" fmla="*/ 654221 h 1307210"/>
                      <a:gd name="connsiteX3" fmla="*/ 649214 w 1305979"/>
                      <a:gd name="connsiteY3" fmla="*/ 1200914 h 1307210"/>
                      <a:gd name="connsiteX4" fmla="*/ 1195907 w 1305979"/>
                      <a:gd name="connsiteY4" fmla="*/ 657533 h 1307210"/>
                      <a:gd name="connsiteX5" fmla="*/ 652526 w 1305979"/>
                      <a:gd name="connsiteY5" fmla="*/ 110840 h 1307210"/>
                      <a:gd name="connsiteX6" fmla="*/ 293157 w 1305979"/>
                      <a:gd name="connsiteY6" fmla="*/ 244648 h 1307210"/>
                      <a:gd name="connsiteX7" fmla="*/ 221191 w 1305979"/>
                      <a:gd name="connsiteY7" fmla="*/ 163156 h 1307210"/>
                      <a:gd name="connsiteX8" fmla="*/ 1142831 w 1305979"/>
                      <a:gd name="connsiteY8" fmla="*/ 221198 h 1307210"/>
                      <a:gd name="connsiteX9" fmla="*/ 1305978 w 1305979"/>
                      <a:gd name="connsiteY9" fmla="*/ 654221 h 1307210"/>
                      <a:gd name="connsiteX10" fmla="*/ 652989 w 1305979"/>
                      <a:gd name="connsiteY10" fmla="*/ 1307210 h 130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305979" h="1307210">
                        <a:moveTo>
                          <a:pt x="652989" y="1307210"/>
                        </a:moveTo>
                        <a:cubicBezTo>
                          <a:pt x="292595" y="1306628"/>
                          <a:pt x="583" y="1014615"/>
                          <a:pt x="0" y="654221"/>
                        </a:cubicBezTo>
                        <a:lnTo>
                          <a:pt x="105833" y="654221"/>
                        </a:lnTo>
                        <a:cubicBezTo>
                          <a:pt x="104918" y="955237"/>
                          <a:pt x="348198" y="1200000"/>
                          <a:pt x="649214" y="1200914"/>
                        </a:cubicBezTo>
                        <a:cubicBezTo>
                          <a:pt x="950230" y="1201829"/>
                          <a:pt x="1194992" y="958549"/>
                          <a:pt x="1195907" y="657533"/>
                        </a:cubicBezTo>
                        <a:cubicBezTo>
                          <a:pt x="1196822" y="356518"/>
                          <a:pt x="953542" y="111755"/>
                          <a:pt x="652526" y="110840"/>
                        </a:cubicBezTo>
                        <a:cubicBezTo>
                          <a:pt x="520483" y="110439"/>
                          <a:pt x="392784" y="157987"/>
                          <a:pt x="293157" y="244648"/>
                        </a:cubicBezTo>
                        <a:lnTo>
                          <a:pt x="221191" y="163156"/>
                        </a:lnTo>
                        <a:cubicBezTo>
                          <a:pt x="491722" y="-75320"/>
                          <a:pt x="904355" y="-49334"/>
                          <a:pt x="1142831" y="221198"/>
                        </a:cubicBezTo>
                        <a:cubicBezTo>
                          <a:pt x="1248248" y="340785"/>
                          <a:pt x="1306277" y="494804"/>
                          <a:pt x="1305978" y="654221"/>
                        </a:cubicBezTo>
                        <a:cubicBezTo>
                          <a:pt x="1305396" y="1014615"/>
                          <a:pt x="1013384" y="1306628"/>
                          <a:pt x="652989" y="1307210"/>
                        </a:cubicBezTo>
                        <a:close/>
                      </a:path>
                    </a:pathLst>
                  </a:custGeom>
                  <a:grpFill/>
                  <a:ln w="1860" cap="flat">
                    <a:noFill/>
                    <a:prstDash val="solid"/>
                    <a:miter/>
                  </a:ln>
                </p:spPr>
                <p:txBody>
                  <a:bodyPr rtlCol="0" anchor="ctr"/>
                  <a:lstStyle/>
                  <a:p>
                    <a:endParaRPr lang="zh-CN" altLang="en-US">
                      <a:latin typeface="微软雅黑" panose="020B0503020204020204" pitchFamily="34" charset="-122"/>
                      <a:ea typeface="微软雅黑" panose="020B0503020204020204" pitchFamily="34" charset="-122"/>
                    </a:endParaRPr>
                  </a:p>
                </p:txBody>
              </p:sp>
              <p:sp>
                <p:nvSpPr>
                  <p:cNvPr id="102" name="任意多边形: 形状 101">
                    <a:extLst>
                      <a:ext uri="{FF2B5EF4-FFF2-40B4-BE49-F238E27FC236}">
                        <a16:creationId xmlns:a16="http://schemas.microsoft.com/office/drawing/2014/main" id="{1A60A383-E693-A8A0-6C20-C69C670CFDCD}"/>
                      </a:ext>
                    </a:extLst>
                  </p:cNvPr>
                  <p:cNvSpPr>
                    <a:spLocks noChangeAspect="1"/>
                  </p:cNvSpPr>
                  <p:nvPr/>
                </p:nvSpPr>
                <p:spPr>
                  <a:xfrm>
                    <a:off x="9881856" y="3526288"/>
                    <a:ext cx="740766" cy="740835"/>
                  </a:xfrm>
                  <a:custGeom>
                    <a:avLst/>
                    <a:gdLst>
                      <a:gd name="connsiteX0" fmla="*/ 370415 w 740766"/>
                      <a:gd name="connsiteY0" fmla="*/ 740835 h 740835"/>
                      <a:gd name="connsiteX1" fmla="*/ 0 w 740766"/>
                      <a:gd name="connsiteY1" fmla="*/ 370420 h 740835"/>
                      <a:gd name="connsiteX2" fmla="*/ 105833 w 740766"/>
                      <a:gd name="connsiteY2" fmla="*/ 370420 h 740835"/>
                      <a:gd name="connsiteX3" fmla="*/ 368307 w 740766"/>
                      <a:gd name="connsiteY3" fmla="*/ 632877 h 740835"/>
                      <a:gd name="connsiteX4" fmla="*/ 630764 w 740766"/>
                      <a:gd name="connsiteY4" fmla="*/ 370403 h 740835"/>
                      <a:gd name="connsiteX5" fmla="*/ 370415 w 740766"/>
                      <a:gd name="connsiteY5" fmla="*/ 107954 h 740835"/>
                      <a:gd name="connsiteX6" fmla="*/ 197908 w 740766"/>
                      <a:gd name="connsiteY6" fmla="*/ 173571 h 740835"/>
                      <a:gd name="connsiteX7" fmla="*/ 125941 w 740766"/>
                      <a:gd name="connsiteY7" fmla="*/ 92079 h 740835"/>
                      <a:gd name="connsiteX8" fmla="*/ 648687 w 740766"/>
                      <a:gd name="connsiteY8" fmla="*/ 126015 h 740835"/>
                      <a:gd name="connsiteX9" fmla="*/ 614752 w 740766"/>
                      <a:gd name="connsiteY9" fmla="*/ 648761 h 740835"/>
                      <a:gd name="connsiteX10" fmla="*/ 370415 w 740766"/>
                      <a:gd name="connsiteY10" fmla="*/ 740835 h 740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0766" h="740835">
                        <a:moveTo>
                          <a:pt x="370415" y="740835"/>
                        </a:moveTo>
                        <a:cubicBezTo>
                          <a:pt x="165841" y="740835"/>
                          <a:pt x="0" y="574995"/>
                          <a:pt x="0" y="370420"/>
                        </a:cubicBezTo>
                        <a:lnTo>
                          <a:pt x="105833" y="370420"/>
                        </a:lnTo>
                        <a:cubicBezTo>
                          <a:pt x="105838" y="515376"/>
                          <a:pt x="223351" y="632882"/>
                          <a:pt x="368307" y="632877"/>
                        </a:cubicBezTo>
                        <a:cubicBezTo>
                          <a:pt x="513263" y="632872"/>
                          <a:pt x="630769" y="515359"/>
                          <a:pt x="630764" y="370403"/>
                        </a:cubicBezTo>
                        <a:cubicBezTo>
                          <a:pt x="630760" y="226276"/>
                          <a:pt x="514537" y="109117"/>
                          <a:pt x="370415" y="107954"/>
                        </a:cubicBezTo>
                        <a:cubicBezTo>
                          <a:pt x="306811" y="107928"/>
                          <a:pt x="245416" y="131281"/>
                          <a:pt x="197908" y="173571"/>
                        </a:cubicBezTo>
                        <a:lnTo>
                          <a:pt x="125941" y="92079"/>
                        </a:lnTo>
                        <a:cubicBezTo>
                          <a:pt x="279664" y="-42902"/>
                          <a:pt x="513706" y="-27709"/>
                          <a:pt x="648687" y="126015"/>
                        </a:cubicBezTo>
                        <a:cubicBezTo>
                          <a:pt x="783668" y="279738"/>
                          <a:pt x="768475" y="513779"/>
                          <a:pt x="614752" y="648761"/>
                        </a:cubicBezTo>
                        <a:cubicBezTo>
                          <a:pt x="547182" y="708092"/>
                          <a:pt x="460337" y="740819"/>
                          <a:pt x="370415" y="740835"/>
                        </a:cubicBezTo>
                        <a:close/>
                      </a:path>
                    </a:pathLst>
                  </a:custGeom>
                  <a:grpFill/>
                  <a:ln w="1860" cap="flat">
                    <a:noFill/>
                    <a:prstDash val="solid"/>
                    <a:miter/>
                  </a:ln>
                </p:spPr>
                <p:txBody>
                  <a:bodyPr rtlCol="0" anchor="ctr"/>
                  <a:lstStyle/>
                  <a:p>
                    <a:endParaRPr lang="zh-CN" altLang="en-US">
                      <a:latin typeface="微软雅黑" panose="020B0503020204020204" pitchFamily="34" charset="-122"/>
                      <a:ea typeface="微软雅黑" panose="020B0503020204020204" pitchFamily="34" charset="-122"/>
                    </a:endParaRPr>
                  </a:p>
                </p:txBody>
              </p:sp>
              <p:sp>
                <p:nvSpPr>
                  <p:cNvPr id="103" name="任意多边形: 形状 102">
                    <a:extLst>
                      <a:ext uri="{FF2B5EF4-FFF2-40B4-BE49-F238E27FC236}">
                        <a16:creationId xmlns:a16="http://schemas.microsoft.com/office/drawing/2014/main" id="{9F789BEC-4EC9-F7D6-D270-001C36A52F65}"/>
                      </a:ext>
                    </a:extLst>
                  </p:cNvPr>
                  <p:cNvSpPr>
                    <a:spLocks noChangeAspect="1"/>
                  </p:cNvSpPr>
                  <p:nvPr/>
                </p:nvSpPr>
                <p:spPr>
                  <a:xfrm>
                    <a:off x="9550599" y="3175986"/>
                    <a:ext cx="739772" cy="757763"/>
                  </a:xfrm>
                  <a:custGeom>
                    <a:avLst/>
                    <a:gdLst>
                      <a:gd name="connsiteX0" fmla="*/ 0 w 739772"/>
                      <a:gd name="connsiteY0" fmla="*/ 75141 h 757763"/>
                      <a:gd name="connsiteX1" fmla="*/ 77258 w 739772"/>
                      <a:gd name="connsiteY1" fmla="*/ 0 h 757763"/>
                      <a:gd name="connsiteX2" fmla="*/ 739772 w 739772"/>
                      <a:gd name="connsiteY2" fmla="*/ 682622 h 757763"/>
                      <a:gd name="connsiteX3" fmla="*/ 662514 w 739772"/>
                      <a:gd name="connsiteY3" fmla="*/ 757764 h 757763"/>
                    </a:gdLst>
                    <a:ahLst/>
                    <a:cxnLst>
                      <a:cxn ang="0">
                        <a:pos x="connsiteX0" y="connsiteY0"/>
                      </a:cxn>
                      <a:cxn ang="0">
                        <a:pos x="connsiteX1" y="connsiteY1"/>
                      </a:cxn>
                      <a:cxn ang="0">
                        <a:pos x="connsiteX2" y="connsiteY2"/>
                      </a:cxn>
                      <a:cxn ang="0">
                        <a:pos x="connsiteX3" y="connsiteY3"/>
                      </a:cxn>
                    </a:cxnLst>
                    <a:rect l="l" t="t" r="r" b="b"/>
                    <a:pathLst>
                      <a:path w="739772" h="757763">
                        <a:moveTo>
                          <a:pt x="0" y="75141"/>
                        </a:moveTo>
                        <a:lnTo>
                          <a:pt x="77258" y="0"/>
                        </a:lnTo>
                        <a:lnTo>
                          <a:pt x="739772" y="682622"/>
                        </a:lnTo>
                        <a:lnTo>
                          <a:pt x="662514" y="757764"/>
                        </a:lnTo>
                        <a:close/>
                      </a:path>
                    </a:pathLst>
                  </a:custGeom>
                  <a:grpFill/>
                  <a:ln w="1860" cap="flat">
                    <a:noFill/>
                    <a:prstDash val="solid"/>
                    <a:miter/>
                  </a:ln>
                </p:spPr>
                <p:txBody>
                  <a:bodyPr rtlCol="0" anchor="ctr"/>
                  <a:lstStyle/>
                  <a:p>
                    <a:endParaRPr lang="zh-CN" altLang="en-US">
                      <a:latin typeface="微软雅黑" panose="020B0503020204020204" pitchFamily="34" charset="-122"/>
                      <a:ea typeface="微软雅黑" panose="020B0503020204020204" pitchFamily="34" charset="-122"/>
                    </a:endParaRPr>
                  </a:p>
                </p:txBody>
              </p:sp>
              <p:sp>
                <p:nvSpPr>
                  <p:cNvPr id="104" name="任意多边形: 形状 103">
                    <a:extLst>
                      <a:ext uri="{FF2B5EF4-FFF2-40B4-BE49-F238E27FC236}">
                        <a16:creationId xmlns:a16="http://schemas.microsoft.com/office/drawing/2014/main" id="{65F5F82F-4B1C-4A0C-F65F-3D2B638DE98A}"/>
                      </a:ext>
                    </a:extLst>
                  </p:cNvPr>
                  <p:cNvSpPr>
                    <a:spLocks noChangeAspect="1"/>
                  </p:cNvSpPr>
                  <p:nvPr/>
                </p:nvSpPr>
                <p:spPr>
                  <a:xfrm>
                    <a:off x="9602475" y="4047038"/>
                    <a:ext cx="298449" cy="298449"/>
                  </a:xfrm>
                  <a:custGeom>
                    <a:avLst/>
                    <a:gdLst>
                      <a:gd name="connsiteX0" fmla="*/ 0 w 298448"/>
                      <a:gd name="connsiteY0" fmla="*/ 149224 h 298448"/>
                      <a:gd name="connsiteX1" fmla="*/ 149224 w 298448"/>
                      <a:gd name="connsiteY1" fmla="*/ 298449 h 298448"/>
                      <a:gd name="connsiteX2" fmla="*/ 298449 w 298448"/>
                      <a:gd name="connsiteY2" fmla="*/ 149224 h 298448"/>
                      <a:gd name="connsiteX3" fmla="*/ 149224 w 298448"/>
                      <a:gd name="connsiteY3" fmla="*/ 0 h 298448"/>
                      <a:gd name="connsiteX4" fmla="*/ 0 w 298448"/>
                      <a:gd name="connsiteY4" fmla="*/ 149224 h 298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48" h="298448">
                        <a:moveTo>
                          <a:pt x="0" y="149224"/>
                        </a:moveTo>
                        <a:cubicBezTo>
                          <a:pt x="0" y="231639"/>
                          <a:pt x="66810" y="298449"/>
                          <a:pt x="149224" y="298449"/>
                        </a:cubicBezTo>
                        <a:cubicBezTo>
                          <a:pt x="231639" y="298449"/>
                          <a:pt x="298449" y="231639"/>
                          <a:pt x="298449" y="149224"/>
                        </a:cubicBezTo>
                        <a:cubicBezTo>
                          <a:pt x="298449" y="66810"/>
                          <a:pt x="231639" y="0"/>
                          <a:pt x="149224" y="0"/>
                        </a:cubicBezTo>
                        <a:cubicBezTo>
                          <a:pt x="66810" y="0"/>
                          <a:pt x="0" y="66810"/>
                          <a:pt x="0" y="149224"/>
                        </a:cubicBezTo>
                        <a:close/>
                      </a:path>
                    </a:pathLst>
                  </a:custGeom>
                  <a:grpFill/>
                  <a:ln w="1860" cap="flat">
                    <a:noFill/>
                    <a:prstDash val="solid"/>
                    <a:miter/>
                  </a:ln>
                </p:spPr>
                <p:txBody>
                  <a:bodyPr rtlCol="0" anchor="ctr"/>
                  <a:lstStyle/>
                  <a:p>
                    <a:endParaRPr lang="zh-CN" altLang="en-US">
                      <a:latin typeface="微软雅黑" panose="020B0503020204020204" pitchFamily="34" charset="-122"/>
                      <a:ea typeface="微软雅黑" panose="020B0503020204020204" pitchFamily="34" charset="-122"/>
                    </a:endParaRPr>
                  </a:p>
                </p:txBody>
              </p:sp>
            </p:grpSp>
            <p:sp>
              <p:nvSpPr>
                <p:cNvPr id="98" name="任意多边形: 形状 97">
                  <a:extLst>
                    <a:ext uri="{FF2B5EF4-FFF2-40B4-BE49-F238E27FC236}">
                      <a16:creationId xmlns:a16="http://schemas.microsoft.com/office/drawing/2014/main" id="{6F941BEA-2C02-85F3-01A9-D67A05A91789}"/>
                    </a:ext>
                  </a:extLst>
                </p:cNvPr>
                <p:cNvSpPr>
                  <a:spLocks noChangeAspect="1"/>
                </p:cNvSpPr>
                <p:nvPr/>
              </p:nvSpPr>
              <p:spPr>
                <a:xfrm>
                  <a:off x="6850270" y="2247375"/>
                  <a:ext cx="64997" cy="64997"/>
                </a:xfrm>
                <a:custGeom>
                  <a:avLst/>
                  <a:gdLst>
                    <a:gd name="connsiteX0" fmla="*/ 0 w 298448"/>
                    <a:gd name="connsiteY0" fmla="*/ 149224 h 298448"/>
                    <a:gd name="connsiteX1" fmla="*/ 149224 w 298448"/>
                    <a:gd name="connsiteY1" fmla="*/ 298449 h 298448"/>
                    <a:gd name="connsiteX2" fmla="*/ 298449 w 298448"/>
                    <a:gd name="connsiteY2" fmla="*/ 149224 h 298448"/>
                    <a:gd name="connsiteX3" fmla="*/ 149224 w 298448"/>
                    <a:gd name="connsiteY3" fmla="*/ 0 h 298448"/>
                    <a:gd name="connsiteX4" fmla="*/ 0 w 298448"/>
                    <a:gd name="connsiteY4" fmla="*/ 149224 h 298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48" h="298448">
                      <a:moveTo>
                        <a:pt x="0" y="149224"/>
                      </a:moveTo>
                      <a:cubicBezTo>
                        <a:pt x="0" y="231639"/>
                        <a:pt x="66810" y="298449"/>
                        <a:pt x="149224" y="298449"/>
                      </a:cubicBezTo>
                      <a:cubicBezTo>
                        <a:pt x="231639" y="298449"/>
                        <a:pt x="298449" y="231639"/>
                        <a:pt x="298449" y="149224"/>
                      </a:cubicBezTo>
                      <a:cubicBezTo>
                        <a:pt x="298449" y="66810"/>
                        <a:pt x="231639" y="0"/>
                        <a:pt x="149224" y="0"/>
                      </a:cubicBezTo>
                      <a:cubicBezTo>
                        <a:pt x="66810" y="0"/>
                        <a:pt x="0" y="66810"/>
                        <a:pt x="0" y="149224"/>
                      </a:cubicBezTo>
                      <a:close/>
                    </a:path>
                  </a:pathLst>
                </a:custGeom>
                <a:grpFill/>
                <a:ln w="1860" cap="flat">
                  <a:noFill/>
                  <a:prstDash val="solid"/>
                  <a:miter/>
                </a:ln>
              </p:spPr>
              <p:txBody>
                <a:bodyPr rtlCol="0" anchor="ctr"/>
                <a:lstStyle/>
                <a:p>
                  <a:endParaRPr lang="zh-CN" altLang="en-US">
                    <a:latin typeface="微软雅黑" panose="020B0503020204020204" pitchFamily="34" charset="-122"/>
                    <a:ea typeface="微软雅黑" panose="020B0503020204020204" pitchFamily="34" charset="-122"/>
                  </a:endParaRPr>
                </a:p>
              </p:txBody>
            </p:sp>
            <p:sp>
              <p:nvSpPr>
                <p:cNvPr id="99" name="任意多边形: 形状 98">
                  <a:extLst>
                    <a:ext uri="{FF2B5EF4-FFF2-40B4-BE49-F238E27FC236}">
                      <a16:creationId xmlns:a16="http://schemas.microsoft.com/office/drawing/2014/main" id="{8F67EB8B-BFF6-7D44-99E0-E36B6911F906}"/>
                    </a:ext>
                  </a:extLst>
                </p:cNvPr>
                <p:cNvSpPr>
                  <a:spLocks noChangeAspect="1"/>
                </p:cNvSpPr>
                <p:nvPr/>
              </p:nvSpPr>
              <p:spPr>
                <a:xfrm>
                  <a:off x="6781363" y="1885483"/>
                  <a:ext cx="64997" cy="64997"/>
                </a:xfrm>
                <a:custGeom>
                  <a:avLst/>
                  <a:gdLst>
                    <a:gd name="connsiteX0" fmla="*/ 0 w 298448"/>
                    <a:gd name="connsiteY0" fmla="*/ 149224 h 298448"/>
                    <a:gd name="connsiteX1" fmla="*/ 149224 w 298448"/>
                    <a:gd name="connsiteY1" fmla="*/ 298449 h 298448"/>
                    <a:gd name="connsiteX2" fmla="*/ 298449 w 298448"/>
                    <a:gd name="connsiteY2" fmla="*/ 149224 h 298448"/>
                    <a:gd name="connsiteX3" fmla="*/ 149224 w 298448"/>
                    <a:gd name="connsiteY3" fmla="*/ 0 h 298448"/>
                    <a:gd name="connsiteX4" fmla="*/ 0 w 298448"/>
                    <a:gd name="connsiteY4" fmla="*/ 149224 h 298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448" h="298448">
                      <a:moveTo>
                        <a:pt x="0" y="149224"/>
                      </a:moveTo>
                      <a:cubicBezTo>
                        <a:pt x="0" y="231639"/>
                        <a:pt x="66810" y="298449"/>
                        <a:pt x="149224" y="298449"/>
                      </a:cubicBezTo>
                      <a:cubicBezTo>
                        <a:pt x="231639" y="298449"/>
                        <a:pt x="298449" y="231639"/>
                        <a:pt x="298449" y="149224"/>
                      </a:cubicBezTo>
                      <a:cubicBezTo>
                        <a:pt x="298449" y="66810"/>
                        <a:pt x="231639" y="0"/>
                        <a:pt x="149224" y="0"/>
                      </a:cubicBezTo>
                      <a:cubicBezTo>
                        <a:pt x="66810" y="0"/>
                        <a:pt x="0" y="66810"/>
                        <a:pt x="0" y="149224"/>
                      </a:cubicBezTo>
                      <a:close/>
                    </a:path>
                  </a:pathLst>
                </a:custGeom>
                <a:grpFill/>
                <a:ln w="1860" cap="flat">
                  <a:noFill/>
                  <a:prstDash val="solid"/>
                  <a:miter/>
                </a:ln>
              </p:spPr>
              <p:txBody>
                <a:bodyPr rtlCol="0" anchor="ctr"/>
                <a:lstStyle/>
                <a:p>
                  <a:endParaRPr lang="zh-CN" altLang="en-US">
                    <a:latin typeface="微软雅黑" panose="020B0503020204020204" pitchFamily="34" charset="-122"/>
                    <a:ea typeface="微软雅黑" panose="020B0503020204020204" pitchFamily="34" charset="-122"/>
                  </a:endParaRPr>
                </a:p>
              </p:txBody>
            </p:sp>
          </p:grpSp>
          <p:sp>
            <p:nvSpPr>
              <p:cNvPr id="66" name="文本框 65">
                <a:extLst>
                  <a:ext uri="{FF2B5EF4-FFF2-40B4-BE49-F238E27FC236}">
                    <a16:creationId xmlns:a16="http://schemas.microsoft.com/office/drawing/2014/main" id="{AAC99FC3-8F78-F92D-3E18-0297167F87AA}"/>
                  </a:ext>
                </a:extLst>
              </p:cNvPr>
              <p:cNvSpPr txBox="1"/>
              <p:nvPr/>
            </p:nvSpPr>
            <p:spPr>
              <a:xfrm>
                <a:off x="4283818" y="2599061"/>
                <a:ext cx="595232" cy="215444"/>
              </a:xfrm>
              <a:prstGeom prst="rect">
                <a:avLst/>
              </a:prstGeom>
              <a:noFill/>
            </p:spPr>
            <p:txBody>
              <a:bodyPr wrap="square" rtlCol="0">
                <a:spAutoFit/>
              </a:bodyPr>
              <a:lstStyle/>
              <a:p>
                <a:pPr algn="ctr"/>
                <a:r>
                  <a:rPr lang="zh-CN" altLang="en-US" sz="800" dirty="0">
                    <a:solidFill>
                      <a:srgbClr val="1E4156"/>
                    </a:solidFill>
                  </a:rPr>
                  <a:t>病毒扫描</a:t>
                </a:r>
              </a:p>
            </p:txBody>
          </p:sp>
        </p:grpSp>
        <p:grpSp>
          <p:nvGrpSpPr>
            <p:cNvPr id="62" name="组合 61">
              <a:extLst>
                <a:ext uri="{FF2B5EF4-FFF2-40B4-BE49-F238E27FC236}">
                  <a16:creationId xmlns:a16="http://schemas.microsoft.com/office/drawing/2014/main" id="{5FB37DE3-8CA3-D3A1-8759-1F0FD9B50FF9}"/>
                </a:ext>
              </a:extLst>
            </p:cNvPr>
            <p:cNvGrpSpPr/>
            <p:nvPr/>
          </p:nvGrpSpPr>
          <p:grpSpPr>
            <a:xfrm>
              <a:off x="5152292" y="2272617"/>
              <a:ext cx="595232" cy="541888"/>
              <a:chOff x="4901049" y="2272617"/>
              <a:chExt cx="595232" cy="541888"/>
            </a:xfrm>
          </p:grpSpPr>
          <p:pic>
            <p:nvPicPr>
              <p:cNvPr id="67" name="图形 66">
                <a:extLst>
                  <a:ext uri="{FF2B5EF4-FFF2-40B4-BE49-F238E27FC236}">
                    <a16:creationId xmlns:a16="http://schemas.microsoft.com/office/drawing/2014/main" id="{8C43BBEB-EB70-C868-26D8-2411035980DD}"/>
                  </a:ext>
                </a:extLst>
              </p:cNvPr>
              <p:cNvPicPr>
                <a:picLocks noChangeAspect="1"/>
              </p:cNvPicPr>
              <p:nvPr/>
            </p:nvPicPr>
            <p:blipFill>
              <a:blip r:embed="rId30">
                <a:extLst>
                  <a:ext uri="{96DAC541-7B7A-43D3-8B79-37D633B846F1}">
                    <asvg:svgBlip xmlns:asvg="http://schemas.microsoft.com/office/drawing/2016/SVG/main" r:embed="rId31"/>
                  </a:ext>
                </a:extLst>
              </a:blip>
              <a:stretch>
                <a:fillRect/>
              </a:stretch>
            </p:blipFill>
            <p:spPr>
              <a:xfrm>
                <a:off x="5056906" y="2272617"/>
                <a:ext cx="283519" cy="283519"/>
              </a:xfrm>
              <a:prstGeom prst="rect">
                <a:avLst/>
              </a:prstGeom>
            </p:spPr>
          </p:pic>
          <p:sp>
            <p:nvSpPr>
              <p:cNvPr id="68" name="文本框 67">
                <a:extLst>
                  <a:ext uri="{FF2B5EF4-FFF2-40B4-BE49-F238E27FC236}">
                    <a16:creationId xmlns:a16="http://schemas.microsoft.com/office/drawing/2014/main" id="{E7D4AAC6-ACF4-8CC2-1BE0-858287A45DF7}"/>
                  </a:ext>
                </a:extLst>
              </p:cNvPr>
              <p:cNvSpPr txBox="1"/>
              <p:nvPr/>
            </p:nvSpPr>
            <p:spPr>
              <a:xfrm>
                <a:off x="4901049" y="2599061"/>
                <a:ext cx="595232" cy="215444"/>
              </a:xfrm>
              <a:prstGeom prst="rect">
                <a:avLst/>
              </a:prstGeom>
              <a:noFill/>
            </p:spPr>
            <p:txBody>
              <a:bodyPr wrap="square" rtlCol="0">
                <a:spAutoFit/>
              </a:bodyPr>
              <a:lstStyle/>
              <a:p>
                <a:pPr algn="ctr"/>
                <a:r>
                  <a:rPr lang="zh-CN" altLang="en-US" sz="800" dirty="0">
                    <a:solidFill>
                      <a:srgbClr val="1E4156"/>
                    </a:solidFill>
                  </a:rPr>
                  <a:t>网络检测</a:t>
                </a:r>
              </a:p>
            </p:txBody>
          </p:sp>
        </p:grpSp>
        <p:grpSp>
          <p:nvGrpSpPr>
            <p:cNvPr id="61" name="组合 60">
              <a:extLst>
                <a:ext uri="{FF2B5EF4-FFF2-40B4-BE49-F238E27FC236}">
                  <a16:creationId xmlns:a16="http://schemas.microsoft.com/office/drawing/2014/main" id="{3D09E11B-832D-85C4-2534-59B9249E6771}"/>
                </a:ext>
              </a:extLst>
            </p:cNvPr>
            <p:cNvGrpSpPr/>
            <p:nvPr/>
          </p:nvGrpSpPr>
          <p:grpSpPr>
            <a:xfrm>
              <a:off x="5741955" y="2329577"/>
              <a:ext cx="595232" cy="484928"/>
              <a:chOff x="5518280" y="2329577"/>
              <a:chExt cx="595232" cy="484928"/>
            </a:xfrm>
          </p:grpSpPr>
          <p:grpSp>
            <p:nvGrpSpPr>
              <p:cNvPr id="69" name="组合 68">
                <a:extLst>
                  <a:ext uri="{FF2B5EF4-FFF2-40B4-BE49-F238E27FC236}">
                    <a16:creationId xmlns:a16="http://schemas.microsoft.com/office/drawing/2014/main" id="{68B31E2C-B93D-2C18-3050-C983B87A61DE}"/>
                  </a:ext>
                </a:extLst>
              </p:cNvPr>
              <p:cNvGrpSpPr/>
              <p:nvPr/>
            </p:nvGrpSpPr>
            <p:grpSpPr>
              <a:xfrm>
                <a:off x="5652406" y="2329577"/>
                <a:ext cx="326981" cy="169598"/>
                <a:chOff x="6453953" y="2304185"/>
                <a:chExt cx="286128" cy="169598"/>
              </a:xfrm>
              <a:solidFill>
                <a:srgbClr val="2D7689"/>
              </a:solidFill>
            </p:grpSpPr>
            <p:pic>
              <p:nvPicPr>
                <p:cNvPr id="95" name="图形 94">
                  <a:extLst>
                    <a:ext uri="{FF2B5EF4-FFF2-40B4-BE49-F238E27FC236}">
                      <a16:creationId xmlns:a16="http://schemas.microsoft.com/office/drawing/2014/main" id="{91A37689-BB00-FF65-EA48-34272197C2A7}"/>
                    </a:ext>
                  </a:extLst>
                </p:cNvPr>
                <p:cNvPicPr>
                  <a:picLocks noChangeAspect="1"/>
                </p:cNvPicPr>
                <p:nvPr/>
              </p:nvPicPr>
              <p:blipFill>
                <a:blip r:embed="rId32">
                  <a:extLst>
                    <a:ext uri="{96DAC541-7B7A-43D3-8B79-37D633B846F1}">
                      <asvg:svgBlip xmlns:asvg="http://schemas.microsoft.com/office/drawing/2016/SVG/main" r:embed="rId33"/>
                    </a:ext>
                  </a:extLst>
                </a:blip>
                <a:stretch>
                  <a:fillRect/>
                </a:stretch>
              </p:blipFill>
              <p:spPr>
                <a:xfrm>
                  <a:off x="6453953" y="2304185"/>
                  <a:ext cx="169598" cy="169598"/>
                </a:xfrm>
                <a:prstGeom prst="rect">
                  <a:avLst/>
                </a:prstGeom>
              </p:spPr>
            </p:pic>
            <p:pic>
              <p:nvPicPr>
                <p:cNvPr id="96" name="图形 95">
                  <a:extLst>
                    <a:ext uri="{FF2B5EF4-FFF2-40B4-BE49-F238E27FC236}">
                      <a16:creationId xmlns:a16="http://schemas.microsoft.com/office/drawing/2014/main" id="{5784C0A1-1653-CECC-8917-022A1168D936}"/>
                    </a:ext>
                  </a:extLst>
                </p:cNvPr>
                <p:cNvPicPr>
                  <a:picLocks noChangeAspect="1"/>
                </p:cNvPicPr>
                <p:nvPr/>
              </p:nvPicPr>
              <p:blipFill>
                <a:blip r:embed="rId32">
                  <a:extLst>
                    <a:ext uri="{96DAC541-7B7A-43D3-8B79-37D633B846F1}">
                      <asvg:svgBlip xmlns:asvg="http://schemas.microsoft.com/office/drawing/2016/SVG/main" r:embed="rId33"/>
                    </a:ext>
                  </a:extLst>
                </a:blip>
                <a:stretch>
                  <a:fillRect/>
                </a:stretch>
              </p:blipFill>
              <p:spPr>
                <a:xfrm flipH="1">
                  <a:off x="6570483" y="2304185"/>
                  <a:ext cx="169598" cy="169598"/>
                </a:xfrm>
                <a:prstGeom prst="rect">
                  <a:avLst/>
                </a:prstGeom>
              </p:spPr>
            </p:pic>
          </p:grpSp>
          <p:sp>
            <p:nvSpPr>
              <p:cNvPr id="70" name="文本框 69">
                <a:extLst>
                  <a:ext uri="{FF2B5EF4-FFF2-40B4-BE49-F238E27FC236}">
                    <a16:creationId xmlns:a16="http://schemas.microsoft.com/office/drawing/2014/main" id="{A4DA76D5-B22D-40CB-B679-3BE4CD0B5198}"/>
                  </a:ext>
                </a:extLst>
              </p:cNvPr>
              <p:cNvSpPr txBox="1"/>
              <p:nvPr/>
            </p:nvSpPr>
            <p:spPr>
              <a:xfrm>
                <a:off x="5518280" y="2599061"/>
                <a:ext cx="595232" cy="215444"/>
              </a:xfrm>
              <a:prstGeom prst="rect">
                <a:avLst/>
              </a:prstGeom>
              <a:noFill/>
            </p:spPr>
            <p:txBody>
              <a:bodyPr wrap="square" rtlCol="0">
                <a:spAutoFit/>
              </a:bodyPr>
              <a:lstStyle/>
              <a:p>
                <a:pPr algn="ctr"/>
                <a:r>
                  <a:rPr lang="zh-CN" altLang="en-US" sz="800" dirty="0">
                    <a:solidFill>
                      <a:srgbClr val="1E4156"/>
                    </a:solidFill>
                  </a:rPr>
                  <a:t>心跳检测</a:t>
                </a:r>
              </a:p>
            </p:txBody>
          </p:sp>
        </p:grpSp>
        <p:grpSp>
          <p:nvGrpSpPr>
            <p:cNvPr id="49" name="组合 48">
              <a:extLst>
                <a:ext uri="{FF2B5EF4-FFF2-40B4-BE49-F238E27FC236}">
                  <a16:creationId xmlns:a16="http://schemas.microsoft.com/office/drawing/2014/main" id="{AAD4987F-EFEE-2C8E-28EC-5B7AF011A81C}"/>
                </a:ext>
              </a:extLst>
            </p:cNvPr>
            <p:cNvGrpSpPr/>
            <p:nvPr/>
          </p:nvGrpSpPr>
          <p:grpSpPr>
            <a:xfrm>
              <a:off x="6331618" y="2232315"/>
              <a:ext cx="595232" cy="582190"/>
              <a:chOff x="6135512" y="2232315"/>
              <a:chExt cx="595232" cy="582190"/>
            </a:xfrm>
          </p:grpSpPr>
          <p:pic>
            <p:nvPicPr>
              <p:cNvPr id="71" name="图形 70">
                <a:extLst>
                  <a:ext uri="{FF2B5EF4-FFF2-40B4-BE49-F238E27FC236}">
                    <a16:creationId xmlns:a16="http://schemas.microsoft.com/office/drawing/2014/main" id="{258C8B58-D730-AC06-5882-1AC59D7839E6}"/>
                  </a:ext>
                </a:extLst>
              </p:cNvPr>
              <p:cNvPicPr>
                <a:picLocks noChangeAspect="1"/>
              </p:cNvPicPr>
              <p:nvPr/>
            </p:nvPicPr>
            <p:blipFill>
              <a:blip r:embed="rId34">
                <a:extLst>
                  <a:ext uri="{96DAC541-7B7A-43D3-8B79-37D633B846F1}">
                    <asvg:svgBlip xmlns:asvg="http://schemas.microsoft.com/office/drawing/2016/SVG/main" r:embed="rId35"/>
                  </a:ext>
                </a:extLst>
              </a:blip>
              <a:stretch>
                <a:fillRect/>
              </a:stretch>
            </p:blipFill>
            <p:spPr>
              <a:xfrm>
                <a:off x="6248512" y="2232315"/>
                <a:ext cx="364122" cy="364122"/>
              </a:xfrm>
              <a:prstGeom prst="rect">
                <a:avLst/>
              </a:prstGeom>
            </p:spPr>
          </p:pic>
          <p:sp>
            <p:nvSpPr>
              <p:cNvPr id="72" name="文本框 71">
                <a:extLst>
                  <a:ext uri="{FF2B5EF4-FFF2-40B4-BE49-F238E27FC236}">
                    <a16:creationId xmlns:a16="http://schemas.microsoft.com/office/drawing/2014/main" id="{738996D1-AD13-4A79-E5E3-828191C7CC79}"/>
                  </a:ext>
                </a:extLst>
              </p:cNvPr>
              <p:cNvSpPr txBox="1"/>
              <p:nvPr/>
            </p:nvSpPr>
            <p:spPr>
              <a:xfrm>
                <a:off x="6135512" y="2599061"/>
                <a:ext cx="595232" cy="215444"/>
              </a:xfrm>
              <a:prstGeom prst="rect">
                <a:avLst/>
              </a:prstGeom>
              <a:noFill/>
            </p:spPr>
            <p:txBody>
              <a:bodyPr wrap="square" rtlCol="0">
                <a:spAutoFit/>
              </a:bodyPr>
              <a:lstStyle/>
              <a:p>
                <a:pPr algn="ctr"/>
                <a:r>
                  <a:rPr lang="zh-CN" altLang="en-US" sz="800" dirty="0">
                    <a:solidFill>
                      <a:srgbClr val="1E4156"/>
                    </a:solidFill>
                  </a:rPr>
                  <a:t>开机截屏</a:t>
                </a:r>
              </a:p>
            </p:txBody>
          </p:sp>
        </p:grpSp>
        <p:sp>
          <p:nvSpPr>
            <p:cNvPr id="73" name="文本框 72">
              <a:extLst>
                <a:ext uri="{FF2B5EF4-FFF2-40B4-BE49-F238E27FC236}">
                  <a16:creationId xmlns:a16="http://schemas.microsoft.com/office/drawing/2014/main" id="{CEB0BAED-7E34-5CC5-2708-242DC601E0D1}"/>
                </a:ext>
              </a:extLst>
            </p:cNvPr>
            <p:cNvSpPr txBox="1"/>
            <p:nvPr/>
          </p:nvSpPr>
          <p:spPr>
            <a:xfrm>
              <a:off x="1335481" y="2617874"/>
              <a:ext cx="705233" cy="215444"/>
            </a:xfrm>
            <a:prstGeom prst="rect">
              <a:avLst/>
            </a:prstGeom>
            <a:noFill/>
          </p:spPr>
          <p:txBody>
            <a:bodyPr wrap="square" rtlCol="0">
              <a:spAutoFit/>
            </a:bodyPr>
            <a:lstStyle/>
            <a:p>
              <a:pPr algn="ctr"/>
              <a:r>
                <a:rPr lang="zh-CN" altLang="en-US" sz="800" dirty="0">
                  <a:solidFill>
                    <a:srgbClr val="1E4156"/>
                  </a:solidFill>
                </a:rPr>
                <a:t>完整性校验</a:t>
              </a:r>
            </a:p>
          </p:txBody>
        </p:sp>
        <p:grpSp>
          <p:nvGrpSpPr>
            <p:cNvPr id="76" name="图形 298">
              <a:extLst>
                <a:ext uri="{FF2B5EF4-FFF2-40B4-BE49-F238E27FC236}">
                  <a16:creationId xmlns:a16="http://schemas.microsoft.com/office/drawing/2014/main" id="{43112251-9382-015D-A843-B00B7C5CE21E}"/>
                </a:ext>
              </a:extLst>
            </p:cNvPr>
            <p:cNvGrpSpPr/>
            <p:nvPr/>
          </p:nvGrpSpPr>
          <p:grpSpPr>
            <a:xfrm>
              <a:off x="1549058" y="2294150"/>
              <a:ext cx="278078" cy="278078"/>
              <a:chOff x="4747327" y="3692963"/>
              <a:chExt cx="278078" cy="278078"/>
            </a:xfrm>
          </p:grpSpPr>
          <p:sp>
            <p:nvSpPr>
              <p:cNvPr id="80" name="任意多边形: 形状 79">
                <a:extLst>
                  <a:ext uri="{FF2B5EF4-FFF2-40B4-BE49-F238E27FC236}">
                    <a16:creationId xmlns:a16="http://schemas.microsoft.com/office/drawing/2014/main" id="{D6CA8A64-05D0-5C8E-B2E1-352455A0607A}"/>
                  </a:ext>
                </a:extLst>
              </p:cNvPr>
              <p:cNvSpPr/>
              <p:nvPr/>
            </p:nvSpPr>
            <p:spPr>
              <a:xfrm>
                <a:off x="4747327" y="3692963"/>
                <a:ext cx="278078" cy="278078"/>
              </a:xfrm>
              <a:custGeom>
                <a:avLst/>
                <a:gdLst>
                  <a:gd name="connsiteX0" fmla="*/ 278079 w 278078"/>
                  <a:gd name="connsiteY0" fmla="*/ 139039 h 278078"/>
                  <a:gd name="connsiteX1" fmla="*/ 139039 w 278078"/>
                  <a:gd name="connsiteY1" fmla="*/ 278079 h 278078"/>
                  <a:gd name="connsiteX2" fmla="*/ 0 w 278078"/>
                  <a:gd name="connsiteY2" fmla="*/ 139039 h 278078"/>
                  <a:gd name="connsiteX3" fmla="*/ 139039 w 278078"/>
                  <a:gd name="connsiteY3" fmla="*/ 0 h 278078"/>
                  <a:gd name="connsiteX4" fmla="*/ 278079 w 278078"/>
                  <a:gd name="connsiteY4" fmla="*/ 139039 h 278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078" h="278078">
                    <a:moveTo>
                      <a:pt x="278079" y="139039"/>
                    </a:moveTo>
                    <a:cubicBezTo>
                      <a:pt x="278079" y="215829"/>
                      <a:pt x="215829" y="278079"/>
                      <a:pt x="139039" y="278079"/>
                    </a:cubicBezTo>
                    <a:cubicBezTo>
                      <a:pt x="62250" y="278079"/>
                      <a:pt x="0" y="215829"/>
                      <a:pt x="0" y="139039"/>
                    </a:cubicBezTo>
                    <a:cubicBezTo>
                      <a:pt x="0" y="62250"/>
                      <a:pt x="62250" y="0"/>
                      <a:pt x="139039" y="0"/>
                    </a:cubicBezTo>
                    <a:cubicBezTo>
                      <a:pt x="215829" y="0"/>
                      <a:pt x="278079" y="62250"/>
                      <a:pt x="278079" y="139039"/>
                    </a:cubicBezTo>
                    <a:close/>
                  </a:path>
                </a:pathLst>
              </a:custGeom>
              <a:noFill/>
              <a:ln w="9525" cap="flat">
                <a:solidFill>
                  <a:srgbClr val="2D7689"/>
                </a:solidFill>
                <a:prstDash val="solid"/>
                <a:miter/>
              </a:ln>
            </p:spPr>
            <p:txBody>
              <a:bodyPr rtlCol="0" anchor="ctr"/>
              <a:lstStyle/>
              <a:p>
                <a:endParaRPr lang="zh-CN" altLang="en-US" dirty="0"/>
              </a:p>
            </p:txBody>
          </p:sp>
          <p:sp>
            <p:nvSpPr>
              <p:cNvPr id="81" name="任意多边形: 形状 80">
                <a:extLst>
                  <a:ext uri="{FF2B5EF4-FFF2-40B4-BE49-F238E27FC236}">
                    <a16:creationId xmlns:a16="http://schemas.microsoft.com/office/drawing/2014/main" id="{FB9C1D34-2B41-AB07-6DCD-9E5BD984E8B9}"/>
                  </a:ext>
                </a:extLst>
              </p:cNvPr>
              <p:cNvSpPr/>
              <p:nvPr/>
            </p:nvSpPr>
            <p:spPr>
              <a:xfrm>
                <a:off x="4933365" y="3841815"/>
                <a:ext cx="30926" cy="40741"/>
              </a:xfrm>
              <a:custGeom>
                <a:avLst/>
                <a:gdLst>
                  <a:gd name="connsiteX0" fmla="*/ 24695 w 30926"/>
                  <a:gd name="connsiteY0" fmla="*/ 4438 h 40741"/>
                  <a:gd name="connsiteX1" fmla="*/ 24702 w 30926"/>
                  <a:gd name="connsiteY1" fmla="*/ 34510 h 40741"/>
                  <a:gd name="connsiteX2" fmla="*/ 0 w 30926"/>
                  <a:gd name="connsiteY2" fmla="*/ 38419 h 40741"/>
                  <a:gd name="connsiteX3" fmla="*/ 18162 w 30926"/>
                  <a:gd name="connsiteY3" fmla="*/ 0 h 40741"/>
                  <a:gd name="connsiteX4" fmla="*/ 24695 w 30926"/>
                  <a:gd name="connsiteY4" fmla="*/ 4438 h 407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926" h="40741">
                    <a:moveTo>
                      <a:pt x="24695" y="4438"/>
                    </a:moveTo>
                    <a:cubicBezTo>
                      <a:pt x="33001" y="12740"/>
                      <a:pt x="33004" y="26203"/>
                      <a:pt x="24702" y="34510"/>
                    </a:cubicBezTo>
                    <a:cubicBezTo>
                      <a:pt x="18186" y="41029"/>
                      <a:pt x="8211" y="42608"/>
                      <a:pt x="0" y="38419"/>
                    </a:cubicBezTo>
                    <a:cubicBezTo>
                      <a:pt x="10166" y="27994"/>
                      <a:pt x="16558" y="14472"/>
                      <a:pt x="18162" y="0"/>
                    </a:cubicBezTo>
                    <a:cubicBezTo>
                      <a:pt x="20601" y="1052"/>
                      <a:pt x="22818" y="2558"/>
                      <a:pt x="24695" y="4438"/>
                    </a:cubicBezTo>
                    <a:close/>
                  </a:path>
                </a:pathLst>
              </a:custGeom>
              <a:solidFill>
                <a:srgbClr val="FFFFFF"/>
              </a:solidFill>
              <a:ln w="4003" cap="flat">
                <a:noFill/>
                <a:prstDash val="solid"/>
                <a:miter/>
              </a:ln>
            </p:spPr>
            <p:txBody>
              <a:bodyPr rtlCol="0" anchor="ctr"/>
              <a:lstStyle/>
              <a:p>
                <a:endParaRPr lang="zh-CN" altLang="en-US"/>
              </a:p>
            </p:txBody>
          </p:sp>
          <p:sp>
            <p:nvSpPr>
              <p:cNvPr id="82" name="任意多边形: 形状 81">
                <a:extLst>
                  <a:ext uri="{FF2B5EF4-FFF2-40B4-BE49-F238E27FC236}">
                    <a16:creationId xmlns:a16="http://schemas.microsoft.com/office/drawing/2014/main" id="{3CC10289-E611-0576-7246-A50C8D63425A}"/>
                  </a:ext>
                </a:extLst>
              </p:cNvPr>
              <p:cNvSpPr/>
              <p:nvPr/>
            </p:nvSpPr>
            <p:spPr>
              <a:xfrm>
                <a:off x="4820771" y="3772414"/>
                <a:ext cx="131175" cy="127675"/>
              </a:xfrm>
              <a:custGeom>
                <a:avLst/>
                <a:gdLst>
                  <a:gd name="connsiteX0" fmla="*/ 111978 w 131175"/>
                  <a:gd name="connsiteY0" fmla="*/ 15696 h 127675"/>
                  <a:gd name="connsiteX1" fmla="*/ 130756 w 131175"/>
                  <a:gd name="connsiteY1" fmla="*/ 69401 h 127675"/>
                  <a:gd name="connsiteX2" fmla="*/ 102732 w 131175"/>
                  <a:gd name="connsiteY2" fmla="*/ 80325 h 127675"/>
                  <a:gd name="connsiteX3" fmla="*/ 107170 w 131175"/>
                  <a:gd name="connsiteY3" fmla="*/ 103916 h 127675"/>
                  <a:gd name="connsiteX4" fmla="*/ 112594 w 131175"/>
                  <a:gd name="connsiteY4" fmla="*/ 107819 h 127675"/>
                  <a:gd name="connsiteX5" fmla="*/ 111978 w 131175"/>
                  <a:gd name="connsiteY5" fmla="*/ 108477 h 127675"/>
                  <a:gd name="connsiteX6" fmla="*/ 19197 w 131175"/>
                  <a:gd name="connsiteY6" fmla="*/ 108477 h 127675"/>
                  <a:gd name="connsiteX7" fmla="*/ 18581 w 131175"/>
                  <a:gd name="connsiteY7" fmla="*/ 107819 h 127675"/>
                  <a:gd name="connsiteX8" fmla="*/ 24005 w 131175"/>
                  <a:gd name="connsiteY8" fmla="*/ 103916 h 127675"/>
                  <a:gd name="connsiteX9" fmla="*/ 24049 w 131175"/>
                  <a:gd name="connsiteY9" fmla="*/ 73873 h 127675"/>
                  <a:gd name="connsiteX10" fmla="*/ 419 w 131175"/>
                  <a:gd name="connsiteY10" fmla="*/ 69442 h 127675"/>
                  <a:gd name="connsiteX11" fmla="*/ 44344 w 131175"/>
                  <a:gd name="connsiteY11" fmla="*/ 0 h 127675"/>
                  <a:gd name="connsiteX12" fmla="*/ 66605 w 131175"/>
                  <a:gd name="connsiteY12" fmla="*/ 20270 h 127675"/>
                  <a:gd name="connsiteX13" fmla="*/ 80667 w 131175"/>
                  <a:gd name="connsiteY13" fmla="*/ 14053 h 127675"/>
                  <a:gd name="connsiteX14" fmla="*/ 86831 w 131175"/>
                  <a:gd name="connsiteY14" fmla="*/ 0 h 127675"/>
                  <a:gd name="connsiteX15" fmla="*/ 111978 w 131175"/>
                  <a:gd name="connsiteY15" fmla="*/ 15696 h 127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1175" h="127675">
                    <a:moveTo>
                      <a:pt x="111978" y="15696"/>
                    </a:moveTo>
                    <a:cubicBezTo>
                      <a:pt x="126097" y="29799"/>
                      <a:pt x="133011" y="49572"/>
                      <a:pt x="130756" y="69401"/>
                    </a:cubicBezTo>
                    <a:cubicBezTo>
                      <a:pt x="120000" y="64679"/>
                      <a:pt x="107454" y="69570"/>
                      <a:pt x="102732" y="80325"/>
                    </a:cubicBezTo>
                    <a:cubicBezTo>
                      <a:pt x="99209" y="88352"/>
                      <a:pt x="100970" y="97718"/>
                      <a:pt x="107170" y="103916"/>
                    </a:cubicBezTo>
                    <a:cubicBezTo>
                      <a:pt x="108751" y="105506"/>
                      <a:pt x="110583" y="106825"/>
                      <a:pt x="112594" y="107819"/>
                    </a:cubicBezTo>
                    <a:cubicBezTo>
                      <a:pt x="112389" y="108066"/>
                      <a:pt x="112183" y="108271"/>
                      <a:pt x="111978" y="108477"/>
                    </a:cubicBezTo>
                    <a:cubicBezTo>
                      <a:pt x="86348" y="134076"/>
                      <a:pt x="44827" y="134076"/>
                      <a:pt x="19197" y="108477"/>
                    </a:cubicBezTo>
                    <a:cubicBezTo>
                      <a:pt x="18992" y="108271"/>
                      <a:pt x="18786" y="108066"/>
                      <a:pt x="18581" y="107819"/>
                    </a:cubicBezTo>
                    <a:cubicBezTo>
                      <a:pt x="20591" y="106825"/>
                      <a:pt x="22424" y="105506"/>
                      <a:pt x="24005" y="103916"/>
                    </a:cubicBezTo>
                    <a:cubicBezTo>
                      <a:pt x="32313" y="95632"/>
                      <a:pt x="32333" y="82181"/>
                      <a:pt x="24049" y="73873"/>
                    </a:cubicBezTo>
                    <a:cubicBezTo>
                      <a:pt x="17846" y="67652"/>
                      <a:pt x="8454" y="65891"/>
                      <a:pt x="419" y="69442"/>
                    </a:cubicBezTo>
                    <a:cubicBezTo>
                      <a:pt x="-3042" y="38856"/>
                      <a:pt x="15226" y="9977"/>
                      <a:pt x="44344" y="0"/>
                    </a:cubicBezTo>
                    <a:cubicBezTo>
                      <a:pt x="44894" y="11745"/>
                      <a:pt x="54860" y="20819"/>
                      <a:pt x="66605" y="20270"/>
                    </a:cubicBezTo>
                    <a:cubicBezTo>
                      <a:pt x="71903" y="20021"/>
                      <a:pt x="76918" y="17804"/>
                      <a:pt x="80667" y="14053"/>
                    </a:cubicBezTo>
                    <a:cubicBezTo>
                      <a:pt x="84412" y="10307"/>
                      <a:pt x="86612" y="5292"/>
                      <a:pt x="86831" y="0"/>
                    </a:cubicBezTo>
                    <a:cubicBezTo>
                      <a:pt x="96315" y="3214"/>
                      <a:pt x="104924" y="8587"/>
                      <a:pt x="111978" y="15696"/>
                    </a:cubicBezTo>
                    <a:close/>
                  </a:path>
                </a:pathLst>
              </a:custGeom>
              <a:solidFill>
                <a:srgbClr val="F1FCFC"/>
              </a:solidFill>
              <a:ln w="4003" cap="flat">
                <a:noFill/>
                <a:prstDash val="solid"/>
                <a:miter/>
              </a:ln>
            </p:spPr>
            <p:txBody>
              <a:bodyPr rtlCol="0" anchor="ctr"/>
              <a:lstStyle/>
              <a:p>
                <a:endParaRPr lang="zh-CN" altLang="en-US"/>
              </a:p>
            </p:txBody>
          </p:sp>
          <p:sp>
            <p:nvSpPr>
              <p:cNvPr id="83" name="任意多边形: 形状 82">
                <a:extLst>
                  <a:ext uri="{FF2B5EF4-FFF2-40B4-BE49-F238E27FC236}">
                    <a16:creationId xmlns:a16="http://schemas.microsoft.com/office/drawing/2014/main" id="{8368CAFD-C5D2-F95D-6037-1C1E709A21FB}"/>
                  </a:ext>
                </a:extLst>
              </p:cNvPr>
              <p:cNvSpPr/>
              <p:nvPr/>
            </p:nvSpPr>
            <p:spPr>
              <a:xfrm>
                <a:off x="4921715" y="3840025"/>
                <a:ext cx="29811" cy="40208"/>
              </a:xfrm>
              <a:custGeom>
                <a:avLst/>
                <a:gdLst>
                  <a:gd name="connsiteX0" fmla="*/ 6226 w 29811"/>
                  <a:gd name="connsiteY0" fmla="*/ 6227 h 40208"/>
                  <a:gd name="connsiteX1" fmla="*/ 29812 w 29811"/>
                  <a:gd name="connsiteY1" fmla="*/ 1789 h 40208"/>
                  <a:gd name="connsiteX2" fmla="*/ 11650 w 29811"/>
                  <a:gd name="connsiteY2" fmla="*/ 40208 h 40208"/>
                  <a:gd name="connsiteX3" fmla="*/ 6226 w 29811"/>
                  <a:gd name="connsiteY3" fmla="*/ 36305 h 40208"/>
                  <a:gd name="connsiteX4" fmla="*/ 6226 w 29811"/>
                  <a:gd name="connsiteY4" fmla="*/ 6227 h 40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1" h="40208">
                    <a:moveTo>
                      <a:pt x="6226" y="6227"/>
                    </a:moveTo>
                    <a:cubicBezTo>
                      <a:pt x="12426" y="35"/>
                      <a:pt x="21785" y="-1726"/>
                      <a:pt x="29812" y="1789"/>
                    </a:cubicBezTo>
                    <a:cubicBezTo>
                      <a:pt x="28208" y="16261"/>
                      <a:pt x="21816" y="29784"/>
                      <a:pt x="11650" y="40208"/>
                    </a:cubicBezTo>
                    <a:cubicBezTo>
                      <a:pt x="9639" y="39214"/>
                      <a:pt x="7807" y="37895"/>
                      <a:pt x="6226" y="36305"/>
                    </a:cubicBezTo>
                    <a:cubicBezTo>
                      <a:pt x="-2075" y="27997"/>
                      <a:pt x="-2075" y="14534"/>
                      <a:pt x="6226" y="6227"/>
                    </a:cubicBezTo>
                    <a:close/>
                  </a:path>
                </a:pathLst>
              </a:custGeom>
              <a:solidFill>
                <a:srgbClr val="FFFFFF"/>
              </a:solidFill>
              <a:ln w="4003" cap="flat">
                <a:noFill/>
                <a:prstDash val="solid"/>
                <a:miter/>
              </a:ln>
            </p:spPr>
            <p:txBody>
              <a:bodyPr rtlCol="0" anchor="ctr"/>
              <a:lstStyle/>
              <a:p>
                <a:endParaRPr lang="zh-CN" altLang="en-US"/>
              </a:p>
            </p:txBody>
          </p:sp>
          <p:sp>
            <p:nvSpPr>
              <p:cNvPr id="84" name="任意多边形: 形状 83">
                <a:extLst>
                  <a:ext uri="{FF2B5EF4-FFF2-40B4-BE49-F238E27FC236}">
                    <a16:creationId xmlns:a16="http://schemas.microsoft.com/office/drawing/2014/main" id="{7EB0471D-5144-0BBD-C794-C94542D5860B}"/>
                  </a:ext>
                </a:extLst>
              </p:cNvPr>
              <p:cNvSpPr/>
              <p:nvPr/>
            </p:nvSpPr>
            <p:spPr>
              <a:xfrm>
                <a:off x="4865090" y="3750107"/>
                <a:ext cx="42544" cy="22307"/>
              </a:xfrm>
              <a:custGeom>
                <a:avLst/>
                <a:gdLst>
                  <a:gd name="connsiteX0" fmla="*/ 36348 w 42544"/>
                  <a:gd name="connsiteY0" fmla="*/ 6241 h 22307"/>
                  <a:gd name="connsiteX1" fmla="*/ 42512 w 42544"/>
                  <a:gd name="connsiteY1" fmla="*/ 22307 h 22307"/>
                  <a:gd name="connsiteX2" fmla="*/ 25 w 42544"/>
                  <a:gd name="connsiteY2" fmla="*/ 22307 h 22307"/>
                  <a:gd name="connsiteX3" fmla="*/ 20271 w 42544"/>
                  <a:gd name="connsiteY3" fmla="*/ 24 h 22307"/>
                  <a:gd name="connsiteX4" fmla="*/ 36348 w 42544"/>
                  <a:gd name="connsiteY4" fmla="*/ 6241 h 223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44" h="22307">
                    <a:moveTo>
                      <a:pt x="36348" y="6241"/>
                    </a:moveTo>
                    <a:cubicBezTo>
                      <a:pt x="40602" y="10471"/>
                      <a:pt x="42845" y="16318"/>
                      <a:pt x="42512" y="22307"/>
                    </a:cubicBezTo>
                    <a:cubicBezTo>
                      <a:pt x="28737" y="17623"/>
                      <a:pt x="13800" y="17623"/>
                      <a:pt x="25" y="22307"/>
                    </a:cubicBezTo>
                    <a:cubicBezTo>
                      <a:pt x="-538" y="10564"/>
                      <a:pt x="8527" y="587"/>
                      <a:pt x="20271" y="24"/>
                    </a:cubicBezTo>
                    <a:cubicBezTo>
                      <a:pt x="26266" y="-263"/>
                      <a:pt x="32105" y="1995"/>
                      <a:pt x="36348" y="6241"/>
                    </a:cubicBezTo>
                    <a:close/>
                  </a:path>
                </a:pathLst>
              </a:custGeom>
              <a:solidFill>
                <a:srgbClr val="FFFFFF"/>
              </a:solidFill>
              <a:ln w="4003" cap="flat">
                <a:noFill/>
                <a:prstDash val="solid"/>
                <a:miter/>
              </a:ln>
            </p:spPr>
            <p:txBody>
              <a:bodyPr rtlCol="0" anchor="ctr"/>
              <a:lstStyle/>
              <a:p>
                <a:endParaRPr lang="zh-CN" altLang="en-US"/>
              </a:p>
            </p:txBody>
          </p:sp>
          <p:sp>
            <p:nvSpPr>
              <p:cNvPr id="85" name="任意多边形: 形状 84">
                <a:extLst>
                  <a:ext uri="{FF2B5EF4-FFF2-40B4-BE49-F238E27FC236}">
                    <a16:creationId xmlns:a16="http://schemas.microsoft.com/office/drawing/2014/main" id="{9B59355F-8685-A0BE-FD5A-5BFB5A1CC9F4}"/>
                  </a:ext>
                </a:extLst>
              </p:cNvPr>
              <p:cNvSpPr/>
              <p:nvPr/>
            </p:nvSpPr>
            <p:spPr>
              <a:xfrm>
                <a:off x="4865115" y="3768901"/>
                <a:ext cx="42486" cy="23805"/>
              </a:xfrm>
              <a:custGeom>
                <a:avLst/>
                <a:gdLst>
                  <a:gd name="connsiteX0" fmla="*/ 42487 w 42486"/>
                  <a:gd name="connsiteY0" fmla="*/ 3513 h 23805"/>
                  <a:gd name="connsiteX1" fmla="*/ 36323 w 42486"/>
                  <a:gd name="connsiteY1" fmla="*/ 17566 h 23805"/>
                  <a:gd name="connsiteX2" fmla="*/ 6217 w 42486"/>
                  <a:gd name="connsiteY2" fmla="*/ 17575 h 23805"/>
                  <a:gd name="connsiteX3" fmla="*/ 0 w 42486"/>
                  <a:gd name="connsiteY3" fmla="*/ 3513 h 23805"/>
                  <a:gd name="connsiteX4" fmla="*/ 42487 w 42486"/>
                  <a:gd name="connsiteY4" fmla="*/ 3513 h 238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486" h="23805">
                    <a:moveTo>
                      <a:pt x="42487" y="3513"/>
                    </a:moveTo>
                    <a:cubicBezTo>
                      <a:pt x="42268" y="8805"/>
                      <a:pt x="40068" y="13821"/>
                      <a:pt x="36323" y="17566"/>
                    </a:cubicBezTo>
                    <a:cubicBezTo>
                      <a:pt x="28012" y="25882"/>
                      <a:pt x="14533" y="25887"/>
                      <a:pt x="6217" y="17575"/>
                    </a:cubicBezTo>
                    <a:cubicBezTo>
                      <a:pt x="2465" y="13826"/>
                      <a:pt x="248" y="8811"/>
                      <a:pt x="0" y="3513"/>
                    </a:cubicBezTo>
                    <a:cubicBezTo>
                      <a:pt x="13775" y="-1171"/>
                      <a:pt x="28712" y="-1171"/>
                      <a:pt x="42487" y="3513"/>
                    </a:cubicBezTo>
                    <a:close/>
                  </a:path>
                </a:pathLst>
              </a:custGeom>
              <a:solidFill>
                <a:srgbClr val="FFFFFF"/>
              </a:solidFill>
              <a:ln w="4003" cap="flat">
                <a:noFill/>
                <a:prstDash val="solid"/>
                <a:miter/>
              </a:ln>
            </p:spPr>
            <p:txBody>
              <a:bodyPr rtlCol="0" anchor="ctr"/>
              <a:lstStyle/>
              <a:p>
                <a:endParaRPr lang="zh-CN" altLang="en-US"/>
              </a:p>
            </p:txBody>
          </p:sp>
          <p:sp>
            <p:nvSpPr>
              <p:cNvPr id="86" name="任意多边形: 形状 85">
                <a:extLst>
                  <a:ext uri="{FF2B5EF4-FFF2-40B4-BE49-F238E27FC236}">
                    <a16:creationId xmlns:a16="http://schemas.microsoft.com/office/drawing/2014/main" id="{E7949864-15F3-7A10-1516-26502F71D699}"/>
                  </a:ext>
                </a:extLst>
              </p:cNvPr>
              <p:cNvSpPr/>
              <p:nvPr/>
            </p:nvSpPr>
            <p:spPr>
              <a:xfrm>
                <a:off x="4821190" y="3840037"/>
                <a:ext cx="29842" cy="40196"/>
              </a:xfrm>
              <a:custGeom>
                <a:avLst/>
                <a:gdLst>
                  <a:gd name="connsiteX0" fmla="*/ 23585 w 29842"/>
                  <a:gd name="connsiteY0" fmla="*/ 6215 h 40196"/>
                  <a:gd name="connsiteX1" fmla="*/ 23679 w 29842"/>
                  <a:gd name="connsiteY1" fmla="*/ 36199 h 40196"/>
                  <a:gd name="connsiteX2" fmla="*/ 23585 w 29842"/>
                  <a:gd name="connsiteY2" fmla="*/ 36293 h 40196"/>
                  <a:gd name="connsiteX3" fmla="*/ 18162 w 29842"/>
                  <a:gd name="connsiteY3" fmla="*/ 40196 h 40196"/>
                  <a:gd name="connsiteX4" fmla="*/ 0 w 29842"/>
                  <a:gd name="connsiteY4" fmla="*/ 1818 h 40196"/>
                  <a:gd name="connsiteX5" fmla="*/ 23585 w 29842"/>
                  <a:gd name="connsiteY5" fmla="*/ 6215 h 40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842" h="40196">
                    <a:moveTo>
                      <a:pt x="23585" y="6215"/>
                    </a:moveTo>
                    <a:cubicBezTo>
                      <a:pt x="31891" y="14469"/>
                      <a:pt x="31933" y="27893"/>
                      <a:pt x="23679" y="36199"/>
                    </a:cubicBezTo>
                    <a:cubicBezTo>
                      <a:pt x="23648" y="36231"/>
                      <a:pt x="23617" y="36262"/>
                      <a:pt x="23585" y="36293"/>
                    </a:cubicBezTo>
                    <a:cubicBezTo>
                      <a:pt x="22005" y="37883"/>
                      <a:pt x="20172" y="39202"/>
                      <a:pt x="18162" y="40196"/>
                    </a:cubicBezTo>
                    <a:cubicBezTo>
                      <a:pt x="8004" y="29782"/>
                      <a:pt x="1612" y="16276"/>
                      <a:pt x="0" y="1818"/>
                    </a:cubicBezTo>
                    <a:cubicBezTo>
                      <a:pt x="8015" y="-1733"/>
                      <a:pt x="17388" y="14"/>
                      <a:pt x="23585" y="6215"/>
                    </a:cubicBezTo>
                    <a:close/>
                  </a:path>
                </a:pathLst>
              </a:custGeom>
              <a:solidFill>
                <a:srgbClr val="FFFFFF"/>
              </a:solidFill>
              <a:ln w="4003" cap="flat">
                <a:noFill/>
                <a:prstDash val="solid"/>
                <a:miter/>
              </a:ln>
            </p:spPr>
            <p:txBody>
              <a:bodyPr rtlCol="0" anchor="ctr"/>
              <a:lstStyle/>
              <a:p>
                <a:endParaRPr lang="zh-CN" altLang="en-US"/>
              </a:p>
            </p:txBody>
          </p:sp>
          <p:sp>
            <p:nvSpPr>
              <p:cNvPr id="87" name="任意多边形: 形状 86">
                <a:extLst>
                  <a:ext uri="{FF2B5EF4-FFF2-40B4-BE49-F238E27FC236}">
                    <a16:creationId xmlns:a16="http://schemas.microsoft.com/office/drawing/2014/main" id="{97E83CF5-2A61-A03E-EAE1-76180DE9FEEF}"/>
                  </a:ext>
                </a:extLst>
              </p:cNvPr>
              <p:cNvSpPr/>
              <p:nvPr/>
            </p:nvSpPr>
            <p:spPr>
              <a:xfrm>
                <a:off x="4808473" y="3841856"/>
                <a:ext cx="30894" cy="40695"/>
              </a:xfrm>
              <a:custGeom>
                <a:avLst/>
                <a:gdLst>
                  <a:gd name="connsiteX0" fmla="*/ 30895 w 30894"/>
                  <a:gd name="connsiteY0" fmla="*/ 38378 h 40695"/>
                  <a:gd name="connsiteX1" fmla="*/ 2314 w 30894"/>
                  <a:gd name="connsiteY1" fmla="*/ 29082 h 40695"/>
                  <a:gd name="connsiteX2" fmla="*/ 6241 w 30894"/>
                  <a:gd name="connsiteY2" fmla="*/ 4397 h 40695"/>
                  <a:gd name="connsiteX3" fmla="*/ 12733 w 30894"/>
                  <a:gd name="connsiteY3" fmla="*/ 0 h 40695"/>
                  <a:gd name="connsiteX4" fmla="*/ 30895 w 30894"/>
                  <a:gd name="connsiteY4" fmla="*/ 38378 h 40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94" h="40695">
                    <a:moveTo>
                      <a:pt x="30895" y="38378"/>
                    </a:moveTo>
                    <a:cubicBezTo>
                      <a:pt x="20436" y="43703"/>
                      <a:pt x="7640" y="39542"/>
                      <a:pt x="2314" y="29082"/>
                    </a:cubicBezTo>
                    <a:cubicBezTo>
                      <a:pt x="-1866" y="20873"/>
                      <a:pt x="-280" y="10904"/>
                      <a:pt x="6241" y="4397"/>
                    </a:cubicBezTo>
                    <a:cubicBezTo>
                      <a:pt x="8101" y="2525"/>
                      <a:pt x="10305" y="1032"/>
                      <a:pt x="12733" y="0"/>
                    </a:cubicBezTo>
                    <a:cubicBezTo>
                      <a:pt x="14346" y="14458"/>
                      <a:pt x="20737" y="27964"/>
                      <a:pt x="30895" y="38378"/>
                    </a:cubicBezTo>
                    <a:close/>
                  </a:path>
                </a:pathLst>
              </a:custGeom>
              <a:solidFill>
                <a:srgbClr val="FFFFFF"/>
              </a:solidFill>
              <a:ln w="4003" cap="flat">
                <a:noFill/>
                <a:prstDash val="solid"/>
                <a:miter/>
              </a:ln>
            </p:spPr>
            <p:txBody>
              <a:bodyPr rtlCol="0" anchor="ctr"/>
              <a:lstStyle/>
              <a:p>
                <a:endParaRPr lang="zh-CN" altLang="en-US"/>
              </a:p>
            </p:txBody>
          </p:sp>
          <p:sp>
            <p:nvSpPr>
              <p:cNvPr id="88" name="任意多边形: 形状 87">
                <a:extLst>
                  <a:ext uri="{FF2B5EF4-FFF2-40B4-BE49-F238E27FC236}">
                    <a16:creationId xmlns:a16="http://schemas.microsoft.com/office/drawing/2014/main" id="{5AB7846E-3C4E-0731-EE8C-31C4F6129F03}"/>
                  </a:ext>
                </a:extLst>
              </p:cNvPr>
              <p:cNvSpPr/>
              <p:nvPr/>
            </p:nvSpPr>
            <p:spPr>
              <a:xfrm>
                <a:off x="4820771" y="3772414"/>
                <a:ext cx="44343" cy="69441"/>
              </a:xfrm>
              <a:custGeom>
                <a:avLst/>
                <a:gdLst>
                  <a:gd name="connsiteX0" fmla="*/ 419 w 44343"/>
                  <a:gd name="connsiteY0" fmla="*/ 69442 h 69441"/>
                  <a:gd name="connsiteX1" fmla="*/ 44344 w 44343"/>
                  <a:gd name="connsiteY1" fmla="*/ 0 h 69441"/>
                </a:gdLst>
                <a:ahLst/>
                <a:cxnLst>
                  <a:cxn ang="0">
                    <a:pos x="connsiteX0" y="connsiteY0"/>
                  </a:cxn>
                  <a:cxn ang="0">
                    <a:pos x="connsiteX1" y="connsiteY1"/>
                  </a:cxn>
                </a:cxnLst>
                <a:rect l="l" t="t" r="r" b="b"/>
                <a:pathLst>
                  <a:path w="44343" h="69441">
                    <a:moveTo>
                      <a:pt x="419" y="69442"/>
                    </a:moveTo>
                    <a:cubicBezTo>
                      <a:pt x="-3042" y="38856"/>
                      <a:pt x="15226" y="9977"/>
                      <a:pt x="44344" y="0"/>
                    </a:cubicBezTo>
                  </a:path>
                </a:pathLst>
              </a:custGeom>
              <a:noFill/>
              <a:ln w="4003" cap="flat">
                <a:solidFill>
                  <a:srgbClr val="2D7689"/>
                </a:solidFill>
                <a:prstDash val="solid"/>
                <a:miter/>
              </a:ln>
            </p:spPr>
            <p:txBody>
              <a:bodyPr rtlCol="0" anchor="ctr"/>
              <a:lstStyle/>
              <a:p>
                <a:endParaRPr lang="zh-CN" altLang="en-US"/>
              </a:p>
            </p:txBody>
          </p:sp>
          <p:sp>
            <p:nvSpPr>
              <p:cNvPr id="89" name="任意多边形: 形状 88">
                <a:extLst>
                  <a:ext uri="{FF2B5EF4-FFF2-40B4-BE49-F238E27FC236}">
                    <a16:creationId xmlns:a16="http://schemas.microsoft.com/office/drawing/2014/main" id="{7484E7F0-A3C9-76B7-31DD-014AE126C531}"/>
                  </a:ext>
                </a:extLst>
              </p:cNvPr>
              <p:cNvSpPr/>
              <p:nvPr/>
            </p:nvSpPr>
            <p:spPr>
              <a:xfrm>
                <a:off x="4839351" y="3880233"/>
                <a:ext cx="94013" cy="19856"/>
              </a:xfrm>
              <a:custGeom>
                <a:avLst/>
                <a:gdLst>
                  <a:gd name="connsiteX0" fmla="*/ 94013 w 94013"/>
                  <a:gd name="connsiteY0" fmla="*/ 0 h 19856"/>
                  <a:gd name="connsiteX1" fmla="*/ 93397 w 94013"/>
                  <a:gd name="connsiteY1" fmla="*/ 657 h 19856"/>
                  <a:gd name="connsiteX2" fmla="*/ 616 w 94013"/>
                  <a:gd name="connsiteY2" fmla="*/ 657 h 19856"/>
                  <a:gd name="connsiteX3" fmla="*/ 0 w 94013"/>
                  <a:gd name="connsiteY3" fmla="*/ 0 h 19856"/>
                </a:gdLst>
                <a:ahLst/>
                <a:cxnLst>
                  <a:cxn ang="0">
                    <a:pos x="connsiteX0" y="connsiteY0"/>
                  </a:cxn>
                  <a:cxn ang="0">
                    <a:pos x="connsiteX1" y="connsiteY1"/>
                  </a:cxn>
                  <a:cxn ang="0">
                    <a:pos x="connsiteX2" y="connsiteY2"/>
                  </a:cxn>
                  <a:cxn ang="0">
                    <a:pos x="connsiteX3" y="connsiteY3"/>
                  </a:cxn>
                </a:cxnLst>
                <a:rect l="l" t="t" r="r" b="b"/>
                <a:pathLst>
                  <a:path w="94013" h="19856">
                    <a:moveTo>
                      <a:pt x="94013" y="0"/>
                    </a:moveTo>
                    <a:cubicBezTo>
                      <a:pt x="93808" y="247"/>
                      <a:pt x="93602" y="452"/>
                      <a:pt x="93397" y="657"/>
                    </a:cubicBezTo>
                    <a:cubicBezTo>
                      <a:pt x="67767" y="26256"/>
                      <a:pt x="26246" y="26256"/>
                      <a:pt x="616" y="657"/>
                    </a:cubicBezTo>
                    <a:cubicBezTo>
                      <a:pt x="411" y="452"/>
                      <a:pt x="205" y="247"/>
                      <a:pt x="0" y="0"/>
                    </a:cubicBezTo>
                  </a:path>
                </a:pathLst>
              </a:custGeom>
              <a:noFill/>
              <a:ln w="4003" cap="flat">
                <a:solidFill>
                  <a:srgbClr val="2D7689"/>
                </a:solidFill>
                <a:prstDash val="solid"/>
                <a:miter/>
              </a:ln>
            </p:spPr>
            <p:txBody>
              <a:bodyPr rtlCol="0" anchor="ctr"/>
              <a:lstStyle/>
              <a:p>
                <a:endParaRPr lang="zh-CN" altLang="en-US"/>
              </a:p>
            </p:txBody>
          </p:sp>
          <p:sp>
            <p:nvSpPr>
              <p:cNvPr id="90" name="任意多边形: 形状 89">
                <a:extLst>
                  <a:ext uri="{FF2B5EF4-FFF2-40B4-BE49-F238E27FC236}">
                    <a16:creationId xmlns:a16="http://schemas.microsoft.com/office/drawing/2014/main" id="{6D4D17D0-1699-A828-D9AB-C40EA2600689}"/>
                  </a:ext>
                </a:extLst>
              </p:cNvPr>
              <p:cNvSpPr/>
              <p:nvPr/>
            </p:nvSpPr>
            <p:spPr>
              <a:xfrm>
                <a:off x="4907602" y="3772414"/>
                <a:ext cx="44344" cy="69400"/>
              </a:xfrm>
              <a:custGeom>
                <a:avLst/>
                <a:gdLst>
                  <a:gd name="connsiteX0" fmla="*/ 0 w 44344"/>
                  <a:gd name="connsiteY0" fmla="*/ 0 h 69400"/>
                  <a:gd name="connsiteX1" fmla="*/ 25147 w 44344"/>
                  <a:gd name="connsiteY1" fmla="*/ 15696 h 69400"/>
                  <a:gd name="connsiteX2" fmla="*/ 43925 w 44344"/>
                  <a:gd name="connsiteY2" fmla="*/ 69401 h 69400"/>
                </a:gdLst>
                <a:ahLst/>
                <a:cxnLst>
                  <a:cxn ang="0">
                    <a:pos x="connsiteX0" y="connsiteY0"/>
                  </a:cxn>
                  <a:cxn ang="0">
                    <a:pos x="connsiteX1" y="connsiteY1"/>
                  </a:cxn>
                  <a:cxn ang="0">
                    <a:pos x="connsiteX2" y="connsiteY2"/>
                  </a:cxn>
                </a:cxnLst>
                <a:rect l="l" t="t" r="r" b="b"/>
                <a:pathLst>
                  <a:path w="44344" h="69400">
                    <a:moveTo>
                      <a:pt x="0" y="0"/>
                    </a:moveTo>
                    <a:cubicBezTo>
                      <a:pt x="9485" y="3214"/>
                      <a:pt x="18093" y="8587"/>
                      <a:pt x="25147" y="15696"/>
                    </a:cubicBezTo>
                    <a:cubicBezTo>
                      <a:pt x="39267" y="29799"/>
                      <a:pt x="46180" y="49572"/>
                      <a:pt x="43925" y="69401"/>
                    </a:cubicBezTo>
                  </a:path>
                </a:pathLst>
              </a:custGeom>
              <a:noFill/>
              <a:ln w="4003" cap="flat">
                <a:solidFill>
                  <a:srgbClr val="2D7689"/>
                </a:solidFill>
                <a:prstDash val="solid"/>
                <a:miter/>
              </a:ln>
            </p:spPr>
            <p:txBody>
              <a:bodyPr rtlCol="0" anchor="ctr"/>
              <a:lstStyle/>
              <a:p>
                <a:endParaRPr lang="zh-CN" altLang="en-US"/>
              </a:p>
            </p:txBody>
          </p:sp>
          <p:sp>
            <p:nvSpPr>
              <p:cNvPr id="92" name="任意多边形: 形状 91">
                <a:extLst>
                  <a:ext uri="{FF2B5EF4-FFF2-40B4-BE49-F238E27FC236}">
                    <a16:creationId xmlns:a16="http://schemas.microsoft.com/office/drawing/2014/main" id="{7C418F44-5B35-6E56-986D-49AAEC7D985A}"/>
                  </a:ext>
                </a:extLst>
              </p:cNvPr>
              <p:cNvSpPr/>
              <p:nvPr/>
            </p:nvSpPr>
            <p:spPr>
              <a:xfrm>
                <a:off x="4808457" y="3840038"/>
                <a:ext cx="42563" cy="42513"/>
              </a:xfrm>
              <a:custGeom>
                <a:avLst/>
                <a:gdLst>
                  <a:gd name="connsiteX0" fmla="*/ 12733 w 42563"/>
                  <a:gd name="connsiteY0" fmla="*/ 1818 h 42513"/>
                  <a:gd name="connsiteX1" fmla="*/ 40750 w 42563"/>
                  <a:gd name="connsiteY1" fmla="*/ 12662 h 42513"/>
                  <a:gd name="connsiteX2" fmla="*/ 36319 w 42563"/>
                  <a:gd name="connsiteY2" fmla="*/ 36292 h 42513"/>
                  <a:gd name="connsiteX3" fmla="*/ 30895 w 42563"/>
                  <a:gd name="connsiteY3" fmla="*/ 40196 h 42513"/>
                  <a:gd name="connsiteX4" fmla="*/ 2314 w 42563"/>
                  <a:gd name="connsiteY4" fmla="*/ 30900 h 42513"/>
                  <a:gd name="connsiteX5" fmla="*/ 6241 w 42563"/>
                  <a:gd name="connsiteY5" fmla="*/ 6215 h 42513"/>
                  <a:gd name="connsiteX6" fmla="*/ 12733 w 42563"/>
                  <a:gd name="connsiteY6" fmla="*/ 1818 h 4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563" h="42513">
                    <a:moveTo>
                      <a:pt x="12733" y="1818"/>
                    </a:moveTo>
                    <a:cubicBezTo>
                      <a:pt x="23465" y="-2924"/>
                      <a:pt x="36008" y="1931"/>
                      <a:pt x="40750" y="12662"/>
                    </a:cubicBezTo>
                    <a:cubicBezTo>
                      <a:pt x="44301" y="20698"/>
                      <a:pt x="42540" y="30090"/>
                      <a:pt x="36319" y="36292"/>
                    </a:cubicBezTo>
                    <a:cubicBezTo>
                      <a:pt x="34738" y="37883"/>
                      <a:pt x="32905" y="39202"/>
                      <a:pt x="30895" y="40196"/>
                    </a:cubicBezTo>
                    <a:cubicBezTo>
                      <a:pt x="20436" y="45521"/>
                      <a:pt x="7640" y="41360"/>
                      <a:pt x="2314" y="30900"/>
                    </a:cubicBezTo>
                    <a:cubicBezTo>
                      <a:pt x="-1866" y="22691"/>
                      <a:pt x="-280" y="12722"/>
                      <a:pt x="6241" y="6215"/>
                    </a:cubicBezTo>
                    <a:cubicBezTo>
                      <a:pt x="8101" y="4343"/>
                      <a:pt x="10305" y="2850"/>
                      <a:pt x="12733" y="1818"/>
                    </a:cubicBezTo>
                    <a:close/>
                  </a:path>
                </a:pathLst>
              </a:custGeom>
              <a:noFill/>
              <a:ln w="4003" cap="flat">
                <a:solidFill>
                  <a:srgbClr val="2D7689"/>
                </a:solidFill>
                <a:prstDash val="solid"/>
                <a:miter/>
              </a:ln>
            </p:spPr>
            <p:txBody>
              <a:bodyPr rtlCol="0" anchor="ctr"/>
              <a:lstStyle/>
              <a:p>
                <a:endParaRPr lang="zh-CN" altLang="en-US"/>
              </a:p>
            </p:txBody>
          </p:sp>
          <p:sp>
            <p:nvSpPr>
              <p:cNvPr id="93" name="任意多边形: 形状 92">
                <a:extLst>
                  <a:ext uri="{FF2B5EF4-FFF2-40B4-BE49-F238E27FC236}">
                    <a16:creationId xmlns:a16="http://schemas.microsoft.com/office/drawing/2014/main" id="{6B4743A4-0C77-C5A0-CA60-147FA392DD32}"/>
                  </a:ext>
                </a:extLst>
              </p:cNvPr>
              <p:cNvSpPr/>
              <p:nvPr/>
            </p:nvSpPr>
            <p:spPr>
              <a:xfrm>
                <a:off x="4921726" y="3840020"/>
                <a:ext cx="42582" cy="42536"/>
              </a:xfrm>
              <a:custGeom>
                <a:avLst/>
                <a:gdLst>
                  <a:gd name="connsiteX0" fmla="*/ 29817 w 42582"/>
                  <a:gd name="connsiteY0" fmla="*/ 1795 h 42536"/>
                  <a:gd name="connsiteX1" fmla="*/ 36350 w 42582"/>
                  <a:gd name="connsiteY1" fmla="*/ 6232 h 42536"/>
                  <a:gd name="connsiteX2" fmla="*/ 36358 w 42582"/>
                  <a:gd name="connsiteY2" fmla="*/ 36304 h 42536"/>
                  <a:gd name="connsiteX3" fmla="*/ 11656 w 42582"/>
                  <a:gd name="connsiteY3" fmla="*/ 40214 h 42536"/>
                  <a:gd name="connsiteX4" fmla="*/ 6232 w 42582"/>
                  <a:gd name="connsiteY4" fmla="*/ 36310 h 42536"/>
                  <a:gd name="connsiteX5" fmla="*/ 6227 w 42582"/>
                  <a:gd name="connsiteY5" fmla="*/ 6232 h 42536"/>
                  <a:gd name="connsiteX6" fmla="*/ 29817 w 42582"/>
                  <a:gd name="connsiteY6" fmla="*/ 1795 h 42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582" h="42536">
                    <a:moveTo>
                      <a:pt x="29817" y="1795"/>
                    </a:moveTo>
                    <a:cubicBezTo>
                      <a:pt x="32257" y="2847"/>
                      <a:pt x="34473" y="4352"/>
                      <a:pt x="36350" y="6232"/>
                    </a:cubicBezTo>
                    <a:cubicBezTo>
                      <a:pt x="44657" y="14535"/>
                      <a:pt x="44660" y="27998"/>
                      <a:pt x="36358" y="36304"/>
                    </a:cubicBezTo>
                    <a:cubicBezTo>
                      <a:pt x="29841" y="42824"/>
                      <a:pt x="19867" y="44402"/>
                      <a:pt x="11656" y="40214"/>
                    </a:cubicBezTo>
                    <a:cubicBezTo>
                      <a:pt x="9645" y="39220"/>
                      <a:pt x="7812" y="37901"/>
                      <a:pt x="6232" y="36310"/>
                    </a:cubicBezTo>
                    <a:cubicBezTo>
                      <a:pt x="-2075" y="28006"/>
                      <a:pt x="-2077" y="14539"/>
                      <a:pt x="6227" y="6232"/>
                    </a:cubicBezTo>
                    <a:cubicBezTo>
                      <a:pt x="12424" y="33"/>
                      <a:pt x="21791" y="-1729"/>
                      <a:pt x="29817" y="1795"/>
                    </a:cubicBezTo>
                    <a:close/>
                  </a:path>
                </a:pathLst>
              </a:custGeom>
              <a:noFill/>
              <a:ln w="4003" cap="flat">
                <a:solidFill>
                  <a:srgbClr val="2D7689"/>
                </a:solidFill>
                <a:prstDash val="solid"/>
                <a:miter/>
              </a:ln>
            </p:spPr>
            <p:txBody>
              <a:bodyPr rtlCol="0" anchor="ctr"/>
              <a:lstStyle/>
              <a:p>
                <a:endParaRPr lang="zh-CN" altLang="en-US"/>
              </a:p>
            </p:txBody>
          </p:sp>
          <p:sp>
            <p:nvSpPr>
              <p:cNvPr id="94" name="任意多边形: 形状 93">
                <a:extLst>
                  <a:ext uri="{FF2B5EF4-FFF2-40B4-BE49-F238E27FC236}">
                    <a16:creationId xmlns:a16="http://schemas.microsoft.com/office/drawing/2014/main" id="{11B50346-6310-5F19-D091-6058DE079706}"/>
                  </a:ext>
                </a:extLst>
              </p:cNvPr>
              <p:cNvSpPr/>
              <p:nvPr/>
            </p:nvSpPr>
            <p:spPr>
              <a:xfrm>
                <a:off x="4865091" y="3750132"/>
                <a:ext cx="42577" cy="42577"/>
              </a:xfrm>
              <a:custGeom>
                <a:avLst/>
                <a:gdLst>
                  <a:gd name="connsiteX0" fmla="*/ 24 w 42577"/>
                  <a:gd name="connsiteY0" fmla="*/ 22282 h 42577"/>
                  <a:gd name="connsiteX1" fmla="*/ 20296 w 42577"/>
                  <a:gd name="connsiteY1" fmla="*/ 24 h 42577"/>
                  <a:gd name="connsiteX2" fmla="*/ 42554 w 42577"/>
                  <a:gd name="connsiteY2" fmla="*/ 20296 h 42577"/>
                  <a:gd name="connsiteX3" fmla="*/ 22282 w 42577"/>
                  <a:gd name="connsiteY3" fmla="*/ 42554 h 42577"/>
                  <a:gd name="connsiteX4" fmla="*/ 6228 w 42577"/>
                  <a:gd name="connsiteY4" fmla="*/ 36335 h 42577"/>
                  <a:gd name="connsiteX5" fmla="*/ 24 w 42577"/>
                  <a:gd name="connsiteY5" fmla="*/ 22282 h 42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577" h="42577">
                    <a:moveTo>
                      <a:pt x="24" y="22282"/>
                    </a:moveTo>
                    <a:cubicBezTo>
                      <a:pt x="-525" y="10537"/>
                      <a:pt x="8551" y="572"/>
                      <a:pt x="20296" y="24"/>
                    </a:cubicBezTo>
                    <a:cubicBezTo>
                      <a:pt x="32041" y="-525"/>
                      <a:pt x="42006" y="8551"/>
                      <a:pt x="42554" y="20296"/>
                    </a:cubicBezTo>
                    <a:cubicBezTo>
                      <a:pt x="43103" y="32040"/>
                      <a:pt x="34027" y="42006"/>
                      <a:pt x="22282" y="42554"/>
                    </a:cubicBezTo>
                    <a:cubicBezTo>
                      <a:pt x="16294" y="42834"/>
                      <a:pt x="10465" y="40576"/>
                      <a:pt x="6228" y="36335"/>
                    </a:cubicBezTo>
                    <a:cubicBezTo>
                      <a:pt x="2476" y="32591"/>
                      <a:pt x="262" y="27577"/>
                      <a:pt x="24" y="22282"/>
                    </a:cubicBezTo>
                    <a:close/>
                  </a:path>
                </a:pathLst>
              </a:custGeom>
              <a:noFill/>
              <a:ln w="4003" cap="flat">
                <a:solidFill>
                  <a:srgbClr val="2D7689"/>
                </a:solidFill>
                <a:prstDash val="solid"/>
                <a:miter/>
              </a:ln>
            </p:spPr>
            <p:txBody>
              <a:bodyPr rtlCol="0" anchor="ctr"/>
              <a:lstStyle/>
              <a:p>
                <a:endParaRPr lang="zh-CN" altLang="en-US"/>
              </a:p>
            </p:txBody>
          </p:sp>
        </p:grpSp>
        <p:sp>
          <p:nvSpPr>
            <p:cNvPr id="79" name="圆角矩形 153">
              <a:extLst>
                <a:ext uri="{FF2B5EF4-FFF2-40B4-BE49-F238E27FC236}">
                  <a16:creationId xmlns:a16="http://schemas.microsoft.com/office/drawing/2014/main" id="{5124564F-F834-236D-C539-0DDA42BCA4E6}"/>
                </a:ext>
              </a:extLst>
            </p:cNvPr>
            <p:cNvSpPr/>
            <p:nvPr/>
          </p:nvSpPr>
          <p:spPr>
            <a:xfrm>
              <a:off x="4562629" y="2107352"/>
              <a:ext cx="2386220" cy="789989"/>
            </a:xfrm>
            <a:prstGeom prst="roundRect">
              <a:avLst>
                <a:gd name="adj" fmla="val 6744"/>
              </a:avLst>
            </a:prstGeom>
            <a:noFill/>
            <a:ln w="9525">
              <a:solidFill>
                <a:srgbClr val="2E7283"/>
              </a:solidFill>
              <a:prstDash val="sysDash"/>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7" name="梯形 36">
              <a:extLst>
                <a:ext uri="{FF2B5EF4-FFF2-40B4-BE49-F238E27FC236}">
                  <a16:creationId xmlns:a16="http://schemas.microsoft.com/office/drawing/2014/main" id="{1F2CA49C-A679-8013-B4EF-41B27E4B5449}"/>
                </a:ext>
              </a:extLst>
            </p:cNvPr>
            <p:cNvSpPr/>
            <p:nvPr/>
          </p:nvSpPr>
          <p:spPr>
            <a:xfrm rot="16200000" flipH="1">
              <a:off x="3796284" y="2326033"/>
              <a:ext cx="970214" cy="383212"/>
            </a:xfrm>
            <a:prstGeom prst="trapezoid">
              <a:avLst>
                <a:gd name="adj" fmla="val 81906"/>
              </a:avLst>
            </a:prstGeom>
            <a:gradFill>
              <a:gsLst>
                <a:gs pos="53000">
                  <a:srgbClr val="AAF6ED">
                    <a:alpha val="36000"/>
                  </a:srgbClr>
                </a:gs>
                <a:gs pos="0">
                  <a:srgbClr val="AAF6ED">
                    <a:alpha val="0"/>
                  </a:srgbClr>
                </a:gs>
                <a:gs pos="100000">
                  <a:srgbClr val="AAF6ED"/>
                </a:gs>
              </a:gsLst>
              <a:lin ang="16200000" scaled="0"/>
            </a:gradFill>
            <a:ln>
              <a:no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a:latin typeface="+mn-ea"/>
              </a:endParaRPr>
            </a:p>
          </p:txBody>
        </p:sp>
        <p:sp>
          <p:nvSpPr>
            <p:cNvPr id="48" name="圆角矩形 153">
              <a:extLst>
                <a:ext uri="{FF2B5EF4-FFF2-40B4-BE49-F238E27FC236}">
                  <a16:creationId xmlns:a16="http://schemas.microsoft.com/office/drawing/2014/main" id="{C4715596-DD0D-DB26-CA18-34725CD8FB86}"/>
                </a:ext>
              </a:extLst>
            </p:cNvPr>
            <p:cNvSpPr/>
            <p:nvPr/>
          </p:nvSpPr>
          <p:spPr>
            <a:xfrm>
              <a:off x="2387651" y="2107624"/>
              <a:ext cx="1675173" cy="789989"/>
            </a:xfrm>
            <a:prstGeom prst="roundRect">
              <a:avLst>
                <a:gd name="adj" fmla="val 6744"/>
              </a:avLst>
            </a:prstGeom>
            <a:noFill/>
            <a:ln w="9525">
              <a:solidFill>
                <a:srgbClr val="2E7283"/>
              </a:solidFill>
              <a:prstDash val="sysDash"/>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cxnSp>
          <p:nvCxnSpPr>
            <p:cNvPr id="107" name="直线箭头连接符 31">
              <a:extLst>
                <a:ext uri="{FF2B5EF4-FFF2-40B4-BE49-F238E27FC236}">
                  <a16:creationId xmlns:a16="http://schemas.microsoft.com/office/drawing/2014/main" id="{4B3B385D-29E2-B1BB-4BDC-5D78E85E4119}"/>
                </a:ext>
              </a:extLst>
            </p:cNvPr>
            <p:cNvCxnSpPr>
              <a:cxnSpLocks/>
            </p:cNvCxnSpPr>
            <p:nvPr/>
          </p:nvCxnSpPr>
          <p:spPr>
            <a:xfrm>
              <a:off x="1824746" y="2435190"/>
              <a:ext cx="468000" cy="10188"/>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grpSp>
      <p:sp>
        <p:nvSpPr>
          <p:cNvPr id="111" name="矩形 110">
            <a:extLst>
              <a:ext uri="{FF2B5EF4-FFF2-40B4-BE49-F238E27FC236}">
                <a16:creationId xmlns:a16="http://schemas.microsoft.com/office/drawing/2014/main" id="{B9D55FC3-FC20-8B80-AC07-91C9D706CFA6}"/>
              </a:ext>
            </a:extLst>
          </p:cNvPr>
          <p:cNvSpPr/>
          <p:nvPr>
            <p:custDataLst>
              <p:tags r:id="rId2"/>
            </p:custDataLst>
          </p:nvPr>
        </p:nvSpPr>
        <p:spPr>
          <a:xfrm>
            <a:off x="8225403" y="1610044"/>
            <a:ext cx="3395097" cy="890372"/>
          </a:xfrm>
          <a:prstGeom prst="rect">
            <a:avLst/>
          </a:prstGeom>
        </p:spPr>
        <p:txBody>
          <a:bodyPr wrap="square">
            <a:spAutoFit/>
          </a:bodyPr>
          <a:lstStyle/>
          <a:p>
            <a:pPr lvl="0">
              <a:lnSpc>
                <a:spcPct val="150000"/>
              </a:lnSpc>
            </a:pPr>
            <a:r>
              <a:rPr lang="zh-CN" altLang="en-US" sz="1200" dirty="0">
                <a:solidFill>
                  <a:srgbClr val="404040"/>
                </a:solidFill>
                <a:latin typeface="Arial" panose="020B0604020202020204" pitchFamily="34" charset="0"/>
                <a:ea typeface="微软雅黑" panose="020B0503020204020204" pitchFamily="34" charset="-122"/>
                <a:cs typeface="Heiti SC Light" panose="02000000000000000000" charset="-122"/>
                <a:sym typeface="+mn-ea"/>
              </a:rPr>
              <a:t>提前自定义编排任务顺序及对应任务的触发条件，使得所有备份、恢复、验证任务根据触发条件自动化运行，确保在出现问题时能够及时响应。</a:t>
            </a:r>
            <a:endParaRPr kumimoji="0" lang="zh-CN" altLang="en-US" sz="1200" b="0" i="0" u="none" strike="noStrike" kern="1200" cap="none" spc="0" normalizeH="0" baseline="0" noProof="0" dirty="0">
              <a:ln>
                <a:noFill/>
              </a:ln>
              <a:solidFill>
                <a:srgbClr val="404040"/>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112" name="矩形 111">
            <a:extLst>
              <a:ext uri="{FF2B5EF4-FFF2-40B4-BE49-F238E27FC236}">
                <a16:creationId xmlns:a16="http://schemas.microsoft.com/office/drawing/2014/main" id="{BF1A9EDB-1ADE-3151-18E3-AF95FFE40E52}"/>
              </a:ext>
            </a:extLst>
          </p:cNvPr>
          <p:cNvSpPr/>
          <p:nvPr>
            <p:custDataLst>
              <p:tags r:id="rId3"/>
            </p:custDataLst>
          </p:nvPr>
        </p:nvSpPr>
        <p:spPr>
          <a:xfrm>
            <a:off x="8225403" y="1117772"/>
            <a:ext cx="2109222" cy="377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1400" b="1" dirty="0">
                <a:solidFill>
                  <a:prstClr val="black">
                    <a:lumMod val="75000"/>
                    <a:lumOff val="25000"/>
                  </a:prstClr>
                </a:solidFill>
                <a:latin typeface="Arial" panose="020B0604020202020204" pitchFamily="34" charset="0"/>
                <a:ea typeface="微软雅黑" panose="020B0503020204020204" pitchFamily="34" charset="-122"/>
                <a:cs typeface="Heiti SC Light" panose="02000000000000000000" charset="-122"/>
                <a:sym typeface="+mn-ea"/>
              </a:rPr>
              <a:t>验证任务自动化运行</a:t>
            </a:r>
            <a:endParaRPr kumimoji="0"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113" name="矩形 112">
            <a:extLst>
              <a:ext uri="{FF2B5EF4-FFF2-40B4-BE49-F238E27FC236}">
                <a16:creationId xmlns:a16="http://schemas.microsoft.com/office/drawing/2014/main" id="{E010FC90-6F28-0F83-0D09-CD4168A86269}"/>
              </a:ext>
            </a:extLst>
          </p:cNvPr>
          <p:cNvSpPr/>
          <p:nvPr>
            <p:custDataLst>
              <p:tags r:id="rId4"/>
            </p:custDataLst>
          </p:nvPr>
        </p:nvSpPr>
        <p:spPr>
          <a:xfrm>
            <a:off x="8225403" y="5326322"/>
            <a:ext cx="3395097" cy="613373"/>
          </a:xfrm>
          <a:prstGeom prst="rect">
            <a:avLst/>
          </a:prstGeom>
        </p:spPr>
        <p:txBody>
          <a:bodyPr wrap="square">
            <a:spAutoFit/>
          </a:bodyPr>
          <a:lstStyle/>
          <a:p>
            <a:pPr lvl="0">
              <a:lnSpc>
                <a:spcPct val="150000"/>
              </a:lnSpc>
            </a:pPr>
            <a:r>
              <a:rPr lang="zh-CN" altLang="en-US" sz="1200" dirty="0">
                <a:solidFill>
                  <a:srgbClr val="404040"/>
                </a:solidFill>
                <a:latin typeface="Arial" panose="020B0604020202020204" pitchFamily="34" charset="0"/>
                <a:ea typeface="微软雅黑" panose="020B0503020204020204" pitchFamily="34" charset="-122"/>
                <a:cs typeface="Heiti SC Light" panose="02000000000000000000" charset="-122"/>
                <a:sym typeface="+mn-ea"/>
              </a:rPr>
              <a:t>支持用户使用容灾演练平台的内置资源拉起主机进行数据查询分析、验证测试等。</a:t>
            </a:r>
            <a:endParaRPr kumimoji="0" lang="zh-CN" altLang="en-US" sz="1200" b="0" i="0" u="none" strike="noStrike" kern="1200" cap="none" spc="0" normalizeH="0" baseline="0" noProof="0" dirty="0">
              <a:ln>
                <a:noFill/>
              </a:ln>
              <a:solidFill>
                <a:srgbClr val="404040"/>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114" name="矩形 113">
            <a:extLst>
              <a:ext uri="{FF2B5EF4-FFF2-40B4-BE49-F238E27FC236}">
                <a16:creationId xmlns:a16="http://schemas.microsoft.com/office/drawing/2014/main" id="{D0294F72-5A8F-2A41-7A0B-F9323090F160}"/>
              </a:ext>
            </a:extLst>
          </p:cNvPr>
          <p:cNvSpPr/>
          <p:nvPr>
            <p:custDataLst>
              <p:tags r:id="rId5"/>
            </p:custDataLst>
          </p:nvPr>
        </p:nvSpPr>
        <p:spPr>
          <a:xfrm>
            <a:off x="8225402" y="4834050"/>
            <a:ext cx="2233047" cy="377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1400" b="1" dirty="0">
                <a:solidFill>
                  <a:prstClr val="black">
                    <a:lumMod val="75000"/>
                    <a:lumOff val="25000"/>
                  </a:prstClr>
                </a:solidFill>
                <a:latin typeface="Arial" panose="020B0604020202020204" pitchFamily="34" charset="0"/>
                <a:ea typeface="微软雅黑" panose="020B0503020204020204" pitchFamily="34" charset="-122"/>
                <a:cs typeface="Heiti SC Light" panose="02000000000000000000" charset="-122"/>
                <a:sym typeface="+mn-ea"/>
              </a:rPr>
              <a:t>灵活利用，提升数据价值</a:t>
            </a:r>
            <a:endParaRPr kumimoji="0"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115" name="矩形 114">
            <a:extLst>
              <a:ext uri="{FF2B5EF4-FFF2-40B4-BE49-F238E27FC236}">
                <a16:creationId xmlns:a16="http://schemas.microsoft.com/office/drawing/2014/main" id="{363B6AED-37BF-2376-4EA3-D4F624A99BC9}"/>
              </a:ext>
            </a:extLst>
          </p:cNvPr>
          <p:cNvSpPr/>
          <p:nvPr>
            <p:custDataLst>
              <p:tags r:id="rId6"/>
            </p:custDataLst>
          </p:nvPr>
        </p:nvSpPr>
        <p:spPr>
          <a:xfrm>
            <a:off x="8225403" y="3630468"/>
            <a:ext cx="3395097" cy="890372"/>
          </a:xfrm>
          <a:prstGeom prst="rect">
            <a:avLst/>
          </a:prstGeom>
        </p:spPr>
        <p:txBody>
          <a:bodyPr wrap="square">
            <a:spAutoFit/>
          </a:bodyPr>
          <a:lstStyle/>
          <a:p>
            <a:pPr lvl="0">
              <a:lnSpc>
                <a:spcPct val="150000"/>
              </a:lnSpc>
            </a:pPr>
            <a:r>
              <a:rPr lang="zh-CN" altLang="en-US" sz="1200" dirty="0">
                <a:solidFill>
                  <a:srgbClr val="404040"/>
                </a:solidFill>
                <a:latin typeface="Arial" panose="020B0604020202020204" pitchFamily="34" charset="0"/>
                <a:ea typeface="微软雅黑" panose="020B0503020204020204" pitchFamily="34" charset="-122"/>
                <a:cs typeface="Heiti SC Light" panose="02000000000000000000" charset="-122"/>
                <a:sym typeface="+mn-ea"/>
              </a:rPr>
              <a:t>减少存储损坏、异常操作等不可控因素给数据恢复带来的影响，避免某个备份点损坏造成后续备份都成为无效数据的风险。</a:t>
            </a:r>
            <a:endParaRPr kumimoji="0" lang="zh-CN" altLang="en-US" sz="1200" b="0" i="0" u="none" strike="noStrike" kern="1200" cap="none" spc="0" normalizeH="0" baseline="0" noProof="0" dirty="0">
              <a:ln>
                <a:noFill/>
              </a:ln>
              <a:solidFill>
                <a:srgbClr val="404040"/>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116" name="矩形 115">
            <a:extLst>
              <a:ext uri="{FF2B5EF4-FFF2-40B4-BE49-F238E27FC236}">
                <a16:creationId xmlns:a16="http://schemas.microsoft.com/office/drawing/2014/main" id="{3595FE8E-9122-9158-9660-7A9031C2C397}"/>
              </a:ext>
            </a:extLst>
          </p:cNvPr>
          <p:cNvSpPr/>
          <p:nvPr>
            <p:custDataLst>
              <p:tags r:id="rId7"/>
            </p:custDataLst>
          </p:nvPr>
        </p:nvSpPr>
        <p:spPr>
          <a:xfrm>
            <a:off x="8225402" y="3138196"/>
            <a:ext cx="2637328" cy="377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lang="zh-CN" altLang="en-US" sz="1400" b="1" dirty="0">
                <a:solidFill>
                  <a:prstClr val="black">
                    <a:lumMod val="75000"/>
                    <a:lumOff val="25000"/>
                  </a:prstClr>
                </a:solidFill>
                <a:latin typeface="Arial" panose="020B0604020202020204" pitchFamily="34" charset="0"/>
                <a:ea typeface="微软雅黑" panose="020B0503020204020204" pitchFamily="34" charset="-122"/>
                <a:cs typeface="Heiti SC Light" panose="02000000000000000000" charset="-122"/>
                <a:sym typeface="+mn-ea"/>
              </a:rPr>
              <a:t>完整性校验预防数据损坏</a:t>
            </a:r>
            <a:endParaRPr kumimoji="0"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7940251" y="2463087"/>
            <a:ext cx="3050930" cy="3531149"/>
          </a:xfrm>
          <a:prstGeom prst="roundRect">
            <a:avLst>
              <a:gd name="adj" fmla="val 16407"/>
            </a:avLst>
          </a:prstGeom>
          <a:gradFill>
            <a:gsLst>
              <a:gs pos="100000">
                <a:srgbClr val="36969D">
                  <a:alpha val="20000"/>
                </a:srgbClr>
              </a:gs>
              <a:gs pos="17000">
                <a:srgbClr val="0A1B1C">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endParaRPr lang="zh-CN" altLang="en-US" sz="1000" dirty="0">
              <a:latin typeface="Heiti SC Light" panose="02000000000000000000" charset="-122"/>
              <a:ea typeface="Heiti SC Light" panose="02000000000000000000" charset="-122"/>
            </a:endParaRPr>
          </a:p>
        </p:txBody>
      </p:sp>
      <p:sp>
        <p:nvSpPr>
          <p:cNvPr id="26" name="文本框 25"/>
          <p:cNvSpPr txBox="1"/>
          <p:nvPr/>
        </p:nvSpPr>
        <p:spPr>
          <a:xfrm>
            <a:off x="838199" y="433070"/>
            <a:ext cx="4056599" cy="491490"/>
          </a:xfrm>
          <a:prstGeom prst="rect">
            <a:avLst/>
          </a:prstGeom>
          <a:noFill/>
        </p:spPr>
        <p:txBody>
          <a:bodyPr wrap="square" rtlCol="0">
            <a:spAutoFit/>
          </a:bodyPr>
          <a:lstStyle/>
          <a:p>
            <a:r>
              <a:rPr lang="zh-CN" altLang="en-US" sz="2600" dirty="0">
                <a:solidFill>
                  <a:schemeClr val="bg1"/>
                </a:solidFill>
                <a:latin typeface="Arial" panose="020B0604020202020204" pitchFamily="34" charset="0"/>
                <a:ea typeface="微软雅黑" panose="020B0503020204020204" pitchFamily="34" charset="-122"/>
                <a:cs typeface="Apple LiSung" charset="-120"/>
              </a:rPr>
              <a:t>灾难恢复与验证体系</a:t>
            </a:r>
          </a:p>
        </p:txBody>
      </p:sp>
      <p:sp>
        <p:nvSpPr>
          <p:cNvPr id="6" name="矩形 5"/>
          <p:cNvSpPr/>
          <p:nvPr/>
        </p:nvSpPr>
        <p:spPr>
          <a:xfrm>
            <a:off x="619125" y="467995"/>
            <a:ext cx="76200" cy="396000"/>
          </a:xfrm>
          <a:prstGeom prst="rect">
            <a:avLst/>
          </a:prstGeom>
          <a:solidFill>
            <a:srgbClr val="3289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Heiti SC Light" panose="02000000000000000000" charset="-122"/>
              <a:ea typeface="Heiti SC Light" panose="02000000000000000000" charset="-122"/>
              <a:cs typeface="Apple LiSung" charset="-120"/>
            </a:endParaRPr>
          </a:p>
        </p:txBody>
      </p:sp>
      <p:sp>
        <p:nvSpPr>
          <p:cNvPr id="269" name="圆角矩形 268"/>
          <p:cNvSpPr/>
          <p:nvPr/>
        </p:nvSpPr>
        <p:spPr>
          <a:xfrm>
            <a:off x="4593501" y="2489733"/>
            <a:ext cx="3050930" cy="3531149"/>
          </a:xfrm>
          <a:prstGeom prst="roundRect">
            <a:avLst>
              <a:gd name="adj" fmla="val 16407"/>
            </a:avLst>
          </a:prstGeom>
          <a:gradFill>
            <a:gsLst>
              <a:gs pos="100000">
                <a:srgbClr val="36969D">
                  <a:alpha val="20000"/>
                </a:srgbClr>
              </a:gs>
              <a:gs pos="17000">
                <a:srgbClr val="0A1B1C">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endParaRPr lang="zh-CN" altLang="en-US" sz="1000" dirty="0">
              <a:latin typeface="Heiti SC Light" panose="02000000000000000000" charset="-122"/>
              <a:ea typeface="Heiti SC Light" panose="02000000000000000000" charset="-122"/>
            </a:endParaRPr>
          </a:p>
        </p:txBody>
      </p:sp>
      <p:sp>
        <p:nvSpPr>
          <p:cNvPr id="220" name="圆角矩形 219"/>
          <p:cNvSpPr/>
          <p:nvPr/>
        </p:nvSpPr>
        <p:spPr>
          <a:xfrm>
            <a:off x="1190535" y="2475342"/>
            <a:ext cx="3050930" cy="3531149"/>
          </a:xfrm>
          <a:prstGeom prst="roundRect">
            <a:avLst>
              <a:gd name="adj" fmla="val 16407"/>
            </a:avLst>
          </a:prstGeom>
          <a:gradFill>
            <a:gsLst>
              <a:gs pos="100000">
                <a:srgbClr val="36969D">
                  <a:alpha val="20000"/>
                </a:srgbClr>
              </a:gs>
              <a:gs pos="17000">
                <a:srgbClr val="0A1B1C">
                  <a:alpha val="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algn="ctr"/>
            <a:endParaRPr lang="zh-CN" altLang="en-US" sz="1000" dirty="0">
              <a:latin typeface="Heiti SC Light" panose="02000000000000000000" charset="-122"/>
              <a:ea typeface="Heiti SC Light" panose="02000000000000000000" charset="-122"/>
            </a:endParaRPr>
          </a:p>
        </p:txBody>
      </p:sp>
      <p:sp>
        <p:nvSpPr>
          <p:cNvPr id="224" name="椭圆 223"/>
          <p:cNvSpPr/>
          <p:nvPr/>
        </p:nvSpPr>
        <p:spPr>
          <a:xfrm>
            <a:off x="1576667" y="3355773"/>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虚拟化</a:t>
            </a:r>
          </a:p>
        </p:txBody>
      </p:sp>
      <p:sp>
        <p:nvSpPr>
          <p:cNvPr id="226" name="椭圆 225"/>
          <p:cNvSpPr/>
          <p:nvPr/>
        </p:nvSpPr>
        <p:spPr>
          <a:xfrm>
            <a:off x="2993388" y="3304557"/>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操作系统</a:t>
            </a:r>
          </a:p>
        </p:txBody>
      </p:sp>
      <p:sp>
        <p:nvSpPr>
          <p:cNvPr id="227" name="椭圆 226"/>
          <p:cNvSpPr/>
          <p:nvPr/>
        </p:nvSpPr>
        <p:spPr>
          <a:xfrm>
            <a:off x="2277747" y="3702123"/>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数据库</a:t>
            </a:r>
          </a:p>
        </p:txBody>
      </p:sp>
      <p:sp>
        <p:nvSpPr>
          <p:cNvPr id="228" name="椭圆 227"/>
          <p:cNvSpPr/>
          <p:nvPr/>
        </p:nvSpPr>
        <p:spPr>
          <a:xfrm>
            <a:off x="2980705" y="4155826"/>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文件</a:t>
            </a:r>
          </a:p>
        </p:txBody>
      </p:sp>
      <p:sp>
        <p:nvSpPr>
          <p:cNvPr id="229" name="椭圆 228"/>
          <p:cNvSpPr/>
          <p:nvPr/>
        </p:nvSpPr>
        <p:spPr>
          <a:xfrm>
            <a:off x="1563984" y="4169227"/>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云</a:t>
            </a:r>
          </a:p>
        </p:txBody>
      </p:sp>
      <p:sp>
        <p:nvSpPr>
          <p:cNvPr id="230" name="椭圆 229"/>
          <p:cNvSpPr/>
          <p:nvPr/>
        </p:nvSpPr>
        <p:spPr>
          <a:xfrm>
            <a:off x="2266297" y="4554251"/>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容器</a:t>
            </a:r>
          </a:p>
        </p:txBody>
      </p:sp>
      <p:sp>
        <p:nvSpPr>
          <p:cNvPr id="231" name="椭圆 230"/>
          <p:cNvSpPr/>
          <p:nvPr/>
        </p:nvSpPr>
        <p:spPr>
          <a:xfrm>
            <a:off x="2259589" y="2876220"/>
            <a:ext cx="908804" cy="908804"/>
          </a:xfrm>
          <a:prstGeom prst="ellipse">
            <a:avLst/>
          </a:prstGeom>
          <a:gradFill>
            <a:gsLst>
              <a:gs pos="100000">
                <a:srgbClr val="1B606B">
                  <a:alpha val="40314"/>
                </a:srgbClr>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应用</a:t>
            </a:r>
          </a:p>
        </p:txBody>
      </p:sp>
      <p:grpSp>
        <p:nvGrpSpPr>
          <p:cNvPr id="235" name="组合 234"/>
          <p:cNvGrpSpPr/>
          <p:nvPr/>
        </p:nvGrpSpPr>
        <p:grpSpPr>
          <a:xfrm>
            <a:off x="1201985" y="5595832"/>
            <a:ext cx="3060327" cy="436024"/>
            <a:chOff x="2914576" y="5049672"/>
            <a:chExt cx="1980222" cy="345440"/>
          </a:xfrm>
        </p:grpSpPr>
        <p:sp>
          <p:nvSpPr>
            <p:cNvPr id="233" name="椭圆 232"/>
            <p:cNvSpPr/>
            <p:nvPr/>
          </p:nvSpPr>
          <p:spPr>
            <a:xfrm>
              <a:off x="2914576" y="5049672"/>
              <a:ext cx="1980222" cy="345440"/>
            </a:xfrm>
            <a:prstGeom prst="ellipse">
              <a:avLst/>
            </a:prstGeom>
            <a:gradFill>
              <a:gsLst>
                <a:gs pos="0">
                  <a:srgbClr val="25BDBB">
                    <a:alpha val="28000"/>
                  </a:srgbClr>
                </a:gs>
                <a:gs pos="100000">
                  <a:srgbClr val="25BDBB"/>
                </a:gs>
              </a:gsLst>
              <a:lin ang="5400000" scaled="0"/>
            </a:gradFill>
            <a:ln>
              <a:gradFill>
                <a:gsLst>
                  <a:gs pos="0">
                    <a:srgbClr val="45A6C1">
                      <a:alpha val="0"/>
                    </a:srgbClr>
                  </a:gs>
                  <a:gs pos="100000">
                    <a:srgbClr val="18BCC6"/>
                  </a:gs>
                </a:gsLst>
                <a:lin ang="5400000" scaled="1"/>
              </a:gra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sz="1000">
                <a:latin typeface="Heiti SC Light" panose="02000000000000000000" charset="-122"/>
                <a:ea typeface="Heiti SC Light" panose="02000000000000000000" charset="-122"/>
                <a:cs typeface="Apple LiSung" charset="-120"/>
                <a:sym typeface="Apple LiSung" charset="-120"/>
              </a:endParaRPr>
            </a:p>
          </p:txBody>
        </p:sp>
        <p:sp>
          <p:nvSpPr>
            <p:cNvPr id="234" name="文本框 233"/>
            <p:cNvSpPr txBox="1"/>
            <p:nvPr>
              <p:custDataLst>
                <p:tags r:id="rId4"/>
              </p:custDataLst>
            </p:nvPr>
          </p:nvSpPr>
          <p:spPr>
            <a:xfrm>
              <a:off x="2914576" y="5104024"/>
              <a:ext cx="1927951" cy="19418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1" lang="zh-CN" altLang="en-US" sz="1000" i="0" u="none" strike="noStrike" kern="120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rPr>
                <a:t>备份</a:t>
              </a:r>
            </a:p>
          </p:txBody>
        </p:sp>
      </p:grpSp>
      <p:sp>
        <p:nvSpPr>
          <p:cNvPr id="247" name="椭圆 246"/>
          <p:cNvSpPr/>
          <p:nvPr/>
        </p:nvSpPr>
        <p:spPr>
          <a:xfrm>
            <a:off x="4987951" y="3355773"/>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验证编排</a:t>
            </a:r>
          </a:p>
        </p:txBody>
      </p:sp>
      <p:sp>
        <p:nvSpPr>
          <p:cNvPr id="248" name="椭圆 247"/>
          <p:cNvSpPr/>
          <p:nvPr/>
        </p:nvSpPr>
        <p:spPr>
          <a:xfrm>
            <a:off x="6404673" y="3304557"/>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病毒查杀</a:t>
            </a:r>
          </a:p>
        </p:txBody>
      </p:sp>
      <p:sp>
        <p:nvSpPr>
          <p:cNvPr id="249" name="椭圆 248"/>
          <p:cNvSpPr/>
          <p:nvPr/>
        </p:nvSpPr>
        <p:spPr>
          <a:xfrm>
            <a:off x="5689032" y="3702123"/>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容灾演练平台</a:t>
            </a:r>
          </a:p>
        </p:txBody>
      </p:sp>
      <p:sp>
        <p:nvSpPr>
          <p:cNvPr id="250" name="椭圆 249"/>
          <p:cNvSpPr/>
          <p:nvPr/>
        </p:nvSpPr>
        <p:spPr>
          <a:xfrm>
            <a:off x="6391990" y="4155826"/>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自动验证报告</a:t>
            </a:r>
          </a:p>
        </p:txBody>
      </p:sp>
      <p:sp>
        <p:nvSpPr>
          <p:cNvPr id="251" name="椭圆 250"/>
          <p:cNvSpPr/>
          <p:nvPr/>
        </p:nvSpPr>
        <p:spPr>
          <a:xfrm>
            <a:off x="4975268" y="4169227"/>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隔离验证环境</a:t>
            </a:r>
          </a:p>
        </p:txBody>
      </p:sp>
      <p:sp>
        <p:nvSpPr>
          <p:cNvPr id="252" name="椭圆 251"/>
          <p:cNvSpPr/>
          <p:nvPr/>
        </p:nvSpPr>
        <p:spPr>
          <a:xfrm>
            <a:off x="5677582" y="4554251"/>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自动挂载验证</a:t>
            </a:r>
          </a:p>
        </p:txBody>
      </p:sp>
      <p:sp>
        <p:nvSpPr>
          <p:cNvPr id="253" name="椭圆 252"/>
          <p:cNvSpPr/>
          <p:nvPr/>
        </p:nvSpPr>
        <p:spPr>
          <a:xfrm>
            <a:off x="5670873" y="2876220"/>
            <a:ext cx="908804" cy="908804"/>
          </a:xfrm>
          <a:prstGeom prst="ellipse">
            <a:avLst/>
          </a:prstGeom>
          <a:gradFill>
            <a:gsLst>
              <a:gs pos="100000">
                <a:srgbClr val="1B606B">
                  <a:alpha val="40314"/>
                </a:srgbClr>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第三方虚拟化验证</a:t>
            </a:r>
          </a:p>
        </p:txBody>
      </p:sp>
      <p:grpSp>
        <p:nvGrpSpPr>
          <p:cNvPr id="254" name="组合 253"/>
          <p:cNvGrpSpPr/>
          <p:nvPr/>
        </p:nvGrpSpPr>
        <p:grpSpPr>
          <a:xfrm>
            <a:off x="4613269" y="5595832"/>
            <a:ext cx="3060327" cy="436024"/>
            <a:chOff x="2914576" y="5049672"/>
            <a:chExt cx="1980222" cy="345440"/>
          </a:xfrm>
        </p:grpSpPr>
        <p:sp>
          <p:nvSpPr>
            <p:cNvPr id="255" name="椭圆 254"/>
            <p:cNvSpPr/>
            <p:nvPr/>
          </p:nvSpPr>
          <p:spPr>
            <a:xfrm>
              <a:off x="2914576" y="5049672"/>
              <a:ext cx="1980222" cy="345440"/>
            </a:xfrm>
            <a:prstGeom prst="ellipse">
              <a:avLst/>
            </a:prstGeom>
            <a:gradFill>
              <a:gsLst>
                <a:gs pos="0">
                  <a:srgbClr val="25BDBB">
                    <a:alpha val="28000"/>
                  </a:srgbClr>
                </a:gs>
                <a:gs pos="100000">
                  <a:srgbClr val="25BDBB"/>
                </a:gs>
              </a:gsLst>
              <a:lin ang="5400000" scaled="0"/>
            </a:gradFill>
            <a:ln>
              <a:gradFill>
                <a:gsLst>
                  <a:gs pos="0">
                    <a:srgbClr val="45A6C1">
                      <a:alpha val="0"/>
                    </a:srgbClr>
                  </a:gs>
                  <a:gs pos="100000">
                    <a:srgbClr val="18BCC6"/>
                  </a:gs>
                </a:gsLst>
                <a:lin ang="5400000" scaled="1"/>
              </a:gra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sz="1000">
                <a:latin typeface="Heiti SC Light" panose="02000000000000000000" charset="-122"/>
                <a:ea typeface="Heiti SC Light" panose="02000000000000000000" charset="-122"/>
                <a:cs typeface="Apple LiSung" charset="-120"/>
                <a:sym typeface="Apple LiSung" charset="-120"/>
              </a:endParaRPr>
            </a:p>
          </p:txBody>
        </p:sp>
        <p:sp>
          <p:nvSpPr>
            <p:cNvPr id="256" name="文本框 255"/>
            <p:cNvSpPr txBox="1"/>
            <p:nvPr>
              <p:custDataLst>
                <p:tags r:id="rId3"/>
              </p:custDataLst>
            </p:nvPr>
          </p:nvSpPr>
          <p:spPr>
            <a:xfrm>
              <a:off x="2914576" y="5104024"/>
              <a:ext cx="1927951" cy="19418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1" lang="zh-CN" altLang="en-US" sz="1000" i="0" u="none" strike="noStrike" kern="120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rPr>
                <a:t>验证</a:t>
              </a:r>
            </a:p>
          </p:txBody>
        </p:sp>
      </p:grpSp>
      <p:grpSp>
        <p:nvGrpSpPr>
          <p:cNvPr id="257" name="组合 256"/>
          <p:cNvGrpSpPr/>
          <p:nvPr/>
        </p:nvGrpSpPr>
        <p:grpSpPr>
          <a:xfrm>
            <a:off x="7941137" y="5587174"/>
            <a:ext cx="3060327" cy="436024"/>
            <a:chOff x="2914576" y="5049672"/>
            <a:chExt cx="1980222" cy="345440"/>
          </a:xfrm>
        </p:grpSpPr>
        <p:sp>
          <p:nvSpPr>
            <p:cNvPr id="258" name="椭圆 257"/>
            <p:cNvSpPr/>
            <p:nvPr/>
          </p:nvSpPr>
          <p:spPr>
            <a:xfrm>
              <a:off x="2914576" y="5049672"/>
              <a:ext cx="1980222" cy="345440"/>
            </a:xfrm>
            <a:prstGeom prst="ellipse">
              <a:avLst/>
            </a:prstGeom>
            <a:gradFill>
              <a:gsLst>
                <a:gs pos="0">
                  <a:srgbClr val="25BDBB">
                    <a:alpha val="28000"/>
                  </a:srgbClr>
                </a:gs>
                <a:gs pos="100000">
                  <a:srgbClr val="25BDBB"/>
                </a:gs>
              </a:gsLst>
              <a:lin ang="5400000" scaled="0"/>
            </a:gradFill>
            <a:ln>
              <a:gradFill>
                <a:gsLst>
                  <a:gs pos="0">
                    <a:srgbClr val="45A6C1">
                      <a:alpha val="0"/>
                    </a:srgbClr>
                  </a:gs>
                  <a:gs pos="100000">
                    <a:srgbClr val="18BCC6"/>
                  </a:gs>
                </a:gsLst>
                <a:lin ang="5400000" scaled="1"/>
              </a:gradFill>
            </a:ln>
          </p:spPr>
          <p:style>
            <a:lnRef idx="2">
              <a:schemeClr val="accent1">
                <a:lumMod val="75000"/>
              </a:schemeClr>
            </a:lnRef>
            <a:fillRef idx="1">
              <a:schemeClr val="accent1"/>
            </a:fillRef>
            <a:effectRef idx="0">
              <a:srgbClr val="FFFFFF"/>
            </a:effectRef>
            <a:fontRef idx="minor">
              <a:schemeClr val="lt1"/>
            </a:fontRef>
          </p:style>
          <p:txBody>
            <a:bodyPr rtlCol="0" anchor="ctr"/>
            <a:lstStyle/>
            <a:p>
              <a:pPr algn="ctr"/>
              <a:endParaRPr lang="zh-CN" altLang="en-US" sz="1000">
                <a:latin typeface="Heiti SC Light" panose="02000000000000000000" charset="-122"/>
                <a:ea typeface="Heiti SC Light" panose="02000000000000000000" charset="-122"/>
                <a:cs typeface="Apple LiSung" charset="-120"/>
                <a:sym typeface="Apple LiSung" charset="-120"/>
              </a:endParaRPr>
            </a:p>
          </p:txBody>
        </p:sp>
        <p:sp>
          <p:nvSpPr>
            <p:cNvPr id="259" name="文本框 258"/>
            <p:cNvSpPr txBox="1"/>
            <p:nvPr>
              <p:custDataLst>
                <p:tags r:id="rId2"/>
              </p:custDataLst>
            </p:nvPr>
          </p:nvSpPr>
          <p:spPr>
            <a:xfrm>
              <a:off x="2914576" y="5104024"/>
              <a:ext cx="1927951" cy="19418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1" lang="zh-CN" altLang="en-US" sz="1000" i="0" u="none" strike="noStrike" kern="1200" cap="none" spc="0" normalizeH="0" baseline="0" noProof="0" dirty="0">
                  <a:ln>
                    <a:noFill/>
                  </a:ln>
                  <a:solidFill>
                    <a:schemeClr val="bg1"/>
                  </a:solidFill>
                  <a:effectLst/>
                  <a:uLnTx/>
                  <a:uFillTx/>
                  <a:latin typeface="Arial" panose="020B0604020202020204" pitchFamily="34" charset="0"/>
                  <a:ea typeface="微软雅黑" panose="020B0503020204020204" pitchFamily="34" charset="-122"/>
                </a:rPr>
                <a:t>恢复与容灾</a:t>
              </a:r>
            </a:p>
          </p:txBody>
        </p:sp>
      </p:grpSp>
      <p:sp>
        <p:nvSpPr>
          <p:cNvPr id="272" name="梯形 271"/>
          <p:cNvSpPr/>
          <p:nvPr/>
        </p:nvSpPr>
        <p:spPr>
          <a:xfrm>
            <a:off x="1217947" y="5917605"/>
            <a:ext cx="9722831" cy="556000"/>
          </a:xfrm>
          <a:prstGeom prst="trapezoid">
            <a:avLst>
              <a:gd name="adj" fmla="val 18904"/>
            </a:avLst>
          </a:prstGeom>
          <a:gradFill flip="none" rotWithShape="1">
            <a:gsLst>
              <a:gs pos="0">
                <a:srgbClr val="25BDBB">
                  <a:alpha val="35324"/>
                </a:srgbClr>
              </a:gs>
              <a:gs pos="100000">
                <a:srgbClr val="00D4D6">
                  <a:alpha val="0"/>
                </a:srgbClr>
              </a:gs>
              <a:gs pos="100000">
                <a:srgbClr val="2A3F54">
                  <a:tint val="23500"/>
                  <a:satMod val="16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a:latin typeface="Heiti SC Light" panose="02000000000000000000" charset="-122"/>
              <a:ea typeface="Heiti SC Light" panose="02000000000000000000" charset="-122"/>
            </a:endParaRPr>
          </a:p>
        </p:txBody>
      </p:sp>
      <p:sp>
        <p:nvSpPr>
          <p:cNvPr id="273" name="矩形 272"/>
          <p:cNvSpPr/>
          <p:nvPr/>
        </p:nvSpPr>
        <p:spPr>
          <a:xfrm>
            <a:off x="1220839" y="6404057"/>
            <a:ext cx="9753214" cy="413751"/>
          </a:xfrm>
          <a:prstGeom prst="rect">
            <a:avLst/>
          </a:prstGeom>
          <a:gradFill>
            <a:gsLst>
              <a:gs pos="0">
                <a:srgbClr val="328990"/>
              </a:gs>
              <a:gs pos="100000">
                <a:srgbClr val="00D4D6">
                  <a:alpha val="0"/>
                </a:srgbClr>
              </a:gs>
              <a:gs pos="100000">
                <a:srgbClr val="2A3F54">
                  <a:tint val="23500"/>
                  <a:satMod val="160000"/>
                </a:srgbClr>
              </a:gs>
            </a:gsLst>
            <a:lin ang="16200000" scaled="1"/>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dirty="0">
              <a:latin typeface="Heiti SC Light" panose="02000000000000000000" charset="-122"/>
              <a:ea typeface="Heiti SC Light" panose="02000000000000000000" charset="-122"/>
            </a:endParaRPr>
          </a:p>
        </p:txBody>
      </p:sp>
      <p:sp>
        <p:nvSpPr>
          <p:cNvPr id="275" name="文本框 274"/>
          <p:cNvSpPr txBox="1"/>
          <p:nvPr/>
        </p:nvSpPr>
        <p:spPr>
          <a:xfrm>
            <a:off x="453652" y="1071155"/>
            <a:ext cx="9386602" cy="377026"/>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cs typeface="Heiti SC Light" panose="02000000000000000000" charset="-122"/>
              </a:rPr>
              <a:t>基于保障业务快速恢复的核心原则，构建基于备份</a:t>
            </a:r>
            <a:r>
              <a:rPr lang="en-US" altLang="zh-CN" sz="1400" dirty="0">
                <a:solidFill>
                  <a:schemeClr val="bg1"/>
                </a:solidFill>
                <a:latin typeface="Arial" panose="020B0604020202020204" pitchFamily="34" charset="0"/>
                <a:ea typeface="微软雅黑" panose="020B0503020204020204" pitchFamily="34" charset="-122"/>
                <a:cs typeface="Heiti SC Light" panose="02000000000000000000" charset="-122"/>
              </a:rPr>
              <a:t>-</a:t>
            </a:r>
            <a:r>
              <a:rPr lang="zh-CN" altLang="en-US" sz="1400" dirty="0">
                <a:solidFill>
                  <a:schemeClr val="bg1"/>
                </a:solidFill>
                <a:latin typeface="Arial" panose="020B0604020202020204" pitchFamily="34" charset="0"/>
                <a:ea typeface="微软雅黑" panose="020B0503020204020204" pitchFamily="34" charset="-122"/>
                <a:cs typeface="Heiti SC Light" panose="02000000000000000000" charset="-122"/>
              </a:rPr>
              <a:t>验证</a:t>
            </a:r>
            <a:r>
              <a:rPr lang="en-US" altLang="zh-CN" sz="1400" dirty="0">
                <a:solidFill>
                  <a:schemeClr val="bg1"/>
                </a:solidFill>
                <a:latin typeface="Arial" panose="020B0604020202020204" pitchFamily="34" charset="0"/>
                <a:ea typeface="微软雅黑" panose="020B0503020204020204" pitchFamily="34" charset="-122"/>
                <a:cs typeface="Heiti SC Light" panose="02000000000000000000" charset="-122"/>
              </a:rPr>
              <a:t>-</a:t>
            </a:r>
            <a:r>
              <a:rPr lang="zh-CN" altLang="en-US" sz="1400" dirty="0">
                <a:solidFill>
                  <a:schemeClr val="bg1"/>
                </a:solidFill>
                <a:latin typeface="Arial" panose="020B0604020202020204" pitchFamily="34" charset="0"/>
                <a:ea typeface="微软雅黑" panose="020B0503020204020204" pitchFamily="34" charset="-122"/>
                <a:cs typeface="Heiti SC Light" panose="02000000000000000000" charset="-122"/>
              </a:rPr>
              <a:t>恢复与容灾于一体的灾难恢复与验证管理体系。</a:t>
            </a:r>
          </a:p>
        </p:txBody>
      </p:sp>
      <p:sp>
        <p:nvSpPr>
          <p:cNvPr id="277" name="文本框 276"/>
          <p:cNvSpPr txBox="1"/>
          <p:nvPr/>
        </p:nvSpPr>
        <p:spPr>
          <a:xfrm>
            <a:off x="2326585" y="2381924"/>
            <a:ext cx="1088705" cy="336374"/>
          </a:xfrm>
          <a:prstGeom prst="rect">
            <a:avLst/>
          </a:prstGeom>
          <a:noFill/>
        </p:spPr>
        <p:txBody>
          <a:bodyPr wrap="square" rtlCol="0">
            <a:spAutoFit/>
          </a:bodyPr>
          <a:lstStyle/>
          <a:p>
            <a:pPr>
              <a:lnSpc>
                <a:spcPct val="150000"/>
              </a:lnSpc>
            </a:pPr>
            <a:r>
              <a:rPr lang="zh-CN" altLang="en-US" sz="1200" dirty="0">
                <a:solidFill>
                  <a:srgbClr val="73FEFF"/>
                </a:solidFill>
                <a:latin typeface="Arial" panose="020B0604020202020204" pitchFamily="34" charset="0"/>
                <a:ea typeface="微软雅黑" panose="020B0503020204020204" pitchFamily="34" charset="-122"/>
                <a:cs typeface="Apple LiSung" charset="-120"/>
              </a:rPr>
              <a:t>备份全面</a:t>
            </a:r>
          </a:p>
        </p:txBody>
      </p:sp>
      <p:sp>
        <p:nvSpPr>
          <p:cNvPr id="278" name="文本框 277"/>
          <p:cNvSpPr txBox="1"/>
          <p:nvPr/>
        </p:nvSpPr>
        <p:spPr>
          <a:xfrm>
            <a:off x="5739272" y="2376385"/>
            <a:ext cx="1088705" cy="336374"/>
          </a:xfrm>
          <a:prstGeom prst="rect">
            <a:avLst/>
          </a:prstGeom>
          <a:noFill/>
        </p:spPr>
        <p:txBody>
          <a:bodyPr wrap="square" rtlCol="0">
            <a:spAutoFit/>
          </a:bodyPr>
          <a:lstStyle/>
          <a:p>
            <a:pPr>
              <a:lnSpc>
                <a:spcPct val="150000"/>
              </a:lnSpc>
            </a:pPr>
            <a:r>
              <a:rPr lang="zh-CN" altLang="en-US" sz="1200" dirty="0">
                <a:solidFill>
                  <a:srgbClr val="73FEFF"/>
                </a:solidFill>
                <a:latin typeface="Arial" panose="020B0604020202020204" pitchFamily="34" charset="0"/>
                <a:ea typeface="微软雅黑" panose="020B0503020204020204" pitchFamily="34" charset="-122"/>
                <a:cs typeface="Apple LiSung" charset="-120"/>
              </a:rPr>
              <a:t>验证快速</a:t>
            </a:r>
          </a:p>
        </p:txBody>
      </p:sp>
      <p:sp>
        <p:nvSpPr>
          <p:cNvPr id="279" name="文本框 278"/>
          <p:cNvSpPr txBox="1"/>
          <p:nvPr/>
        </p:nvSpPr>
        <p:spPr>
          <a:xfrm>
            <a:off x="9060059" y="2383010"/>
            <a:ext cx="1088705" cy="336374"/>
          </a:xfrm>
          <a:prstGeom prst="rect">
            <a:avLst/>
          </a:prstGeom>
          <a:noFill/>
        </p:spPr>
        <p:txBody>
          <a:bodyPr wrap="square" rtlCol="0">
            <a:spAutoFit/>
          </a:bodyPr>
          <a:lstStyle/>
          <a:p>
            <a:pPr>
              <a:lnSpc>
                <a:spcPct val="150000"/>
              </a:lnSpc>
            </a:pPr>
            <a:r>
              <a:rPr lang="zh-CN" altLang="en-US" sz="1200" dirty="0">
                <a:solidFill>
                  <a:srgbClr val="73FEFF"/>
                </a:solidFill>
                <a:latin typeface="Arial" panose="020B0604020202020204" pitchFamily="34" charset="0"/>
                <a:ea typeface="微软雅黑" panose="020B0503020204020204" pitchFamily="34" charset="-122"/>
                <a:cs typeface="Apple LiSung" charset="-120"/>
              </a:rPr>
              <a:t>恢复正确</a:t>
            </a:r>
          </a:p>
        </p:txBody>
      </p:sp>
      <p:sp>
        <p:nvSpPr>
          <p:cNvPr id="280" name="文本框 279"/>
          <p:cNvSpPr txBox="1"/>
          <p:nvPr/>
        </p:nvSpPr>
        <p:spPr>
          <a:xfrm>
            <a:off x="3124896" y="1683005"/>
            <a:ext cx="1506966" cy="377026"/>
          </a:xfrm>
          <a:prstGeom prst="rect">
            <a:avLst/>
          </a:prstGeom>
          <a:noFill/>
        </p:spPr>
        <p:txBody>
          <a:bodyPr wrap="square" rtlCol="0">
            <a:spAutoFit/>
          </a:bodyPr>
          <a:lstStyle/>
          <a:p>
            <a:pPr>
              <a:lnSpc>
                <a:spcPct val="150000"/>
              </a:lnSpc>
            </a:pPr>
            <a:r>
              <a:rPr lang="zh-CN" altLang="en-US" sz="1400" dirty="0">
                <a:solidFill>
                  <a:srgbClr val="73FEFF"/>
                </a:solidFill>
                <a:latin typeface="Arial" panose="020B0604020202020204" pitchFamily="34" charset="0"/>
                <a:ea typeface="微软雅黑" panose="020B0503020204020204" pitchFamily="34" charset="-122"/>
                <a:cs typeface="Apple LiSung" charset="-120"/>
              </a:rPr>
              <a:t>保证业务连续性</a:t>
            </a:r>
          </a:p>
        </p:txBody>
      </p:sp>
      <p:sp>
        <p:nvSpPr>
          <p:cNvPr id="281" name="文本框 280"/>
          <p:cNvSpPr txBox="1"/>
          <p:nvPr/>
        </p:nvSpPr>
        <p:spPr>
          <a:xfrm>
            <a:off x="5289362" y="1683005"/>
            <a:ext cx="1829245" cy="377026"/>
          </a:xfrm>
          <a:prstGeom prst="rect">
            <a:avLst/>
          </a:prstGeom>
          <a:noFill/>
        </p:spPr>
        <p:txBody>
          <a:bodyPr wrap="square" rtlCol="0">
            <a:spAutoFit/>
          </a:bodyPr>
          <a:lstStyle/>
          <a:p>
            <a:pPr>
              <a:lnSpc>
                <a:spcPct val="150000"/>
              </a:lnSpc>
            </a:pPr>
            <a:r>
              <a:rPr lang="zh-CN" altLang="en-US" sz="1400" dirty="0">
                <a:solidFill>
                  <a:srgbClr val="73FEFF"/>
                </a:solidFill>
                <a:latin typeface="Arial" panose="020B0604020202020204" pitchFamily="34" charset="0"/>
                <a:ea typeface="微软雅黑" panose="020B0503020204020204" pitchFamily="34" charset="-122"/>
                <a:cs typeface="Apple LiSung" charset="-120"/>
              </a:rPr>
              <a:t>提升灾难恢复能力</a:t>
            </a:r>
          </a:p>
        </p:txBody>
      </p:sp>
      <p:sp>
        <p:nvSpPr>
          <p:cNvPr id="282" name="文本框 281"/>
          <p:cNvSpPr txBox="1"/>
          <p:nvPr/>
        </p:nvSpPr>
        <p:spPr>
          <a:xfrm>
            <a:off x="7644431" y="1684150"/>
            <a:ext cx="1829245" cy="377026"/>
          </a:xfrm>
          <a:prstGeom prst="rect">
            <a:avLst/>
          </a:prstGeom>
          <a:noFill/>
        </p:spPr>
        <p:txBody>
          <a:bodyPr wrap="square" rtlCol="0">
            <a:spAutoFit/>
          </a:bodyPr>
          <a:lstStyle/>
          <a:p>
            <a:pPr>
              <a:lnSpc>
                <a:spcPct val="150000"/>
              </a:lnSpc>
            </a:pPr>
            <a:r>
              <a:rPr lang="zh-CN" altLang="en-US" sz="1400" dirty="0">
                <a:solidFill>
                  <a:srgbClr val="73FEFF"/>
                </a:solidFill>
                <a:latin typeface="Arial" panose="020B0604020202020204" pitchFamily="34" charset="0"/>
                <a:ea typeface="微软雅黑" panose="020B0503020204020204" pitchFamily="34" charset="-122"/>
                <a:cs typeface="Apple LiSung" charset="-120"/>
              </a:rPr>
              <a:t>减少运维与实施成本</a:t>
            </a:r>
          </a:p>
        </p:txBody>
      </p:sp>
      <p:cxnSp>
        <p:nvCxnSpPr>
          <p:cNvPr id="284" name="直线连接符 283"/>
          <p:cNvCxnSpPr/>
          <p:nvPr/>
        </p:nvCxnSpPr>
        <p:spPr>
          <a:xfrm flipV="1">
            <a:off x="4616233" y="1908897"/>
            <a:ext cx="541453" cy="1"/>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85" name="直线连接符 284"/>
          <p:cNvCxnSpPr/>
          <p:nvPr/>
        </p:nvCxnSpPr>
        <p:spPr>
          <a:xfrm flipV="1">
            <a:off x="6950156" y="1908897"/>
            <a:ext cx="541453" cy="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8302490" y="3355773"/>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恢复编排</a:t>
            </a:r>
          </a:p>
        </p:txBody>
      </p:sp>
      <p:sp>
        <p:nvSpPr>
          <p:cNvPr id="3" name="椭圆 2"/>
          <p:cNvSpPr/>
          <p:nvPr/>
        </p:nvSpPr>
        <p:spPr>
          <a:xfrm>
            <a:off x="9719212" y="3304557"/>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数据复制</a:t>
            </a:r>
          </a:p>
        </p:txBody>
      </p:sp>
      <p:sp>
        <p:nvSpPr>
          <p:cNvPr id="4" name="椭圆 3"/>
          <p:cNvSpPr/>
          <p:nvPr/>
        </p:nvSpPr>
        <p:spPr>
          <a:xfrm>
            <a:off x="9003571" y="3702123"/>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细粒度恢复</a:t>
            </a:r>
          </a:p>
        </p:txBody>
      </p:sp>
      <p:sp>
        <p:nvSpPr>
          <p:cNvPr id="5" name="椭圆 4"/>
          <p:cNvSpPr/>
          <p:nvPr/>
        </p:nvSpPr>
        <p:spPr>
          <a:xfrm>
            <a:off x="9706529" y="4155826"/>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容灾演练平台</a:t>
            </a:r>
          </a:p>
        </p:txBody>
      </p:sp>
      <p:sp>
        <p:nvSpPr>
          <p:cNvPr id="7" name="椭圆 6"/>
          <p:cNvSpPr/>
          <p:nvPr/>
        </p:nvSpPr>
        <p:spPr>
          <a:xfrm>
            <a:off x="8289807" y="4169227"/>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应急接管</a:t>
            </a:r>
          </a:p>
        </p:txBody>
      </p:sp>
      <p:sp>
        <p:nvSpPr>
          <p:cNvPr id="8" name="椭圆 7"/>
          <p:cNvSpPr/>
          <p:nvPr/>
        </p:nvSpPr>
        <p:spPr>
          <a:xfrm>
            <a:off x="8992121" y="4554251"/>
            <a:ext cx="908804" cy="908804"/>
          </a:xfrm>
          <a:prstGeom prst="ellipse">
            <a:avLst/>
          </a:prstGeom>
          <a:gradFill>
            <a:gsLst>
              <a:gs pos="100000">
                <a:srgbClr val="1B606B"/>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瞬时恢复</a:t>
            </a:r>
          </a:p>
        </p:txBody>
      </p:sp>
      <p:sp>
        <p:nvSpPr>
          <p:cNvPr id="9" name="椭圆 8"/>
          <p:cNvSpPr/>
          <p:nvPr/>
        </p:nvSpPr>
        <p:spPr>
          <a:xfrm>
            <a:off x="8985412" y="2876220"/>
            <a:ext cx="908804" cy="908804"/>
          </a:xfrm>
          <a:prstGeom prst="ellipse">
            <a:avLst/>
          </a:prstGeom>
          <a:gradFill>
            <a:gsLst>
              <a:gs pos="100000">
                <a:srgbClr val="1B606B">
                  <a:alpha val="40314"/>
                </a:srgbClr>
              </a:gs>
              <a:gs pos="41000">
                <a:srgbClr val="25BDBB"/>
              </a:gs>
              <a:gs pos="0">
                <a:srgbClr val="10CBB8">
                  <a:alpha val="40314"/>
                </a:srgbClr>
              </a:gs>
            </a:gsLst>
            <a:lin ang="5400000" scaled="0"/>
          </a:gradFill>
          <a:ln>
            <a:noFill/>
          </a:ln>
          <a:effec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lvl="0" algn="ctr">
              <a:buClrTx/>
              <a:buSzTx/>
              <a:buFontTx/>
            </a:pPr>
            <a:r>
              <a:rPr lang="zh-CN" altLang="en-US" sz="1000" dirty="0">
                <a:latin typeface="Arial" panose="020B0604020202020204" pitchFamily="34" charset="0"/>
                <a:ea typeface="微软雅黑" panose="020B0503020204020204" pitchFamily="34" charset="-122"/>
                <a:cs typeface="Apple LiSung" charset="-120"/>
                <a:sym typeface="Apple LiSung" charset="-120"/>
              </a:rPr>
              <a:t>跨平台</a:t>
            </a:r>
          </a:p>
        </p:txBody>
      </p:sp>
      <p:sp>
        <p:nvSpPr>
          <p:cNvPr id="11" name="文本框 10"/>
          <p:cNvSpPr txBox="1"/>
          <p:nvPr/>
        </p:nvSpPr>
        <p:spPr>
          <a:xfrm flipH="1">
            <a:off x="5264832" y="6473605"/>
            <a:ext cx="2044714" cy="316049"/>
          </a:xfrm>
          <a:prstGeom prst="rect">
            <a:avLst/>
          </a:prstGeom>
          <a:noFill/>
        </p:spPr>
        <p:txBody>
          <a:bodyPr wrap="square" rtlCol="0">
            <a:spAutoFit/>
          </a:bodyPr>
          <a:lstStyle/>
          <a:p>
            <a:pPr>
              <a:lnSpc>
                <a:spcPct val="150000"/>
              </a:lnSpc>
            </a:pPr>
            <a:r>
              <a:rPr lang="zh-CN" altLang="en-US" sz="1100" dirty="0">
                <a:solidFill>
                  <a:schemeClr val="bg1"/>
                </a:solidFill>
                <a:latin typeface="Arial" panose="020B0604020202020204" pitchFamily="34" charset="0"/>
                <a:ea typeface="微软雅黑" panose="020B0503020204020204" pitchFamily="34" charset="-122"/>
                <a:cs typeface="Apple LiSung" charset="-120"/>
              </a:rPr>
              <a:t>云祺数据保护能力基座</a:t>
            </a:r>
          </a:p>
        </p:txBody>
      </p:sp>
    </p:spTree>
    <p:custDataLst>
      <p:tags r:id="rId1"/>
    </p:custData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4"/>
          <p:cNvSpPr txBox="1"/>
          <p:nvPr/>
        </p:nvSpPr>
        <p:spPr>
          <a:xfrm>
            <a:off x="1651700" y="1871564"/>
            <a:ext cx="4203065" cy="95313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6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PART</a:t>
            </a:r>
            <a:r>
              <a:rPr kumimoji="0" lang="en-US" sz="5600" b="0" i="0" u="none" strike="noStrike" kern="1200" cap="none" spc="0" normalizeH="0" baseline="0" noProof="0" dirty="0">
                <a:ln>
                  <a:noFill/>
                </a:ln>
                <a:solidFill>
                  <a:srgbClr val="3DA9B1"/>
                </a:solidFill>
                <a:effectLst/>
                <a:uLnTx/>
                <a:uFillTx/>
                <a:latin typeface="Arial" panose="020B0604020202020204" pitchFamily="34" charset="0"/>
                <a:ea typeface="微软雅黑" panose="020B0503020204020204" pitchFamily="34" charset="-122"/>
                <a:cs typeface="Apple LiSung" charset="-120"/>
              </a:rPr>
              <a:t> </a:t>
            </a:r>
            <a:r>
              <a:rPr kumimoji="0" lang="en-US" sz="56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rPr>
              <a:t>0</a:t>
            </a:r>
            <a:r>
              <a:rPr lang="en-US" sz="5600" dirty="0">
                <a:solidFill>
                  <a:srgbClr val="25BDBB"/>
                </a:solidFill>
                <a:latin typeface="Arial" panose="020B0604020202020204" pitchFamily="34" charset="0"/>
                <a:ea typeface="微软雅黑" panose="020B0503020204020204" pitchFamily="34" charset="-122"/>
                <a:cs typeface="Apple LiSung" charset="-120"/>
              </a:rPr>
              <a:t>3</a:t>
            </a:r>
            <a:endParaRPr kumimoji="0" lang="en-US" sz="56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endParaRPr>
          </a:p>
        </p:txBody>
      </p:sp>
      <p:sp>
        <p:nvSpPr>
          <p:cNvPr id="26" name="文本框 25"/>
          <p:cNvSpPr txBox="1"/>
          <p:nvPr/>
        </p:nvSpPr>
        <p:spPr>
          <a:xfrm>
            <a:off x="1651700" y="2938364"/>
            <a:ext cx="5011858" cy="7683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典型应用场景</a:t>
            </a:r>
            <a:endParaRPr kumimoji="0" lang="en-US" sz="4400" b="0" i="0" u="none" strike="noStrike" kern="1200" cap="none" spc="0" normalizeH="0" baseline="0" noProof="0" dirty="0" err="1">
              <a:ln>
                <a:noFill/>
              </a:ln>
              <a:solidFill>
                <a:prstClr val="white"/>
              </a:solidFill>
              <a:effectLst/>
              <a:uLnTx/>
              <a:uFillTx/>
              <a:latin typeface="Arial" panose="020B0604020202020204" pitchFamily="34" charset="0"/>
              <a:ea typeface="微软雅黑" panose="020B0503020204020204" pitchFamily="34" charset="-122"/>
              <a:cs typeface="Apple LiSung" charset="-120"/>
            </a:endParaRPr>
          </a:p>
        </p:txBody>
      </p:sp>
    </p:spTree>
    <p:custDataLst>
      <p:tags r:id="rId1"/>
    </p:custDataLst>
    <p:extLst>
      <p:ext uri="{BB962C8B-B14F-4D97-AF65-F5344CB8AC3E}">
        <p14:creationId xmlns:p14="http://schemas.microsoft.com/office/powerpoint/2010/main" val="2899568442"/>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25079-111F-7501-1E59-76E30DDD90DC}"/>
            </a:ext>
          </a:extLst>
        </p:cNvPr>
        <p:cNvGrpSpPr/>
        <p:nvPr/>
      </p:nvGrpSpPr>
      <p:grpSpPr>
        <a:xfrm>
          <a:off x="0" y="0"/>
          <a:ext cx="0" cy="0"/>
          <a:chOff x="0" y="0"/>
          <a:chExt cx="0" cy="0"/>
        </a:xfrm>
      </p:grpSpPr>
      <p:sp>
        <p:nvSpPr>
          <p:cNvPr id="26" name="文本框 25">
            <a:extLst>
              <a:ext uri="{FF2B5EF4-FFF2-40B4-BE49-F238E27FC236}">
                <a16:creationId xmlns:a16="http://schemas.microsoft.com/office/drawing/2014/main" id="{99D0A284-A1F9-5C08-F41F-E8887785F048}"/>
              </a:ext>
            </a:extLst>
          </p:cNvPr>
          <p:cNvSpPr txBox="1"/>
          <p:nvPr/>
        </p:nvSpPr>
        <p:spPr>
          <a:xfrm>
            <a:off x="838199" y="433070"/>
            <a:ext cx="5462960"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政务云数据验证</a:t>
            </a:r>
          </a:p>
        </p:txBody>
      </p:sp>
      <p:sp>
        <p:nvSpPr>
          <p:cNvPr id="4" name="矩形 3">
            <a:extLst>
              <a:ext uri="{FF2B5EF4-FFF2-40B4-BE49-F238E27FC236}">
                <a16:creationId xmlns:a16="http://schemas.microsoft.com/office/drawing/2014/main" id="{E9D44BB4-07AF-8CAC-51E5-579C3AC5C53E}"/>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97" name="文本框 96">
            <a:extLst>
              <a:ext uri="{FF2B5EF4-FFF2-40B4-BE49-F238E27FC236}">
                <a16:creationId xmlns:a16="http://schemas.microsoft.com/office/drawing/2014/main" id="{3DCD1F98-756D-042A-4B28-2DC656508AA4}"/>
              </a:ext>
            </a:extLst>
          </p:cNvPr>
          <p:cNvSpPr txBox="1"/>
          <p:nvPr/>
        </p:nvSpPr>
        <p:spPr>
          <a:xfrm>
            <a:off x="768749" y="2215378"/>
            <a:ext cx="4775523"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对于政务云而言，其并没有像医院那样有明确地数据验证要求，但从政务云所拥有的特殊性以及实践要求来讲，其需要定期进行数据验证，并且也有一定的特点。</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00" name="文本框 99">
            <a:extLst>
              <a:ext uri="{FF2B5EF4-FFF2-40B4-BE49-F238E27FC236}">
                <a16:creationId xmlns:a16="http://schemas.microsoft.com/office/drawing/2014/main" id="{EA1FC47E-337B-7E5C-0935-F09D0F073012}"/>
              </a:ext>
            </a:extLst>
          </p:cNvPr>
          <p:cNvSpPr txBox="1"/>
          <p:nvPr/>
        </p:nvSpPr>
        <p:spPr>
          <a:xfrm>
            <a:off x="759996" y="1710961"/>
            <a:ext cx="3102565" cy="37702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政务云的数据验证来源于实践</a:t>
            </a:r>
          </a:p>
        </p:txBody>
      </p:sp>
      <p:sp>
        <p:nvSpPr>
          <p:cNvPr id="16" name="圆角矩形 279">
            <a:extLst>
              <a:ext uri="{FF2B5EF4-FFF2-40B4-BE49-F238E27FC236}">
                <a16:creationId xmlns:a16="http://schemas.microsoft.com/office/drawing/2014/main" id="{606398F3-734E-6540-26F5-4EF55B60F4E5}"/>
              </a:ext>
            </a:extLst>
          </p:cNvPr>
          <p:cNvSpPr/>
          <p:nvPr/>
        </p:nvSpPr>
        <p:spPr>
          <a:xfrm>
            <a:off x="838199" y="120214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政务云的验证要求</a:t>
            </a:r>
          </a:p>
        </p:txBody>
      </p:sp>
      <p:sp>
        <p:nvSpPr>
          <p:cNvPr id="17" name="圆角矩形 279">
            <a:extLst>
              <a:ext uri="{FF2B5EF4-FFF2-40B4-BE49-F238E27FC236}">
                <a16:creationId xmlns:a16="http://schemas.microsoft.com/office/drawing/2014/main" id="{BA23E496-FC96-A795-19FC-597EECCD7DB3}"/>
              </a:ext>
            </a:extLst>
          </p:cNvPr>
          <p:cNvSpPr/>
          <p:nvPr/>
        </p:nvSpPr>
        <p:spPr>
          <a:xfrm>
            <a:off x="6939986" y="120214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政务云的核心痛点</a:t>
            </a:r>
          </a:p>
        </p:txBody>
      </p:sp>
      <p:sp>
        <p:nvSpPr>
          <p:cNvPr id="18" name="文本框 17">
            <a:extLst>
              <a:ext uri="{FF2B5EF4-FFF2-40B4-BE49-F238E27FC236}">
                <a16:creationId xmlns:a16="http://schemas.microsoft.com/office/drawing/2014/main" id="{A9CFF999-B67E-ADDD-A58E-FA5E6B12D456}"/>
              </a:ext>
            </a:extLst>
          </p:cNvPr>
          <p:cNvSpPr txBox="1"/>
          <p:nvPr/>
        </p:nvSpPr>
        <p:spPr>
          <a:xfrm>
            <a:off x="768749" y="4019542"/>
            <a:ext cx="3102565" cy="37702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针对业务系统的验证</a:t>
            </a:r>
          </a:p>
        </p:txBody>
      </p:sp>
      <p:sp>
        <p:nvSpPr>
          <p:cNvPr id="40" name="文本框 39">
            <a:extLst>
              <a:ext uri="{FF2B5EF4-FFF2-40B4-BE49-F238E27FC236}">
                <a16:creationId xmlns:a16="http://schemas.microsoft.com/office/drawing/2014/main" id="{71DB0566-7572-F0CD-C1CC-D696F9A16679}"/>
              </a:ext>
            </a:extLst>
          </p:cNvPr>
          <p:cNvSpPr txBox="1"/>
          <p:nvPr/>
        </p:nvSpPr>
        <p:spPr>
          <a:xfrm>
            <a:off x="759996" y="4463327"/>
            <a:ext cx="4775523" cy="6133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政务云的很多业务都由虚拟化向外提供服务，对虚拟机做验证是政务云场景下验证一个非常重要的动作。</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52" name="矩形 51">
            <a:extLst>
              <a:ext uri="{FF2B5EF4-FFF2-40B4-BE49-F238E27FC236}">
                <a16:creationId xmlns:a16="http://schemas.microsoft.com/office/drawing/2014/main" id="{05D237A0-4ED1-E1DA-7309-68E6674BF7ED}"/>
              </a:ext>
            </a:extLst>
          </p:cNvPr>
          <p:cNvSpPr/>
          <p:nvPr>
            <p:custDataLst>
              <p:tags r:id="rId2"/>
            </p:custDataLst>
          </p:nvPr>
        </p:nvSpPr>
        <p:spPr>
          <a:xfrm>
            <a:off x="6939986" y="2215378"/>
            <a:ext cx="4937570" cy="89037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政务云的特点就是其拥有较大的业务规模，上千台虚拟机都是十分普遍的，这意味着即使每次选择一部分机器进行验证，也会带来非常大的压力。</a:t>
            </a:r>
            <a:endPar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78" name="圆角矩形 279">
            <a:extLst>
              <a:ext uri="{FF2B5EF4-FFF2-40B4-BE49-F238E27FC236}">
                <a16:creationId xmlns:a16="http://schemas.microsoft.com/office/drawing/2014/main" id="{896564FC-F6B4-AC79-BF43-627FB92105D4}"/>
              </a:ext>
            </a:extLst>
          </p:cNvPr>
          <p:cNvSpPr/>
          <p:nvPr/>
        </p:nvSpPr>
        <p:spPr>
          <a:xfrm>
            <a:off x="838199" y="3384339"/>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具有代表性的验证对象</a:t>
            </a:r>
          </a:p>
        </p:txBody>
      </p:sp>
      <p:sp>
        <p:nvSpPr>
          <p:cNvPr id="2" name="矩形 1">
            <a:extLst>
              <a:ext uri="{FF2B5EF4-FFF2-40B4-BE49-F238E27FC236}">
                <a16:creationId xmlns:a16="http://schemas.microsoft.com/office/drawing/2014/main" id="{A0E7CED3-7A1D-A43A-EB55-A6C95978F867}"/>
              </a:ext>
            </a:extLst>
          </p:cNvPr>
          <p:cNvSpPr/>
          <p:nvPr>
            <p:custDataLst>
              <p:tags r:id="rId3"/>
            </p:custDataLst>
          </p:nvPr>
        </p:nvSpPr>
        <p:spPr>
          <a:xfrm>
            <a:off x="6939986" y="1723106"/>
            <a:ext cx="4937570" cy="377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验证规模大，耗费人力物力</a:t>
            </a:r>
            <a:endParaRPr kumimoji="0"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Tree>
    <p:custDataLst>
      <p:tags r:id="rId1"/>
    </p:custDataLst>
    <p:extLst>
      <p:ext uri="{BB962C8B-B14F-4D97-AF65-F5344CB8AC3E}">
        <p14:creationId xmlns:p14="http://schemas.microsoft.com/office/powerpoint/2010/main" val="37780960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60C307-65FA-5FEB-1377-BA21B19F1DC9}"/>
            </a:ext>
          </a:extLst>
        </p:cNvPr>
        <p:cNvGrpSpPr/>
        <p:nvPr/>
      </p:nvGrpSpPr>
      <p:grpSpPr>
        <a:xfrm>
          <a:off x="0" y="0"/>
          <a:ext cx="0" cy="0"/>
          <a:chOff x="0" y="0"/>
          <a:chExt cx="0" cy="0"/>
        </a:xfrm>
      </p:grpSpPr>
      <p:sp>
        <p:nvSpPr>
          <p:cNvPr id="26" name="文本框 25">
            <a:extLst>
              <a:ext uri="{FF2B5EF4-FFF2-40B4-BE49-F238E27FC236}">
                <a16:creationId xmlns:a16="http://schemas.microsoft.com/office/drawing/2014/main" id="{C2EC3D65-FDAB-2F01-FD6F-6231204ADEAD}"/>
              </a:ext>
            </a:extLst>
          </p:cNvPr>
          <p:cNvSpPr txBox="1"/>
          <p:nvPr/>
        </p:nvSpPr>
        <p:spPr>
          <a:xfrm>
            <a:off x="838199" y="433070"/>
            <a:ext cx="2734544"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政务云数据验证</a:t>
            </a:r>
          </a:p>
        </p:txBody>
      </p:sp>
      <p:sp>
        <p:nvSpPr>
          <p:cNvPr id="4" name="矩形 3">
            <a:extLst>
              <a:ext uri="{FF2B5EF4-FFF2-40B4-BE49-F238E27FC236}">
                <a16:creationId xmlns:a16="http://schemas.microsoft.com/office/drawing/2014/main" id="{DE65220E-0E81-8048-00A0-697A64E7BF7D}"/>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5" name="圆角矩形 9">
            <a:extLst>
              <a:ext uri="{FF2B5EF4-FFF2-40B4-BE49-F238E27FC236}">
                <a16:creationId xmlns:a16="http://schemas.microsoft.com/office/drawing/2014/main" id="{36822CEC-3573-0DAB-02DF-9EF1A2FC69CB}"/>
              </a:ext>
            </a:extLst>
          </p:cNvPr>
          <p:cNvSpPr/>
          <p:nvPr/>
        </p:nvSpPr>
        <p:spPr>
          <a:xfrm>
            <a:off x="378517" y="2779771"/>
            <a:ext cx="2172971" cy="2354443"/>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6" name="圆角矩形 279">
            <a:extLst>
              <a:ext uri="{FF2B5EF4-FFF2-40B4-BE49-F238E27FC236}">
                <a16:creationId xmlns:a16="http://schemas.microsoft.com/office/drawing/2014/main" id="{93BB96FC-C7DF-1006-706D-7609E3D3B158}"/>
              </a:ext>
            </a:extLst>
          </p:cNvPr>
          <p:cNvSpPr/>
          <p:nvPr/>
        </p:nvSpPr>
        <p:spPr>
          <a:xfrm>
            <a:off x="512702" y="2861536"/>
            <a:ext cx="1934383"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业务负载与应用</a:t>
            </a:r>
          </a:p>
        </p:txBody>
      </p:sp>
      <p:cxnSp>
        <p:nvCxnSpPr>
          <p:cNvPr id="20" name="直线箭头连接符 31">
            <a:extLst>
              <a:ext uri="{FF2B5EF4-FFF2-40B4-BE49-F238E27FC236}">
                <a16:creationId xmlns:a16="http://schemas.microsoft.com/office/drawing/2014/main" id="{303F2A23-2A50-AF8A-CAF9-9EEF0102607D}"/>
              </a:ext>
            </a:extLst>
          </p:cNvPr>
          <p:cNvCxnSpPr>
            <a:cxnSpLocks/>
            <a:endCxn id="37" idx="1"/>
          </p:cNvCxnSpPr>
          <p:nvPr/>
        </p:nvCxnSpPr>
        <p:spPr>
          <a:xfrm flipV="1">
            <a:off x="2551488" y="3853755"/>
            <a:ext cx="566475" cy="1586"/>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37" name="圆角矩形 10">
            <a:extLst>
              <a:ext uri="{FF2B5EF4-FFF2-40B4-BE49-F238E27FC236}">
                <a16:creationId xmlns:a16="http://schemas.microsoft.com/office/drawing/2014/main" id="{262A6E29-EF16-6AE4-BCBE-329D3BBECF6D}"/>
              </a:ext>
            </a:extLst>
          </p:cNvPr>
          <p:cNvSpPr/>
          <p:nvPr/>
        </p:nvSpPr>
        <p:spPr>
          <a:xfrm>
            <a:off x="3117963" y="3387791"/>
            <a:ext cx="1899345" cy="93192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39" name="圆角矩形 279">
            <a:extLst>
              <a:ext uri="{FF2B5EF4-FFF2-40B4-BE49-F238E27FC236}">
                <a16:creationId xmlns:a16="http://schemas.microsoft.com/office/drawing/2014/main" id="{7F8E6C56-3BD3-129A-1F58-BBF58B09E5D4}"/>
              </a:ext>
            </a:extLst>
          </p:cNvPr>
          <p:cNvSpPr/>
          <p:nvPr/>
        </p:nvSpPr>
        <p:spPr>
          <a:xfrm>
            <a:off x="3226010" y="3978575"/>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云祺容灾备份系统</a:t>
            </a:r>
          </a:p>
        </p:txBody>
      </p:sp>
      <p:pic>
        <p:nvPicPr>
          <p:cNvPr id="41" name="图形 6">
            <a:extLst>
              <a:ext uri="{FF2B5EF4-FFF2-40B4-BE49-F238E27FC236}">
                <a16:creationId xmlns:a16="http://schemas.microsoft.com/office/drawing/2014/main" id="{F9F5A484-B575-B2C3-0006-78454CF66E4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802130" y="3448651"/>
            <a:ext cx="531007" cy="468164"/>
          </a:xfrm>
          <a:prstGeom prst="rect">
            <a:avLst/>
          </a:prstGeom>
        </p:spPr>
      </p:pic>
      <p:sp>
        <p:nvSpPr>
          <p:cNvPr id="47" name="圆角矩形 11">
            <a:extLst>
              <a:ext uri="{FF2B5EF4-FFF2-40B4-BE49-F238E27FC236}">
                <a16:creationId xmlns:a16="http://schemas.microsoft.com/office/drawing/2014/main" id="{172C31D3-7171-B2CA-615B-219CDA8523FE}"/>
              </a:ext>
            </a:extLst>
          </p:cNvPr>
          <p:cNvSpPr/>
          <p:nvPr/>
        </p:nvSpPr>
        <p:spPr>
          <a:xfrm>
            <a:off x="3117963" y="1268513"/>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50" name="图片 49">
            <a:extLst>
              <a:ext uri="{FF2B5EF4-FFF2-40B4-BE49-F238E27FC236}">
                <a16:creationId xmlns:a16="http://schemas.microsoft.com/office/drawing/2014/main" id="{7D01864A-1444-5522-C449-BC979BCB53F2}"/>
              </a:ext>
            </a:extLst>
          </p:cNvPr>
          <p:cNvPicPr>
            <a:picLocks noChangeAspect="1"/>
          </p:cNvPicPr>
          <p:nvPr/>
        </p:nvPicPr>
        <p:blipFill rotWithShape="1">
          <a:blip r:embed="rId6"/>
          <a:srcRect l="18771" t="14100" r="18687" b="17733"/>
          <a:stretch>
            <a:fillRect/>
          </a:stretch>
        </p:blipFill>
        <p:spPr>
          <a:xfrm>
            <a:off x="3246792" y="2216497"/>
            <a:ext cx="383554" cy="457077"/>
          </a:xfrm>
          <a:prstGeom prst="rect">
            <a:avLst/>
          </a:prstGeom>
        </p:spPr>
      </p:pic>
      <p:pic>
        <p:nvPicPr>
          <p:cNvPr id="54" name="图片 53">
            <a:extLst>
              <a:ext uri="{FF2B5EF4-FFF2-40B4-BE49-F238E27FC236}">
                <a16:creationId xmlns:a16="http://schemas.microsoft.com/office/drawing/2014/main" id="{9E17BFE7-E8EC-2FB4-FD22-ACA62C08D832}"/>
              </a:ext>
            </a:extLst>
          </p:cNvPr>
          <p:cNvPicPr>
            <a:picLocks noChangeAspect="1"/>
          </p:cNvPicPr>
          <p:nvPr/>
        </p:nvPicPr>
        <p:blipFill rotWithShape="1">
          <a:blip r:embed="rId6"/>
          <a:srcRect l="18771" t="14100" r="18687" b="17733"/>
          <a:stretch>
            <a:fillRect/>
          </a:stretch>
        </p:blipFill>
        <p:spPr>
          <a:xfrm>
            <a:off x="3896638" y="2211153"/>
            <a:ext cx="383554" cy="457077"/>
          </a:xfrm>
          <a:prstGeom prst="rect">
            <a:avLst/>
          </a:prstGeom>
        </p:spPr>
      </p:pic>
      <p:pic>
        <p:nvPicPr>
          <p:cNvPr id="55" name="图片 54">
            <a:extLst>
              <a:ext uri="{FF2B5EF4-FFF2-40B4-BE49-F238E27FC236}">
                <a16:creationId xmlns:a16="http://schemas.microsoft.com/office/drawing/2014/main" id="{D68BF4D0-6FEF-56EF-5AA3-F76FB35C4DDF}"/>
              </a:ext>
            </a:extLst>
          </p:cNvPr>
          <p:cNvPicPr>
            <a:picLocks noChangeAspect="1"/>
          </p:cNvPicPr>
          <p:nvPr/>
        </p:nvPicPr>
        <p:blipFill rotWithShape="1">
          <a:blip r:embed="rId6"/>
          <a:srcRect l="18771" t="14100" r="18687" b="17733"/>
          <a:stretch>
            <a:fillRect/>
          </a:stretch>
        </p:blipFill>
        <p:spPr>
          <a:xfrm>
            <a:off x="4527143" y="2211153"/>
            <a:ext cx="383554" cy="457077"/>
          </a:xfrm>
          <a:prstGeom prst="rect">
            <a:avLst/>
          </a:prstGeom>
        </p:spPr>
      </p:pic>
      <p:sp>
        <p:nvSpPr>
          <p:cNvPr id="62" name="圆角矩形 279">
            <a:extLst>
              <a:ext uri="{FF2B5EF4-FFF2-40B4-BE49-F238E27FC236}">
                <a16:creationId xmlns:a16="http://schemas.microsoft.com/office/drawing/2014/main" id="{F2B3D0AD-8BAA-8257-E1E2-EAF9534A12D5}"/>
              </a:ext>
            </a:extLst>
          </p:cNvPr>
          <p:cNvSpPr/>
          <p:nvPr/>
        </p:nvSpPr>
        <p:spPr>
          <a:xfrm>
            <a:off x="3222361" y="2681260"/>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本地数据中心</a:t>
            </a:r>
          </a:p>
        </p:txBody>
      </p:sp>
      <p:pic>
        <p:nvPicPr>
          <p:cNvPr id="72" name="图形 36">
            <a:extLst>
              <a:ext uri="{FF2B5EF4-FFF2-40B4-BE49-F238E27FC236}">
                <a16:creationId xmlns:a16="http://schemas.microsoft.com/office/drawing/2014/main" id="{6333FB3A-4704-66E3-C9FA-8A61E321962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226944" y="1396469"/>
            <a:ext cx="415953" cy="302169"/>
          </a:xfrm>
          <a:prstGeom prst="rect">
            <a:avLst/>
          </a:prstGeom>
        </p:spPr>
      </p:pic>
      <p:pic>
        <p:nvPicPr>
          <p:cNvPr id="73" name="图形 36">
            <a:extLst>
              <a:ext uri="{FF2B5EF4-FFF2-40B4-BE49-F238E27FC236}">
                <a16:creationId xmlns:a16="http://schemas.microsoft.com/office/drawing/2014/main" id="{0568206E-42AC-6344-8762-B9C5BE4750C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64239" y="1401743"/>
            <a:ext cx="415953" cy="302169"/>
          </a:xfrm>
          <a:prstGeom prst="rect">
            <a:avLst/>
          </a:prstGeom>
        </p:spPr>
      </p:pic>
      <p:pic>
        <p:nvPicPr>
          <p:cNvPr id="74" name="图形 36">
            <a:extLst>
              <a:ext uri="{FF2B5EF4-FFF2-40B4-BE49-F238E27FC236}">
                <a16:creationId xmlns:a16="http://schemas.microsoft.com/office/drawing/2014/main" id="{5A0A1F0D-D367-A786-1B5E-215A8AB7550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501534" y="1406463"/>
            <a:ext cx="415953" cy="302169"/>
          </a:xfrm>
          <a:prstGeom prst="rect">
            <a:avLst/>
          </a:prstGeom>
        </p:spPr>
      </p:pic>
      <p:pic>
        <p:nvPicPr>
          <p:cNvPr id="75" name="图形 31">
            <a:extLst>
              <a:ext uri="{FF2B5EF4-FFF2-40B4-BE49-F238E27FC236}">
                <a16:creationId xmlns:a16="http://schemas.microsoft.com/office/drawing/2014/main" id="{34F5B6E0-17CD-381C-52DF-0F514D3C05B9}"/>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226944" y="1847085"/>
            <a:ext cx="415953" cy="345651"/>
          </a:xfrm>
          <a:prstGeom prst="rect">
            <a:avLst/>
          </a:prstGeom>
        </p:spPr>
      </p:pic>
      <p:pic>
        <p:nvPicPr>
          <p:cNvPr id="76" name="图形 31">
            <a:extLst>
              <a:ext uri="{FF2B5EF4-FFF2-40B4-BE49-F238E27FC236}">
                <a16:creationId xmlns:a16="http://schemas.microsoft.com/office/drawing/2014/main" id="{5A91C22E-2976-BFD9-7EE6-6D913C8EF8D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864239" y="1847084"/>
            <a:ext cx="415953" cy="345651"/>
          </a:xfrm>
          <a:prstGeom prst="rect">
            <a:avLst/>
          </a:prstGeom>
        </p:spPr>
      </p:pic>
      <p:pic>
        <p:nvPicPr>
          <p:cNvPr id="77" name="图形 31">
            <a:extLst>
              <a:ext uri="{FF2B5EF4-FFF2-40B4-BE49-F238E27FC236}">
                <a16:creationId xmlns:a16="http://schemas.microsoft.com/office/drawing/2014/main" id="{4A5AAC4B-D790-D159-67E8-0F532B14B64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498122" y="1847083"/>
            <a:ext cx="415953" cy="345651"/>
          </a:xfrm>
          <a:prstGeom prst="rect">
            <a:avLst/>
          </a:prstGeom>
        </p:spPr>
      </p:pic>
      <p:cxnSp>
        <p:nvCxnSpPr>
          <p:cNvPr id="79" name="直线箭头连接符 31">
            <a:extLst>
              <a:ext uri="{FF2B5EF4-FFF2-40B4-BE49-F238E27FC236}">
                <a16:creationId xmlns:a16="http://schemas.microsoft.com/office/drawing/2014/main" id="{FC1AEAD6-A153-3AE2-F5E6-34F94F6CDC8E}"/>
              </a:ext>
            </a:extLst>
          </p:cNvPr>
          <p:cNvCxnSpPr>
            <a:cxnSpLocks/>
          </p:cNvCxnSpPr>
          <p:nvPr/>
        </p:nvCxnSpPr>
        <p:spPr>
          <a:xfrm flipV="1">
            <a:off x="4067632" y="3102707"/>
            <a:ext cx="0" cy="285084"/>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84" name="圆角矩形 11">
            <a:extLst>
              <a:ext uri="{FF2B5EF4-FFF2-40B4-BE49-F238E27FC236}">
                <a16:creationId xmlns:a16="http://schemas.microsoft.com/office/drawing/2014/main" id="{E821D2F6-E59C-B8A6-E915-FAA41F59F1D2}"/>
              </a:ext>
            </a:extLst>
          </p:cNvPr>
          <p:cNvSpPr/>
          <p:nvPr/>
        </p:nvSpPr>
        <p:spPr>
          <a:xfrm>
            <a:off x="3117960" y="4704089"/>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85" name="图片 84">
            <a:extLst>
              <a:ext uri="{FF2B5EF4-FFF2-40B4-BE49-F238E27FC236}">
                <a16:creationId xmlns:a16="http://schemas.microsoft.com/office/drawing/2014/main" id="{DD3284D9-BEA0-5655-F7F3-66510E7800D1}"/>
              </a:ext>
            </a:extLst>
          </p:cNvPr>
          <p:cNvPicPr>
            <a:picLocks noChangeAspect="1"/>
          </p:cNvPicPr>
          <p:nvPr/>
        </p:nvPicPr>
        <p:blipFill rotWithShape="1">
          <a:blip r:embed="rId6"/>
          <a:srcRect l="18771" t="14100" r="18687" b="17733"/>
          <a:stretch>
            <a:fillRect/>
          </a:stretch>
        </p:blipFill>
        <p:spPr>
          <a:xfrm>
            <a:off x="3246789" y="5652073"/>
            <a:ext cx="383554" cy="457077"/>
          </a:xfrm>
          <a:prstGeom prst="rect">
            <a:avLst/>
          </a:prstGeom>
        </p:spPr>
      </p:pic>
      <p:pic>
        <p:nvPicPr>
          <p:cNvPr id="86" name="图片 85">
            <a:extLst>
              <a:ext uri="{FF2B5EF4-FFF2-40B4-BE49-F238E27FC236}">
                <a16:creationId xmlns:a16="http://schemas.microsoft.com/office/drawing/2014/main" id="{F0E71B26-AE76-455D-7E80-C26F5F9DF4CF}"/>
              </a:ext>
            </a:extLst>
          </p:cNvPr>
          <p:cNvPicPr>
            <a:picLocks noChangeAspect="1"/>
          </p:cNvPicPr>
          <p:nvPr/>
        </p:nvPicPr>
        <p:blipFill rotWithShape="1">
          <a:blip r:embed="rId6"/>
          <a:srcRect l="18771" t="14100" r="18687" b="17733"/>
          <a:stretch>
            <a:fillRect/>
          </a:stretch>
        </p:blipFill>
        <p:spPr>
          <a:xfrm>
            <a:off x="3896635" y="5646729"/>
            <a:ext cx="383554" cy="457077"/>
          </a:xfrm>
          <a:prstGeom prst="rect">
            <a:avLst/>
          </a:prstGeom>
        </p:spPr>
      </p:pic>
      <p:pic>
        <p:nvPicPr>
          <p:cNvPr id="87" name="图片 86">
            <a:extLst>
              <a:ext uri="{FF2B5EF4-FFF2-40B4-BE49-F238E27FC236}">
                <a16:creationId xmlns:a16="http://schemas.microsoft.com/office/drawing/2014/main" id="{189408F6-07E7-A48C-F30C-EEBC584936BC}"/>
              </a:ext>
            </a:extLst>
          </p:cNvPr>
          <p:cNvPicPr>
            <a:picLocks noChangeAspect="1"/>
          </p:cNvPicPr>
          <p:nvPr/>
        </p:nvPicPr>
        <p:blipFill rotWithShape="1">
          <a:blip r:embed="rId6"/>
          <a:srcRect l="18771" t="14100" r="18687" b="17733"/>
          <a:stretch>
            <a:fillRect/>
          </a:stretch>
        </p:blipFill>
        <p:spPr>
          <a:xfrm>
            <a:off x="4527140" y="5646729"/>
            <a:ext cx="383554" cy="457077"/>
          </a:xfrm>
          <a:prstGeom prst="rect">
            <a:avLst/>
          </a:prstGeom>
        </p:spPr>
      </p:pic>
      <p:sp>
        <p:nvSpPr>
          <p:cNvPr id="88" name="圆角矩形 279">
            <a:extLst>
              <a:ext uri="{FF2B5EF4-FFF2-40B4-BE49-F238E27FC236}">
                <a16:creationId xmlns:a16="http://schemas.microsoft.com/office/drawing/2014/main" id="{60928E00-6F1E-C7DD-6ECD-363DB50C2019}"/>
              </a:ext>
            </a:extLst>
          </p:cNvPr>
          <p:cNvSpPr/>
          <p:nvPr/>
        </p:nvSpPr>
        <p:spPr>
          <a:xfrm>
            <a:off x="3222358" y="6116836"/>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异地数据中心</a:t>
            </a:r>
          </a:p>
        </p:txBody>
      </p:sp>
      <p:pic>
        <p:nvPicPr>
          <p:cNvPr id="89" name="图形 36">
            <a:extLst>
              <a:ext uri="{FF2B5EF4-FFF2-40B4-BE49-F238E27FC236}">
                <a16:creationId xmlns:a16="http://schemas.microsoft.com/office/drawing/2014/main" id="{FB5841B4-9CEC-21E1-4E23-CFD99F61C48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226941" y="4832045"/>
            <a:ext cx="415953" cy="302169"/>
          </a:xfrm>
          <a:prstGeom prst="rect">
            <a:avLst/>
          </a:prstGeom>
        </p:spPr>
      </p:pic>
      <p:pic>
        <p:nvPicPr>
          <p:cNvPr id="90" name="图形 36">
            <a:extLst>
              <a:ext uri="{FF2B5EF4-FFF2-40B4-BE49-F238E27FC236}">
                <a16:creationId xmlns:a16="http://schemas.microsoft.com/office/drawing/2014/main" id="{F855A964-58F4-91B0-1D19-9B770B6F65B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864236" y="4837319"/>
            <a:ext cx="415953" cy="302169"/>
          </a:xfrm>
          <a:prstGeom prst="rect">
            <a:avLst/>
          </a:prstGeom>
        </p:spPr>
      </p:pic>
      <p:pic>
        <p:nvPicPr>
          <p:cNvPr id="91" name="图形 36">
            <a:extLst>
              <a:ext uri="{FF2B5EF4-FFF2-40B4-BE49-F238E27FC236}">
                <a16:creationId xmlns:a16="http://schemas.microsoft.com/office/drawing/2014/main" id="{A50DD3BE-F319-6902-3BED-C72CDD1367A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501531" y="4842039"/>
            <a:ext cx="415953" cy="302169"/>
          </a:xfrm>
          <a:prstGeom prst="rect">
            <a:avLst/>
          </a:prstGeom>
        </p:spPr>
      </p:pic>
      <p:pic>
        <p:nvPicPr>
          <p:cNvPr id="92" name="图形 31">
            <a:extLst>
              <a:ext uri="{FF2B5EF4-FFF2-40B4-BE49-F238E27FC236}">
                <a16:creationId xmlns:a16="http://schemas.microsoft.com/office/drawing/2014/main" id="{FF09E691-6473-DA30-5D5A-B9F26DFBDAC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226941" y="5282661"/>
            <a:ext cx="415953" cy="345651"/>
          </a:xfrm>
          <a:prstGeom prst="rect">
            <a:avLst/>
          </a:prstGeom>
        </p:spPr>
      </p:pic>
      <p:pic>
        <p:nvPicPr>
          <p:cNvPr id="93" name="图形 31">
            <a:extLst>
              <a:ext uri="{FF2B5EF4-FFF2-40B4-BE49-F238E27FC236}">
                <a16:creationId xmlns:a16="http://schemas.microsoft.com/office/drawing/2014/main" id="{FC17E03B-5558-58A5-3E8D-7DE9E8C310D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864236" y="5282660"/>
            <a:ext cx="415953" cy="345651"/>
          </a:xfrm>
          <a:prstGeom prst="rect">
            <a:avLst/>
          </a:prstGeom>
        </p:spPr>
      </p:pic>
      <p:pic>
        <p:nvPicPr>
          <p:cNvPr id="94" name="图形 31">
            <a:extLst>
              <a:ext uri="{FF2B5EF4-FFF2-40B4-BE49-F238E27FC236}">
                <a16:creationId xmlns:a16="http://schemas.microsoft.com/office/drawing/2014/main" id="{63F864EB-73DB-0E45-FDB0-0E70553EF50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498119" y="5282659"/>
            <a:ext cx="415953" cy="345651"/>
          </a:xfrm>
          <a:prstGeom prst="rect">
            <a:avLst/>
          </a:prstGeom>
        </p:spPr>
      </p:pic>
      <p:cxnSp>
        <p:nvCxnSpPr>
          <p:cNvPr id="95" name="直线箭头连接符 31">
            <a:extLst>
              <a:ext uri="{FF2B5EF4-FFF2-40B4-BE49-F238E27FC236}">
                <a16:creationId xmlns:a16="http://schemas.microsoft.com/office/drawing/2014/main" id="{EFA5D82E-848C-4C49-D0FE-A41E4E426B69}"/>
              </a:ext>
            </a:extLst>
          </p:cNvPr>
          <p:cNvCxnSpPr>
            <a:cxnSpLocks/>
            <a:stCxn id="37" idx="2"/>
          </p:cNvCxnSpPr>
          <p:nvPr/>
        </p:nvCxnSpPr>
        <p:spPr>
          <a:xfrm flipH="1">
            <a:off x="4067629" y="4319719"/>
            <a:ext cx="7" cy="367692"/>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99" name="圆角矩形 279">
            <a:extLst>
              <a:ext uri="{FF2B5EF4-FFF2-40B4-BE49-F238E27FC236}">
                <a16:creationId xmlns:a16="http://schemas.microsoft.com/office/drawing/2014/main" id="{7F1B01D2-ABDA-D0B6-3985-58FDF7085626}"/>
              </a:ext>
            </a:extLst>
          </p:cNvPr>
          <p:cNvSpPr/>
          <p:nvPr/>
        </p:nvSpPr>
        <p:spPr>
          <a:xfrm>
            <a:off x="5711897" y="3972844"/>
            <a:ext cx="1760811" cy="318549"/>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内置容灾演练平台</a:t>
            </a:r>
          </a:p>
        </p:txBody>
      </p:sp>
      <p:pic>
        <p:nvPicPr>
          <p:cNvPr id="100" name="图形 99">
            <a:extLst>
              <a:ext uri="{FF2B5EF4-FFF2-40B4-BE49-F238E27FC236}">
                <a16:creationId xmlns:a16="http://schemas.microsoft.com/office/drawing/2014/main" id="{186B94B4-BCA7-7B2F-6ABE-7025745B87D4}"/>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711897" y="3484568"/>
            <a:ext cx="440036" cy="414649"/>
          </a:xfrm>
          <a:prstGeom prst="rect">
            <a:avLst/>
          </a:prstGeom>
        </p:spPr>
      </p:pic>
      <p:sp>
        <p:nvSpPr>
          <p:cNvPr id="101" name="圆角矩形 10">
            <a:extLst>
              <a:ext uri="{FF2B5EF4-FFF2-40B4-BE49-F238E27FC236}">
                <a16:creationId xmlns:a16="http://schemas.microsoft.com/office/drawing/2014/main" id="{DF779D1A-1316-D36C-5377-A3BB78AFB7FD}"/>
              </a:ext>
            </a:extLst>
          </p:cNvPr>
          <p:cNvSpPr/>
          <p:nvPr/>
        </p:nvSpPr>
        <p:spPr>
          <a:xfrm>
            <a:off x="5632240" y="3412520"/>
            <a:ext cx="1899345" cy="93192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02" name="图形 101">
            <a:extLst>
              <a:ext uri="{FF2B5EF4-FFF2-40B4-BE49-F238E27FC236}">
                <a16:creationId xmlns:a16="http://schemas.microsoft.com/office/drawing/2014/main" id="{54486869-F8D6-B0F6-1C76-EFADCA457606}"/>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372284" y="3484567"/>
            <a:ext cx="440036" cy="414649"/>
          </a:xfrm>
          <a:prstGeom prst="rect">
            <a:avLst/>
          </a:prstGeom>
        </p:spPr>
      </p:pic>
      <p:pic>
        <p:nvPicPr>
          <p:cNvPr id="103" name="图形 102">
            <a:extLst>
              <a:ext uri="{FF2B5EF4-FFF2-40B4-BE49-F238E27FC236}">
                <a16:creationId xmlns:a16="http://schemas.microsoft.com/office/drawing/2014/main" id="{0AC152CF-A81E-8C9C-E463-47D5B164EC4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08427" y="3490270"/>
            <a:ext cx="440036" cy="414649"/>
          </a:xfrm>
          <a:prstGeom prst="rect">
            <a:avLst/>
          </a:prstGeom>
        </p:spPr>
      </p:pic>
      <p:cxnSp>
        <p:nvCxnSpPr>
          <p:cNvPr id="113" name="直线箭头连接符 31">
            <a:extLst>
              <a:ext uri="{FF2B5EF4-FFF2-40B4-BE49-F238E27FC236}">
                <a16:creationId xmlns:a16="http://schemas.microsoft.com/office/drawing/2014/main" id="{9805E61F-D8C6-A885-7490-450FB1114682}"/>
              </a:ext>
            </a:extLst>
          </p:cNvPr>
          <p:cNvCxnSpPr>
            <a:cxnSpLocks/>
          </p:cNvCxnSpPr>
          <p:nvPr/>
        </p:nvCxnSpPr>
        <p:spPr>
          <a:xfrm flipV="1">
            <a:off x="7527562" y="3891358"/>
            <a:ext cx="566475" cy="1586"/>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pic>
        <p:nvPicPr>
          <p:cNvPr id="114" name="图片 113">
            <a:extLst>
              <a:ext uri="{FF2B5EF4-FFF2-40B4-BE49-F238E27FC236}">
                <a16:creationId xmlns:a16="http://schemas.microsoft.com/office/drawing/2014/main" id="{FF5784D2-D1D6-64D9-F60F-4AA7D643FA14}"/>
              </a:ext>
            </a:extLst>
          </p:cNvPr>
          <p:cNvPicPr>
            <a:picLocks noChangeAspect="1"/>
          </p:cNvPicPr>
          <p:nvPr/>
        </p:nvPicPr>
        <p:blipFill>
          <a:blip r:embed="rId13"/>
          <a:stretch>
            <a:fillRect/>
          </a:stretch>
        </p:blipFill>
        <p:spPr>
          <a:xfrm>
            <a:off x="8262493" y="3335372"/>
            <a:ext cx="599242" cy="652117"/>
          </a:xfrm>
          <a:prstGeom prst="rect">
            <a:avLst/>
          </a:prstGeom>
          <a:effectLst>
            <a:outerShdw blurRad="50800" dist="38100" dir="2700000" algn="tl" rotWithShape="0">
              <a:prstClr val="black">
                <a:alpha val="40000"/>
              </a:prstClr>
            </a:outerShdw>
          </a:effectLst>
        </p:spPr>
      </p:pic>
      <p:pic>
        <p:nvPicPr>
          <p:cNvPr id="115" name="图片 114">
            <a:extLst>
              <a:ext uri="{FF2B5EF4-FFF2-40B4-BE49-F238E27FC236}">
                <a16:creationId xmlns:a16="http://schemas.microsoft.com/office/drawing/2014/main" id="{EFD57BCA-FC10-1BE0-77EA-93ACA7E2247C}"/>
              </a:ext>
            </a:extLst>
          </p:cNvPr>
          <p:cNvPicPr>
            <a:picLocks noChangeAspect="1"/>
          </p:cNvPicPr>
          <p:nvPr/>
        </p:nvPicPr>
        <p:blipFill>
          <a:blip r:embed="rId13"/>
          <a:stretch>
            <a:fillRect/>
          </a:stretch>
        </p:blipFill>
        <p:spPr>
          <a:xfrm>
            <a:off x="8074207" y="3527696"/>
            <a:ext cx="599242" cy="652117"/>
          </a:xfrm>
          <a:prstGeom prst="rect">
            <a:avLst/>
          </a:prstGeom>
          <a:effectLst>
            <a:outerShdw blurRad="50800" dist="38100" dir="2700000" algn="tl" rotWithShape="0">
              <a:prstClr val="black">
                <a:alpha val="40000"/>
              </a:prstClr>
            </a:outerShdw>
          </a:effectLst>
        </p:spPr>
      </p:pic>
      <p:sp>
        <p:nvSpPr>
          <p:cNvPr id="116" name="圆角矩形 279">
            <a:extLst>
              <a:ext uri="{FF2B5EF4-FFF2-40B4-BE49-F238E27FC236}">
                <a16:creationId xmlns:a16="http://schemas.microsoft.com/office/drawing/2014/main" id="{74FF152A-EB40-6ECB-7792-8D67ED9732AB}"/>
              </a:ext>
            </a:extLst>
          </p:cNvPr>
          <p:cNvSpPr/>
          <p:nvPr/>
        </p:nvSpPr>
        <p:spPr>
          <a:xfrm>
            <a:off x="7853335" y="4309553"/>
            <a:ext cx="1172764" cy="23648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自动化验证报告</a:t>
            </a:r>
          </a:p>
        </p:txBody>
      </p:sp>
      <p:sp>
        <p:nvSpPr>
          <p:cNvPr id="117" name="文本框 116">
            <a:extLst>
              <a:ext uri="{FF2B5EF4-FFF2-40B4-BE49-F238E27FC236}">
                <a16:creationId xmlns:a16="http://schemas.microsoft.com/office/drawing/2014/main" id="{90D9AE77-0C66-545B-FA08-65029775D3C0}"/>
              </a:ext>
            </a:extLst>
          </p:cNvPr>
          <p:cNvSpPr txBox="1"/>
          <p:nvPr/>
        </p:nvSpPr>
        <p:spPr>
          <a:xfrm>
            <a:off x="2612347" y="3552823"/>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sp>
        <p:nvSpPr>
          <p:cNvPr id="118" name="文本框 117">
            <a:extLst>
              <a:ext uri="{FF2B5EF4-FFF2-40B4-BE49-F238E27FC236}">
                <a16:creationId xmlns:a16="http://schemas.microsoft.com/office/drawing/2014/main" id="{77E09B8B-8BC8-2261-F602-7083E0706CBA}"/>
              </a:ext>
            </a:extLst>
          </p:cNvPr>
          <p:cNvSpPr txBox="1"/>
          <p:nvPr/>
        </p:nvSpPr>
        <p:spPr>
          <a:xfrm>
            <a:off x="4067629" y="3056959"/>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sp>
        <p:nvSpPr>
          <p:cNvPr id="119" name="文本框 118">
            <a:extLst>
              <a:ext uri="{FF2B5EF4-FFF2-40B4-BE49-F238E27FC236}">
                <a16:creationId xmlns:a16="http://schemas.microsoft.com/office/drawing/2014/main" id="{D253E8F8-6766-35DA-9590-A952139CCBF0}"/>
              </a:ext>
            </a:extLst>
          </p:cNvPr>
          <p:cNvSpPr txBox="1"/>
          <p:nvPr/>
        </p:nvSpPr>
        <p:spPr>
          <a:xfrm>
            <a:off x="4067629" y="4329231"/>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副本</a:t>
            </a:r>
          </a:p>
        </p:txBody>
      </p:sp>
      <p:sp>
        <p:nvSpPr>
          <p:cNvPr id="121" name="圆角矩形 279">
            <a:extLst>
              <a:ext uri="{FF2B5EF4-FFF2-40B4-BE49-F238E27FC236}">
                <a16:creationId xmlns:a16="http://schemas.microsoft.com/office/drawing/2014/main" id="{74A402E1-F836-A1C6-1461-3E09F656603C}"/>
              </a:ext>
            </a:extLst>
          </p:cNvPr>
          <p:cNvSpPr/>
          <p:nvPr/>
        </p:nvSpPr>
        <p:spPr>
          <a:xfrm>
            <a:off x="9475476" y="1334820"/>
            <a:ext cx="2285188"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实现海量虚拟机场景下验证，节省成本并提升效率</a:t>
            </a:r>
          </a:p>
        </p:txBody>
      </p:sp>
      <p:sp>
        <p:nvSpPr>
          <p:cNvPr id="122" name="文本框 121">
            <a:extLst>
              <a:ext uri="{FF2B5EF4-FFF2-40B4-BE49-F238E27FC236}">
                <a16:creationId xmlns:a16="http://schemas.microsoft.com/office/drawing/2014/main" id="{A8F43348-C4E9-4D2B-5EBA-F750D0782096}"/>
              </a:ext>
            </a:extLst>
          </p:cNvPr>
          <p:cNvSpPr txBox="1"/>
          <p:nvPr/>
        </p:nvSpPr>
        <p:spPr>
          <a:xfrm>
            <a:off x="9413639" y="1815910"/>
            <a:ext cx="2408863" cy="1444370"/>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政务云通常需定期进行部分机器的恢复验证，通过内嵌验证平台可进行快速的批量数据验证，提升效率的同时节省资源与时间成本。</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23" name="圆角矩形 279">
            <a:extLst>
              <a:ext uri="{FF2B5EF4-FFF2-40B4-BE49-F238E27FC236}">
                <a16:creationId xmlns:a16="http://schemas.microsoft.com/office/drawing/2014/main" id="{98DB40D4-0FA6-E368-11D5-0ADB8AFFB197}"/>
              </a:ext>
            </a:extLst>
          </p:cNvPr>
          <p:cNvSpPr/>
          <p:nvPr/>
        </p:nvSpPr>
        <p:spPr>
          <a:xfrm>
            <a:off x="9497315" y="3249859"/>
            <a:ext cx="2241510"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快速应对数据本身的验证，防范勒索</a:t>
            </a:r>
          </a:p>
        </p:txBody>
      </p:sp>
      <p:sp>
        <p:nvSpPr>
          <p:cNvPr id="124" name="文本框 123">
            <a:extLst>
              <a:ext uri="{FF2B5EF4-FFF2-40B4-BE49-F238E27FC236}">
                <a16:creationId xmlns:a16="http://schemas.microsoft.com/office/drawing/2014/main" id="{AA13D2B6-F7CF-C743-3DD2-CE28042F219E}"/>
              </a:ext>
            </a:extLst>
          </p:cNvPr>
          <p:cNvSpPr txBox="1"/>
          <p:nvPr/>
        </p:nvSpPr>
        <p:spPr>
          <a:xfrm>
            <a:off x="9413639" y="3730949"/>
            <a:ext cx="2408863"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通过数据的完整性验证以及内置杀毒引擎，快速了解数据的完整性与安全性情况，并进入报告。</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25" name="圆角矩形 279">
            <a:extLst>
              <a:ext uri="{FF2B5EF4-FFF2-40B4-BE49-F238E27FC236}">
                <a16:creationId xmlns:a16="http://schemas.microsoft.com/office/drawing/2014/main" id="{819A45B2-FE52-5FD9-8E68-6BE5FE5A0C31}"/>
              </a:ext>
            </a:extLst>
          </p:cNvPr>
          <p:cNvSpPr/>
          <p:nvPr/>
        </p:nvSpPr>
        <p:spPr>
          <a:xfrm>
            <a:off x="9475477" y="4967128"/>
            <a:ext cx="228518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自定义自动验证报告，覆盖更多留痕场景</a:t>
            </a:r>
          </a:p>
        </p:txBody>
      </p:sp>
      <p:sp>
        <p:nvSpPr>
          <p:cNvPr id="126" name="文本框 125">
            <a:extLst>
              <a:ext uri="{FF2B5EF4-FFF2-40B4-BE49-F238E27FC236}">
                <a16:creationId xmlns:a16="http://schemas.microsoft.com/office/drawing/2014/main" id="{BB67B25A-2CCA-DC94-7EAE-943812D3BA1F}"/>
              </a:ext>
            </a:extLst>
          </p:cNvPr>
          <p:cNvSpPr txBox="1"/>
          <p:nvPr/>
        </p:nvSpPr>
        <p:spPr>
          <a:xfrm>
            <a:off x="9413639" y="5448218"/>
            <a:ext cx="2408863"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支持自定义报告模板，在验证动作完成后自动进行输出，快速合规并留痕。</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pic>
        <p:nvPicPr>
          <p:cNvPr id="7" name="图形 36">
            <a:extLst>
              <a:ext uri="{FF2B5EF4-FFF2-40B4-BE49-F238E27FC236}">
                <a16:creationId xmlns:a16="http://schemas.microsoft.com/office/drawing/2014/main" id="{3CB33722-E15B-3C6C-6914-CF13E3FAE07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9902" y="3398515"/>
            <a:ext cx="415953" cy="302169"/>
          </a:xfrm>
          <a:prstGeom prst="rect">
            <a:avLst/>
          </a:prstGeom>
        </p:spPr>
      </p:pic>
      <p:pic>
        <p:nvPicPr>
          <p:cNvPr id="14" name="图形 36">
            <a:extLst>
              <a:ext uri="{FF2B5EF4-FFF2-40B4-BE49-F238E27FC236}">
                <a16:creationId xmlns:a16="http://schemas.microsoft.com/office/drawing/2014/main" id="{969BDA47-24FA-EAAE-1423-C890918D6F8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80004" y="3388702"/>
            <a:ext cx="415953" cy="302169"/>
          </a:xfrm>
          <a:prstGeom prst="rect">
            <a:avLst/>
          </a:prstGeom>
        </p:spPr>
      </p:pic>
      <p:pic>
        <p:nvPicPr>
          <p:cNvPr id="15" name="图形 36">
            <a:extLst>
              <a:ext uri="{FF2B5EF4-FFF2-40B4-BE49-F238E27FC236}">
                <a16:creationId xmlns:a16="http://schemas.microsoft.com/office/drawing/2014/main" id="{B919E71A-4AD4-8F55-8B65-E905AB7841F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979967" y="3388605"/>
            <a:ext cx="415953" cy="302169"/>
          </a:xfrm>
          <a:prstGeom prst="rect">
            <a:avLst/>
          </a:prstGeom>
        </p:spPr>
      </p:pic>
      <p:pic>
        <p:nvPicPr>
          <p:cNvPr id="16" name="图形 36">
            <a:extLst>
              <a:ext uri="{FF2B5EF4-FFF2-40B4-BE49-F238E27FC236}">
                <a16:creationId xmlns:a16="http://schemas.microsoft.com/office/drawing/2014/main" id="{218813A4-73B8-0A18-DD3D-DD2E8E9D6112}"/>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09902" y="3825953"/>
            <a:ext cx="415953" cy="302169"/>
          </a:xfrm>
          <a:prstGeom prst="rect">
            <a:avLst/>
          </a:prstGeom>
        </p:spPr>
      </p:pic>
      <p:pic>
        <p:nvPicPr>
          <p:cNvPr id="17" name="图形 36">
            <a:extLst>
              <a:ext uri="{FF2B5EF4-FFF2-40B4-BE49-F238E27FC236}">
                <a16:creationId xmlns:a16="http://schemas.microsoft.com/office/drawing/2014/main" id="{60014BAB-661A-D5B4-0679-96D4F199868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80004" y="3816140"/>
            <a:ext cx="415953" cy="302169"/>
          </a:xfrm>
          <a:prstGeom prst="rect">
            <a:avLst/>
          </a:prstGeom>
        </p:spPr>
      </p:pic>
      <p:pic>
        <p:nvPicPr>
          <p:cNvPr id="18" name="图形 36">
            <a:extLst>
              <a:ext uri="{FF2B5EF4-FFF2-40B4-BE49-F238E27FC236}">
                <a16:creationId xmlns:a16="http://schemas.microsoft.com/office/drawing/2014/main" id="{847084D5-9237-6265-102B-8952A1C5BCC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979967" y="3816043"/>
            <a:ext cx="415953" cy="302169"/>
          </a:xfrm>
          <a:prstGeom prst="rect">
            <a:avLst/>
          </a:prstGeom>
        </p:spPr>
      </p:pic>
      <p:sp>
        <p:nvSpPr>
          <p:cNvPr id="51" name="圆角矩形 19">
            <a:extLst>
              <a:ext uri="{FF2B5EF4-FFF2-40B4-BE49-F238E27FC236}">
                <a16:creationId xmlns:a16="http://schemas.microsoft.com/office/drawing/2014/main" id="{E8888031-D3E9-A72E-3CB6-BD374E2B98E8}"/>
              </a:ext>
            </a:extLst>
          </p:cNvPr>
          <p:cNvSpPr/>
          <p:nvPr/>
        </p:nvSpPr>
        <p:spPr>
          <a:xfrm>
            <a:off x="5653956" y="1264379"/>
            <a:ext cx="1873606" cy="928355"/>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52" name="Picture 2">
            <a:extLst>
              <a:ext uri="{FF2B5EF4-FFF2-40B4-BE49-F238E27FC236}">
                <a16:creationId xmlns:a16="http://schemas.microsoft.com/office/drawing/2014/main" id="{98C43BA4-9BAC-7ECE-0245-86B11FCE5381}"/>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837474" y="1309226"/>
            <a:ext cx="606881" cy="493464"/>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4">
            <a:extLst>
              <a:ext uri="{FF2B5EF4-FFF2-40B4-BE49-F238E27FC236}">
                <a16:creationId xmlns:a16="http://schemas.microsoft.com/office/drawing/2014/main" id="{4958AD10-6072-7641-2DB5-C0D921AD5484}"/>
              </a:ext>
            </a:extLst>
          </p:cNvPr>
          <p:cNvPicPr>
            <a:picLocks noChangeAspect="1" noChangeArrowheads="1"/>
          </p:cNvPicPr>
          <p:nvPr/>
        </p:nvPicPr>
        <p:blipFill rotWithShape="1">
          <a:blip r:embed="rId15" cstate="print">
            <a:extLst>
              <a:ext uri="{BEBA8EAE-BF5A-486C-A8C5-ECC9F3942E4B}">
                <a14:imgProps xmlns:a14="http://schemas.microsoft.com/office/drawing/2010/main">
                  <a14:imgLayer r:embed="rId16">
                    <a14:imgEffect>
                      <a14:backgroundRemoval t="9986" b="89986" l="8081" r="89986">
                        <a14:foregroundMark x1="8081" y1="45541" x2="8081" y2="45541"/>
                        <a14:foregroundMark x1="8745" y1="48225" x2="8745" y2="48225"/>
                        <a14:foregroundMark x1="13449" y1="48225" x2="13449" y2="48225"/>
                        <a14:foregroundMark x1="24502" y1="47561" x2="24502" y2="47561"/>
                        <a14:foregroundMark x1="33911" y1="47215" x2="33911" y2="47215"/>
                        <a14:foregroundMark x1="55007" y1="49235" x2="55007" y2="49235"/>
                        <a14:foregroundMark x1="59048" y1="48543" x2="59048" y2="48543"/>
                        <a14:foregroundMark x1="70765" y1="47879" x2="70765" y2="47879"/>
                        <a14:foregroundMark x1="74805" y1="45887" x2="74805" y2="45887"/>
                        <a14:foregroundMark x1="79827" y1="47561" x2="79827" y2="47561"/>
                        <a14:foregroundMark x1="85859" y1="51573" x2="85859" y2="51573"/>
                      </a14:backgroundRemoval>
                    </a14:imgEffect>
                  </a14:imgLayer>
                </a14:imgProps>
              </a:ext>
              <a:ext uri="{28A0092B-C50C-407E-A947-70E740481C1C}">
                <a14:useLocalDpi xmlns:a14="http://schemas.microsoft.com/office/drawing/2010/main" val="0"/>
              </a:ext>
            </a:extLst>
          </a:blip>
          <a:srcRect t="37372" b="36675"/>
          <a:stretch>
            <a:fillRect/>
          </a:stretch>
        </p:blipFill>
        <p:spPr bwMode="auto">
          <a:xfrm>
            <a:off x="6468419" y="1463494"/>
            <a:ext cx="999046" cy="259277"/>
          </a:xfrm>
          <a:prstGeom prst="rect">
            <a:avLst/>
          </a:prstGeom>
          <a:noFill/>
          <a:extLst>
            <a:ext uri="{909E8E84-426E-40DD-AFC4-6F175D3DCCD1}">
              <a14:hiddenFill xmlns:a14="http://schemas.microsoft.com/office/drawing/2010/main">
                <a:solidFill>
                  <a:srgbClr val="FFFFFF"/>
                </a:solidFill>
              </a14:hiddenFill>
            </a:ext>
          </a:extLst>
        </p:spPr>
      </p:pic>
      <p:sp>
        <p:nvSpPr>
          <p:cNvPr id="56" name="圆角矩形 279">
            <a:extLst>
              <a:ext uri="{FF2B5EF4-FFF2-40B4-BE49-F238E27FC236}">
                <a16:creationId xmlns:a16="http://schemas.microsoft.com/office/drawing/2014/main" id="{B568C64D-B49E-3F2F-EE52-C165A78F1432}"/>
              </a:ext>
            </a:extLst>
          </p:cNvPr>
          <p:cNvSpPr/>
          <p:nvPr/>
        </p:nvSpPr>
        <p:spPr>
          <a:xfrm>
            <a:off x="5773666" y="1829763"/>
            <a:ext cx="1661215"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病毒查杀</a:t>
            </a:r>
          </a:p>
        </p:txBody>
      </p:sp>
      <p:grpSp>
        <p:nvGrpSpPr>
          <p:cNvPr id="57" name="组合 56">
            <a:extLst>
              <a:ext uri="{FF2B5EF4-FFF2-40B4-BE49-F238E27FC236}">
                <a16:creationId xmlns:a16="http://schemas.microsoft.com/office/drawing/2014/main" id="{9F84A3E2-9702-1171-F558-F5D0B5192D35}"/>
              </a:ext>
            </a:extLst>
          </p:cNvPr>
          <p:cNvGrpSpPr/>
          <p:nvPr/>
        </p:nvGrpSpPr>
        <p:grpSpPr>
          <a:xfrm>
            <a:off x="5637095" y="2432502"/>
            <a:ext cx="1920721" cy="244036"/>
            <a:chOff x="6474" y="3343"/>
            <a:chExt cx="1432" cy="404"/>
          </a:xfrm>
        </p:grpSpPr>
        <p:sp>
          <p:nvSpPr>
            <p:cNvPr id="58" name="圆角矩形 100">
              <a:extLst>
                <a:ext uri="{FF2B5EF4-FFF2-40B4-BE49-F238E27FC236}">
                  <a16:creationId xmlns:a16="http://schemas.microsoft.com/office/drawing/2014/main" id="{BCB1FABF-16D9-6CED-E708-BBB93D5F4CE7}"/>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59" name="圆角矩形 101">
              <a:extLst>
                <a:ext uri="{FF2B5EF4-FFF2-40B4-BE49-F238E27FC236}">
                  <a16:creationId xmlns:a16="http://schemas.microsoft.com/office/drawing/2014/main" id="{EF9192F3-5188-3EFF-BFFF-E090B975B648}"/>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数据安全性</a:t>
              </a:r>
              <a:r>
                <a:rPr kumimoji="0" lang="en-US" altLang="zh-CN"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a:t>
              </a: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完全可恢复性验证</a:t>
              </a:r>
            </a:p>
          </p:txBody>
        </p:sp>
      </p:grpSp>
      <p:cxnSp>
        <p:nvCxnSpPr>
          <p:cNvPr id="3" name="连接符: 肘形 2">
            <a:extLst>
              <a:ext uri="{FF2B5EF4-FFF2-40B4-BE49-F238E27FC236}">
                <a16:creationId xmlns:a16="http://schemas.microsoft.com/office/drawing/2014/main" id="{B645B999-D146-1033-56EB-C0073EC9E4BA}"/>
              </a:ext>
            </a:extLst>
          </p:cNvPr>
          <p:cNvCxnSpPr>
            <a:stCxn id="47" idx="3"/>
            <a:endCxn id="101" idx="1"/>
          </p:cNvCxnSpPr>
          <p:nvPr/>
        </p:nvCxnSpPr>
        <p:spPr>
          <a:xfrm>
            <a:off x="5017307" y="2165772"/>
            <a:ext cx="614933" cy="1712712"/>
          </a:xfrm>
          <a:prstGeom prst="bentConnector3">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8" name="文本框 7">
            <a:extLst>
              <a:ext uri="{FF2B5EF4-FFF2-40B4-BE49-F238E27FC236}">
                <a16:creationId xmlns:a16="http://schemas.microsoft.com/office/drawing/2014/main" id="{794F3CC6-BE05-D94F-1A7E-8E810143B939}"/>
              </a:ext>
            </a:extLst>
          </p:cNvPr>
          <p:cNvSpPr txBox="1"/>
          <p:nvPr/>
        </p:nvSpPr>
        <p:spPr>
          <a:xfrm>
            <a:off x="5350521" y="2728183"/>
            <a:ext cx="748783"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瞬时恢复</a:t>
            </a:r>
          </a:p>
        </p:txBody>
      </p:sp>
      <p:cxnSp>
        <p:nvCxnSpPr>
          <p:cNvPr id="10" name="直接箭头连接符 9">
            <a:extLst>
              <a:ext uri="{FF2B5EF4-FFF2-40B4-BE49-F238E27FC236}">
                <a16:creationId xmlns:a16="http://schemas.microsoft.com/office/drawing/2014/main" id="{2AE41984-A2C3-AFAF-C072-9950B904D99C}"/>
              </a:ext>
            </a:extLst>
          </p:cNvPr>
          <p:cNvCxnSpPr>
            <a:cxnSpLocks/>
            <a:endCxn id="51" idx="1"/>
          </p:cNvCxnSpPr>
          <p:nvPr/>
        </p:nvCxnSpPr>
        <p:spPr>
          <a:xfrm>
            <a:off x="5017304" y="1728557"/>
            <a:ext cx="636652" cy="0"/>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9" name="直接箭头连接符 18">
            <a:extLst>
              <a:ext uri="{FF2B5EF4-FFF2-40B4-BE49-F238E27FC236}">
                <a16:creationId xmlns:a16="http://schemas.microsoft.com/office/drawing/2014/main" id="{5EAF50E5-7298-062F-66D1-CC4ACBC7A346}"/>
              </a:ext>
            </a:extLst>
          </p:cNvPr>
          <p:cNvCxnSpPr>
            <a:cxnSpLocks/>
            <a:stCxn id="51" idx="2"/>
            <a:endCxn id="58" idx="0"/>
          </p:cNvCxnSpPr>
          <p:nvPr/>
        </p:nvCxnSpPr>
        <p:spPr>
          <a:xfrm>
            <a:off x="6590759" y="2192734"/>
            <a:ext cx="6697" cy="239768"/>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23" name="直接箭头连接符 22">
            <a:extLst>
              <a:ext uri="{FF2B5EF4-FFF2-40B4-BE49-F238E27FC236}">
                <a16:creationId xmlns:a16="http://schemas.microsoft.com/office/drawing/2014/main" id="{FF306CC5-3ED9-D5D1-E04F-F0440E5EC149}"/>
              </a:ext>
            </a:extLst>
          </p:cNvPr>
          <p:cNvCxnSpPr>
            <a:stCxn id="58" idx="2"/>
            <a:endCxn id="101" idx="0"/>
          </p:cNvCxnSpPr>
          <p:nvPr/>
        </p:nvCxnSpPr>
        <p:spPr>
          <a:xfrm flipH="1">
            <a:off x="6581913" y="2677142"/>
            <a:ext cx="15543" cy="735378"/>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27" name="直接箭头连接符 26">
            <a:extLst>
              <a:ext uri="{FF2B5EF4-FFF2-40B4-BE49-F238E27FC236}">
                <a16:creationId xmlns:a16="http://schemas.microsoft.com/office/drawing/2014/main" id="{0934191D-EDF4-75FE-CCEC-833681433E19}"/>
              </a:ext>
            </a:extLst>
          </p:cNvPr>
          <p:cNvCxnSpPr>
            <a:cxnSpLocks/>
            <a:stCxn id="101" idx="2"/>
          </p:cNvCxnSpPr>
          <p:nvPr/>
        </p:nvCxnSpPr>
        <p:spPr>
          <a:xfrm>
            <a:off x="6581913" y="4344448"/>
            <a:ext cx="0" cy="828000"/>
          </a:xfrm>
          <a:prstGeom prst="straightConnector1">
            <a:avLst/>
          </a:prstGeom>
          <a:ln>
            <a:solidFill>
              <a:srgbClr val="1AD6D7"/>
            </a:solidFill>
            <a:prstDash val="dash"/>
            <a:tailEnd type="none"/>
          </a:ln>
        </p:spPr>
        <p:style>
          <a:lnRef idx="2">
            <a:schemeClr val="accent1"/>
          </a:lnRef>
          <a:fillRef idx="0">
            <a:srgbClr val="FFFFFF"/>
          </a:fillRef>
          <a:effectRef idx="0">
            <a:srgbClr val="FFFFFF"/>
          </a:effectRef>
          <a:fontRef idx="minor">
            <a:schemeClr val="tx1"/>
          </a:fontRef>
        </p:style>
      </p:cxnSp>
      <p:cxnSp>
        <p:nvCxnSpPr>
          <p:cNvPr id="29" name="连接符: 肘形 28">
            <a:extLst>
              <a:ext uri="{FF2B5EF4-FFF2-40B4-BE49-F238E27FC236}">
                <a16:creationId xmlns:a16="http://schemas.microsoft.com/office/drawing/2014/main" id="{C136B7C7-C554-FF92-F496-B40141045341}"/>
              </a:ext>
            </a:extLst>
          </p:cNvPr>
          <p:cNvCxnSpPr>
            <a:cxnSpLocks/>
            <a:endCxn id="30" idx="2"/>
          </p:cNvCxnSpPr>
          <p:nvPr/>
        </p:nvCxnSpPr>
        <p:spPr>
          <a:xfrm flipV="1">
            <a:off x="6581913" y="4877821"/>
            <a:ext cx="1947229" cy="316890"/>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30" name="矩形 29">
            <a:extLst>
              <a:ext uri="{FF2B5EF4-FFF2-40B4-BE49-F238E27FC236}">
                <a16:creationId xmlns:a16="http://schemas.microsoft.com/office/drawing/2014/main" id="{882668B5-E897-C929-92D9-58C772AEE039}"/>
              </a:ext>
            </a:extLst>
          </p:cNvPr>
          <p:cNvSpPr/>
          <p:nvPr/>
        </p:nvSpPr>
        <p:spPr>
          <a:xfrm>
            <a:off x="7780934" y="4581843"/>
            <a:ext cx="1496416" cy="29597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Ping /</a:t>
            </a:r>
            <a:r>
              <a:rPr kumimoji="0" lang="zh-CN" altLang="en-US"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 心跳</a:t>
            </a:r>
            <a:r>
              <a:rPr kumimoji="0" lang="en-US" altLang="zh-CN"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 / </a:t>
            </a:r>
            <a:r>
              <a:rPr kumimoji="0" lang="zh-CN" altLang="en-US"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开机截屏</a:t>
            </a:r>
            <a:endParaRPr kumimoji="0" lang="en-US" altLang="zh-CN"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cxnSp>
        <p:nvCxnSpPr>
          <p:cNvPr id="33" name="连接符: 肘形 32">
            <a:extLst>
              <a:ext uri="{FF2B5EF4-FFF2-40B4-BE49-F238E27FC236}">
                <a16:creationId xmlns:a16="http://schemas.microsoft.com/office/drawing/2014/main" id="{C21A9829-3067-321A-90E0-226ECBDC4C03}"/>
              </a:ext>
            </a:extLst>
          </p:cNvPr>
          <p:cNvCxnSpPr>
            <a:stCxn id="101" idx="0"/>
          </p:cNvCxnSpPr>
          <p:nvPr/>
        </p:nvCxnSpPr>
        <p:spPr>
          <a:xfrm rot="16200000" flipV="1">
            <a:off x="4466737" y="1297343"/>
            <a:ext cx="199928" cy="4030425"/>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34" name="文本框 33">
            <a:extLst>
              <a:ext uri="{FF2B5EF4-FFF2-40B4-BE49-F238E27FC236}">
                <a16:creationId xmlns:a16="http://schemas.microsoft.com/office/drawing/2014/main" id="{8756BC97-8162-A189-D10C-54AE34B0FE6D}"/>
              </a:ext>
            </a:extLst>
          </p:cNvPr>
          <p:cNvSpPr txBox="1"/>
          <p:nvPr/>
        </p:nvSpPr>
        <p:spPr>
          <a:xfrm>
            <a:off x="5653020" y="3033958"/>
            <a:ext cx="90674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en-US" altLang="zh-CN" sz="1000" b="0" i="0" u="none" strike="noStrike" kern="1200" cap="none" spc="0" normalizeH="0" baseline="0" noProof="0" dirty="0">
                <a:ln>
                  <a:noFill/>
                </a:ln>
                <a:solidFill>
                  <a:srgbClr val="FF0000"/>
                </a:solidFill>
                <a:effectLst/>
                <a:uLnTx/>
                <a:uFillTx/>
                <a:latin typeface="Arial" panose="020B0604020202020204" pitchFamily="34" charset="0"/>
                <a:ea typeface="微软雅黑" panose="020B0503020204020204" pitchFamily="34" charset="-122"/>
                <a:cs typeface="+mn-cs"/>
              </a:rPr>
              <a:t>×</a:t>
            </a:r>
            <a:r>
              <a:rPr kumimoji="1" lang="en-US" altLang="zh-CN"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  </a:t>
            </a: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环境隔离</a:t>
            </a:r>
          </a:p>
        </p:txBody>
      </p:sp>
      <p:pic>
        <p:nvPicPr>
          <p:cNvPr id="11" name="Picture 6">
            <a:extLst>
              <a:ext uri="{FF2B5EF4-FFF2-40B4-BE49-F238E27FC236}">
                <a16:creationId xmlns:a16="http://schemas.microsoft.com/office/drawing/2014/main" id="{02ECC1D6-FB3B-6F50-9774-C9F67235F98F}"/>
              </a:ext>
            </a:extLst>
          </p:cNvPr>
          <p:cNvPicPr>
            <a:picLocks noChangeAspect="1" noChangeArrowheads="1"/>
          </p:cNvPicPr>
          <p:nvPr/>
        </p:nvPicPr>
        <p:blipFill rotWithShape="1">
          <a:blip r:embed="rId17" cstate="print">
            <a:extLst>
              <a:ext uri="{BEBA8EAE-BF5A-486C-A8C5-ECC9F3942E4B}">
                <a14:imgProps xmlns:a14="http://schemas.microsoft.com/office/drawing/2010/main">
                  <a14:imgLayer r:embed="rId18">
                    <a14:imgEffect>
                      <a14:backgroundRemoval t="10000" b="90000" l="10000" r="90000">
                        <a14:foregroundMark x1="47200" y1="37120" x2="47200" y2="37120"/>
                        <a14:foregroundMark x1="50700" y1="39520" x2="50700" y2="39520"/>
                        <a14:foregroundMark x1="55300" y1="38240" x2="55300" y2="38240"/>
                        <a14:foregroundMark x1="59900" y1="36160" x2="59900" y2="36160"/>
                        <a14:foregroundMark x1="63100" y1="35840" x2="63100" y2="35840"/>
                        <a14:foregroundMark x1="67200" y1="36160" x2="67200" y2="36160"/>
                        <a14:foregroundMark x1="70500" y1="35840" x2="70500" y2="35840"/>
                        <a14:foregroundMark x1="65900" y1="47200" x2="65900" y2="47200"/>
                        <a14:foregroundMark x1="63000" y1="46080" x2="63000" y2="46080"/>
                        <a14:foregroundMark x1="58000" y1="45600" x2="58000" y2="45600"/>
                        <a14:foregroundMark x1="52300" y1="45440" x2="52300" y2="45440"/>
                        <a14:foregroundMark x1="48400" y1="46880" x2="48400" y2="46880"/>
                        <a14:foregroundMark x1="47200" y1="45920" x2="47200" y2="45920"/>
                        <a14:foregroundMark x1="47200" y1="47360" x2="47200" y2="47360"/>
                        <a14:foregroundMark x1="47200" y1="49760" x2="47200" y2="49760"/>
                        <a14:foregroundMark x1="48900" y1="48800" x2="48900" y2="48800"/>
                        <a14:foregroundMark x1="48900" y1="48960" x2="48900" y2="48960"/>
                        <a14:foregroundMark x1="49200" y1="49760" x2="49200" y2="49760"/>
                        <a14:foregroundMark x1="54500" y1="47360" x2="54500" y2="47360"/>
                        <a14:foregroundMark x1="54300" y1="48480" x2="54300" y2="48480"/>
                      </a14:backgroundRemoval>
                    </a14:imgEffect>
                  </a14:imgLayer>
                </a14:imgProps>
              </a:ext>
              <a:ext uri="{28A0092B-C50C-407E-A947-70E740481C1C}">
                <a14:useLocalDpi xmlns:a14="http://schemas.microsoft.com/office/drawing/2010/main" val="0"/>
              </a:ext>
            </a:extLst>
          </a:blip>
          <a:srcRect l="21539" t="24090" r="22887" b="40325"/>
          <a:stretch>
            <a:fillRect/>
          </a:stretch>
        </p:blipFill>
        <p:spPr bwMode="auto">
          <a:xfrm>
            <a:off x="469528" y="4626159"/>
            <a:ext cx="907620" cy="36323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a:extLst>
              <a:ext uri="{FF2B5EF4-FFF2-40B4-BE49-F238E27FC236}">
                <a16:creationId xmlns:a16="http://schemas.microsoft.com/office/drawing/2014/main" id="{07E92D0F-829C-7E40-98A3-D5506FDEBB7B}"/>
              </a:ext>
            </a:extLst>
          </p:cNvPr>
          <p:cNvPicPr>
            <a:picLocks noChangeAspect="1" noChangeArrowheads="1"/>
          </p:cNvPicPr>
          <p:nvPr/>
        </p:nvPicPr>
        <p:blipFill rotWithShape="1">
          <a:blip r:embed="rId19" cstate="print">
            <a:extLst>
              <a:ext uri="{BEBA8EAE-BF5A-486C-A8C5-ECC9F3942E4B}">
                <a14:imgProps xmlns:a14="http://schemas.microsoft.com/office/drawing/2010/main">
                  <a14:imgLayer r:embed="rId20">
                    <a14:imgEffect>
                      <a14:backgroundRemoval t="9938" b="89752" l="8383" r="89820">
                        <a14:foregroundMark x1="55689" y1="41304" x2="55689" y2="41304"/>
                        <a14:foregroundMark x1="72255" y1="46584" x2="72255" y2="46584"/>
                        <a14:foregroundMark x1="8383" y1="52484" x2="8383" y2="52484"/>
                      </a14:backgroundRemoval>
                    </a14:imgEffect>
                  </a14:imgLayer>
                </a14:imgProps>
              </a:ext>
              <a:ext uri="{28A0092B-C50C-407E-A947-70E740481C1C}">
                <a14:useLocalDpi xmlns:a14="http://schemas.microsoft.com/office/drawing/2010/main" val="0"/>
              </a:ext>
            </a:extLst>
          </a:blip>
          <a:srcRect t="32906" b="22853"/>
          <a:stretch>
            <a:fillRect/>
          </a:stretch>
        </p:blipFill>
        <p:spPr bwMode="auto">
          <a:xfrm>
            <a:off x="1591521" y="4298778"/>
            <a:ext cx="809125" cy="230071"/>
          </a:xfrm>
          <a:prstGeom prst="rect">
            <a:avLst/>
          </a:prstGeom>
          <a:noFill/>
          <a:extLst>
            <a:ext uri="{909E8E84-426E-40DD-AFC4-6F175D3DCCD1}">
              <a14:hiddenFill xmlns:a14="http://schemas.microsoft.com/office/drawing/2010/main">
                <a:solidFill>
                  <a:srgbClr val="FFFFFF"/>
                </a:solidFill>
              </a14:hiddenFill>
            </a:ext>
          </a:extLst>
        </p:spPr>
      </p:pic>
      <p:pic>
        <p:nvPicPr>
          <p:cNvPr id="32" name="图片 31">
            <a:extLst>
              <a:ext uri="{FF2B5EF4-FFF2-40B4-BE49-F238E27FC236}">
                <a16:creationId xmlns:a16="http://schemas.microsoft.com/office/drawing/2014/main" id="{4339C804-3F65-E843-16E5-2F4F2A335D34}"/>
              </a:ext>
            </a:extLst>
          </p:cNvPr>
          <p:cNvPicPr>
            <a:picLocks noChangeAspect="1"/>
          </p:cNvPicPr>
          <p:nvPr/>
        </p:nvPicPr>
        <p:blipFill>
          <a:blip r:embed="rId21"/>
          <a:stretch>
            <a:fillRect/>
          </a:stretch>
        </p:blipFill>
        <p:spPr>
          <a:xfrm>
            <a:off x="435641" y="4261619"/>
            <a:ext cx="1008000" cy="249984"/>
          </a:xfrm>
          <a:prstGeom prst="rect">
            <a:avLst/>
          </a:prstGeom>
        </p:spPr>
      </p:pic>
      <p:pic>
        <p:nvPicPr>
          <p:cNvPr id="35" name="图片 34">
            <a:extLst>
              <a:ext uri="{FF2B5EF4-FFF2-40B4-BE49-F238E27FC236}">
                <a16:creationId xmlns:a16="http://schemas.microsoft.com/office/drawing/2014/main" id="{069D3787-57A0-6CB9-23B6-FB912A9E9E6D}"/>
              </a:ext>
            </a:extLst>
          </p:cNvPr>
          <p:cNvPicPr>
            <a:picLocks noChangeAspect="1"/>
          </p:cNvPicPr>
          <p:nvPr/>
        </p:nvPicPr>
        <p:blipFill>
          <a:blip r:embed="rId22"/>
          <a:stretch>
            <a:fillRect/>
          </a:stretch>
        </p:blipFill>
        <p:spPr>
          <a:xfrm>
            <a:off x="1475967" y="4738564"/>
            <a:ext cx="1008000" cy="266664"/>
          </a:xfrm>
          <a:prstGeom prst="rect">
            <a:avLst/>
          </a:prstGeom>
        </p:spPr>
      </p:pic>
    </p:spTree>
    <p:custDataLst>
      <p:tags r:id="rId1"/>
    </p:custDataLst>
    <p:extLst>
      <p:ext uri="{BB962C8B-B14F-4D97-AF65-F5344CB8AC3E}">
        <p14:creationId xmlns:p14="http://schemas.microsoft.com/office/powerpoint/2010/main" val="39005897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52457-6E7D-8511-DD5D-15C58D65D277}"/>
            </a:ext>
          </a:extLst>
        </p:cNvPr>
        <p:cNvGrpSpPr/>
        <p:nvPr/>
      </p:nvGrpSpPr>
      <p:grpSpPr>
        <a:xfrm>
          <a:off x="0" y="0"/>
          <a:ext cx="0" cy="0"/>
          <a:chOff x="0" y="0"/>
          <a:chExt cx="0" cy="0"/>
        </a:xfrm>
      </p:grpSpPr>
      <p:sp>
        <p:nvSpPr>
          <p:cNvPr id="26" name="文本框 25">
            <a:extLst>
              <a:ext uri="{FF2B5EF4-FFF2-40B4-BE49-F238E27FC236}">
                <a16:creationId xmlns:a16="http://schemas.microsoft.com/office/drawing/2014/main" id="{F3939816-D888-E854-1F50-73494EC44799}"/>
              </a:ext>
            </a:extLst>
          </p:cNvPr>
          <p:cNvSpPr txBox="1"/>
          <p:nvPr/>
        </p:nvSpPr>
        <p:spPr>
          <a:xfrm>
            <a:off x="838199" y="433070"/>
            <a:ext cx="5462960"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医疗行业数据验证</a:t>
            </a:r>
          </a:p>
        </p:txBody>
      </p:sp>
      <p:sp>
        <p:nvSpPr>
          <p:cNvPr id="4" name="矩形 3">
            <a:extLst>
              <a:ext uri="{FF2B5EF4-FFF2-40B4-BE49-F238E27FC236}">
                <a16:creationId xmlns:a16="http://schemas.microsoft.com/office/drawing/2014/main" id="{D225657A-3F1C-F71E-0D18-05736BE5246F}"/>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97" name="文本框 96">
            <a:extLst>
              <a:ext uri="{FF2B5EF4-FFF2-40B4-BE49-F238E27FC236}">
                <a16:creationId xmlns:a16="http://schemas.microsoft.com/office/drawing/2014/main" id="{02F6FE90-C8C3-9CB4-EB66-72D52162D273}"/>
              </a:ext>
            </a:extLst>
          </p:cNvPr>
          <p:cNvSpPr txBox="1"/>
          <p:nvPr/>
        </p:nvSpPr>
        <p:spPr>
          <a:xfrm>
            <a:off x="768749" y="2175375"/>
            <a:ext cx="4775523"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医院信息化系统应确保数据的安全性和可靠性。同时，要对</a:t>
            </a:r>
            <a:r>
              <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rPr>
              <a:t>备份的数据进行定期检查和验证</a:t>
            </a: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，确保备份数据的完整性和可用性，避免因数据损坏或丢失导致的信息丢失风险。</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00" name="文本框 99">
            <a:extLst>
              <a:ext uri="{FF2B5EF4-FFF2-40B4-BE49-F238E27FC236}">
                <a16:creationId xmlns:a16="http://schemas.microsoft.com/office/drawing/2014/main" id="{8B1F2F34-7325-2C5E-D019-C677636BEDD9}"/>
              </a:ext>
            </a:extLst>
          </p:cNvPr>
          <p:cNvSpPr txBox="1"/>
          <p:nvPr/>
        </p:nvSpPr>
        <p:spPr>
          <a:xfrm>
            <a:off x="670775" y="1719578"/>
            <a:ext cx="3102565" cy="37702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en-US" altLang="zh-CN"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a:t>
            </a:r>
            <a:r>
              <a:rPr kumimoji="1"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全国医院信息化建设标准与规范</a:t>
            </a:r>
            <a:r>
              <a:rPr kumimoji="1" lang="en-US" altLang="zh-CN"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a:t>
            </a:r>
            <a:endParaRPr kumimoji="1"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p:txBody>
      </p:sp>
      <p:sp>
        <p:nvSpPr>
          <p:cNvPr id="6" name="文本框 5">
            <a:extLst>
              <a:ext uri="{FF2B5EF4-FFF2-40B4-BE49-F238E27FC236}">
                <a16:creationId xmlns:a16="http://schemas.microsoft.com/office/drawing/2014/main" id="{36992C34-18D0-64E4-5605-26F96C7FCFDF}"/>
              </a:ext>
            </a:extLst>
          </p:cNvPr>
          <p:cNvSpPr txBox="1"/>
          <p:nvPr/>
        </p:nvSpPr>
        <p:spPr>
          <a:xfrm>
            <a:off x="670775" y="3123622"/>
            <a:ext cx="3970398" cy="37702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en-US" altLang="zh-CN"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a:t>
            </a:r>
            <a:r>
              <a:rPr kumimoji="1"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电子病例系统应用水平分级评价标准</a:t>
            </a:r>
            <a:r>
              <a:rPr kumimoji="1" lang="en-US" altLang="zh-CN"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rPr>
              <a:t>》</a:t>
            </a:r>
            <a:endParaRPr kumimoji="1"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mn-cs"/>
            </a:endParaRPr>
          </a:p>
        </p:txBody>
      </p:sp>
      <p:sp>
        <p:nvSpPr>
          <p:cNvPr id="7" name="矩形 6">
            <a:extLst>
              <a:ext uri="{FF2B5EF4-FFF2-40B4-BE49-F238E27FC236}">
                <a16:creationId xmlns:a16="http://schemas.microsoft.com/office/drawing/2014/main" id="{A5FEA164-84F2-4E6E-F058-F843E78CAF37}"/>
              </a:ext>
            </a:extLst>
          </p:cNvPr>
          <p:cNvSpPr/>
          <p:nvPr>
            <p:custDataLst>
              <p:tags r:id="rId2"/>
            </p:custDataLst>
          </p:nvPr>
        </p:nvSpPr>
        <p:spPr>
          <a:xfrm>
            <a:off x="768749" y="3579419"/>
            <a:ext cx="4937570" cy="61337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1AD6D7"/>
                </a:solidFill>
                <a:effectLst/>
                <a:uLnTx/>
                <a:uFillTx/>
                <a:latin typeface="Arial" panose="020B0604020202020204" pitchFamily="34" charset="0"/>
                <a:ea typeface="微软雅黑" panose="020B0503020204020204" pitchFamily="34" charset="-122"/>
                <a:cs typeface="Heiti SC Light" panose="02000000000000000000" charset="-122"/>
                <a:sym typeface="+mn-ea"/>
              </a:rPr>
              <a:t>每季度至少进行一次数据恢复验证</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，保障备份数据的可用性；对于重点系统数据与系统的恢复时间不大于 </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2 </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小时，数据丢失时间不超过 </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1 </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天。</a:t>
            </a:r>
            <a:endPar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16" name="圆角矩形 279">
            <a:extLst>
              <a:ext uri="{FF2B5EF4-FFF2-40B4-BE49-F238E27FC236}">
                <a16:creationId xmlns:a16="http://schemas.microsoft.com/office/drawing/2014/main" id="{35D737EB-0BD1-094E-6082-015138DDDA12}"/>
              </a:ext>
            </a:extLst>
          </p:cNvPr>
          <p:cNvSpPr/>
          <p:nvPr/>
        </p:nvSpPr>
        <p:spPr>
          <a:xfrm>
            <a:off x="838199" y="120214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医疗行业的验证要求</a:t>
            </a:r>
          </a:p>
        </p:txBody>
      </p:sp>
      <p:sp>
        <p:nvSpPr>
          <p:cNvPr id="17" name="圆角矩形 279">
            <a:extLst>
              <a:ext uri="{FF2B5EF4-FFF2-40B4-BE49-F238E27FC236}">
                <a16:creationId xmlns:a16="http://schemas.microsoft.com/office/drawing/2014/main" id="{026AE3D8-A709-1F50-9A45-DFD61B3A4496}"/>
              </a:ext>
            </a:extLst>
          </p:cNvPr>
          <p:cNvSpPr/>
          <p:nvPr/>
        </p:nvSpPr>
        <p:spPr>
          <a:xfrm>
            <a:off x="6939986" y="120214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医疗行业的核心痛点</a:t>
            </a:r>
          </a:p>
        </p:txBody>
      </p:sp>
      <p:sp>
        <p:nvSpPr>
          <p:cNvPr id="18" name="文本框 17">
            <a:extLst>
              <a:ext uri="{FF2B5EF4-FFF2-40B4-BE49-F238E27FC236}">
                <a16:creationId xmlns:a16="http://schemas.microsoft.com/office/drawing/2014/main" id="{37922C02-ABAE-4AA5-5D32-91C2724DE300}"/>
              </a:ext>
            </a:extLst>
          </p:cNvPr>
          <p:cNvSpPr txBox="1"/>
          <p:nvPr/>
        </p:nvSpPr>
        <p:spPr>
          <a:xfrm>
            <a:off x="768749" y="5015575"/>
            <a:ext cx="3102565" cy="37702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针对</a:t>
            </a:r>
            <a:r>
              <a:rPr kumimoji="1" lang="en-US" altLang="zh-CN"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HIS</a:t>
            </a: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a:t>
            </a:r>
            <a:r>
              <a:rPr kumimoji="1" lang="en-US" altLang="zh-CN"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EMR</a:t>
            </a: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的验证</a:t>
            </a:r>
          </a:p>
        </p:txBody>
      </p:sp>
      <p:sp>
        <p:nvSpPr>
          <p:cNvPr id="40" name="文本框 39">
            <a:extLst>
              <a:ext uri="{FF2B5EF4-FFF2-40B4-BE49-F238E27FC236}">
                <a16:creationId xmlns:a16="http://schemas.microsoft.com/office/drawing/2014/main" id="{AE9D2463-3FA0-928D-0AAF-BE50A742421C}"/>
              </a:ext>
            </a:extLst>
          </p:cNvPr>
          <p:cNvSpPr txBox="1"/>
          <p:nvPr/>
        </p:nvSpPr>
        <p:spPr>
          <a:xfrm>
            <a:off x="768749" y="5471372"/>
            <a:ext cx="9299811" cy="6133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医院的</a:t>
            </a:r>
            <a:r>
              <a:rPr kumimoji="1" lang="en-US" altLang="zh-CN"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HIS</a:t>
            </a: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与</a:t>
            </a:r>
            <a:r>
              <a:rPr kumimoji="1" lang="en-US" altLang="zh-CN"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EMR</a:t>
            </a: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（电子病历）系统，作为医院的核心业务系统，其通常是验证的重点。</a:t>
            </a:r>
            <a:r>
              <a:rPr kumimoji="1" lang="en-US" altLang="zh-CN"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HIS</a:t>
            </a: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底层通常由数据库支持，需对其数据库进行验证。同样，也需要针对性对其数据的完整性可用性进行验证。</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78" name="圆角矩形 279">
            <a:extLst>
              <a:ext uri="{FF2B5EF4-FFF2-40B4-BE49-F238E27FC236}">
                <a16:creationId xmlns:a16="http://schemas.microsoft.com/office/drawing/2014/main" id="{A73C5A2A-FEBD-9EE1-CB4D-55D9318274B0}"/>
              </a:ext>
            </a:extLst>
          </p:cNvPr>
          <p:cNvSpPr/>
          <p:nvPr/>
        </p:nvSpPr>
        <p:spPr>
          <a:xfrm>
            <a:off x="838199" y="4459766"/>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具有代表性的验证系统</a:t>
            </a:r>
          </a:p>
        </p:txBody>
      </p:sp>
      <p:sp>
        <p:nvSpPr>
          <p:cNvPr id="3" name="矩形 2">
            <a:extLst>
              <a:ext uri="{FF2B5EF4-FFF2-40B4-BE49-F238E27FC236}">
                <a16:creationId xmlns:a16="http://schemas.microsoft.com/office/drawing/2014/main" id="{710B09B7-F4C3-A08E-6D71-F94D3B172DCC}"/>
              </a:ext>
            </a:extLst>
          </p:cNvPr>
          <p:cNvSpPr/>
          <p:nvPr>
            <p:custDataLst>
              <p:tags r:id="rId3"/>
            </p:custDataLst>
          </p:nvPr>
        </p:nvSpPr>
        <p:spPr>
          <a:xfrm>
            <a:off x="6939986" y="2175375"/>
            <a:ext cx="4937570" cy="89037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医院的</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HIS</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以及</a:t>
            </a:r>
            <a:r>
              <a:rPr kumimoji="0" lang="en-US" altLang="zh-CN"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EMR</a:t>
            </a: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这些系统，验证的一个核心是连续性问题，另外也要注意数据的完整性问题，传统的恢复验证方式在检验数据完整性上存在障碍，很麻烦。</a:t>
            </a:r>
            <a:endPar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5" name="矩形 4">
            <a:extLst>
              <a:ext uri="{FF2B5EF4-FFF2-40B4-BE49-F238E27FC236}">
                <a16:creationId xmlns:a16="http://schemas.microsoft.com/office/drawing/2014/main" id="{255EC4DB-3D16-D305-12CB-DB54F90A6432}"/>
              </a:ext>
            </a:extLst>
          </p:cNvPr>
          <p:cNvSpPr/>
          <p:nvPr>
            <p:custDataLst>
              <p:tags r:id="rId4"/>
            </p:custDataLst>
          </p:nvPr>
        </p:nvSpPr>
        <p:spPr>
          <a:xfrm>
            <a:off x="6939986" y="1760230"/>
            <a:ext cx="4937570" cy="377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数据本身的验证无法保障</a:t>
            </a:r>
            <a:endParaRPr kumimoji="0"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Tree>
    <p:custDataLst>
      <p:tags r:id="rId1"/>
    </p:custDataLst>
    <p:extLst>
      <p:ext uri="{BB962C8B-B14F-4D97-AF65-F5344CB8AC3E}">
        <p14:creationId xmlns:p14="http://schemas.microsoft.com/office/powerpoint/2010/main" val="18686407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64900D-0DB5-0A6C-C877-F391218C15F2}"/>
            </a:ext>
          </a:extLst>
        </p:cNvPr>
        <p:cNvGrpSpPr/>
        <p:nvPr/>
      </p:nvGrpSpPr>
      <p:grpSpPr>
        <a:xfrm>
          <a:off x="0" y="0"/>
          <a:ext cx="0" cy="0"/>
          <a:chOff x="0" y="0"/>
          <a:chExt cx="0" cy="0"/>
        </a:xfrm>
      </p:grpSpPr>
      <p:sp>
        <p:nvSpPr>
          <p:cNvPr id="26" name="文本框 25">
            <a:extLst>
              <a:ext uri="{FF2B5EF4-FFF2-40B4-BE49-F238E27FC236}">
                <a16:creationId xmlns:a16="http://schemas.microsoft.com/office/drawing/2014/main" id="{EB7A9CD2-1595-0F60-1DD6-F1B691936DE5}"/>
              </a:ext>
            </a:extLst>
          </p:cNvPr>
          <p:cNvSpPr txBox="1"/>
          <p:nvPr/>
        </p:nvSpPr>
        <p:spPr>
          <a:xfrm>
            <a:off x="838199" y="433070"/>
            <a:ext cx="5462960"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医疗行业数据验证</a:t>
            </a:r>
          </a:p>
        </p:txBody>
      </p:sp>
      <p:sp>
        <p:nvSpPr>
          <p:cNvPr id="4" name="矩形 3">
            <a:extLst>
              <a:ext uri="{FF2B5EF4-FFF2-40B4-BE49-F238E27FC236}">
                <a16:creationId xmlns:a16="http://schemas.microsoft.com/office/drawing/2014/main" id="{25987B0D-EAE4-607F-63DC-41C6164BCFB9}"/>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37" name="圆角矩形 10">
            <a:extLst>
              <a:ext uri="{FF2B5EF4-FFF2-40B4-BE49-F238E27FC236}">
                <a16:creationId xmlns:a16="http://schemas.microsoft.com/office/drawing/2014/main" id="{7353C7FF-A885-AA5E-2BA5-BBA49832CA08}"/>
              </a:ext>
            </a:extLst>
          </p:cNvPr>
          <p:cNvSpPr/>
          <p:nvPr/>
        </p:nvSpPr>
        <p:spPr>
          <a:xfrm>
            <a:off x="2797660" y="1204034"/>
            <a:ext cx="1899345" cy="93192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39" name="圆角矩形 279">
            <a:extLst>
              <a:ext uri="{FF2B5EF4-FFF2-40B4-BE49-F238E27FC236}">
                <a16:creationId xmlns:a16="http://schemas.microsoft.com/office/drawing/2014/main" id="{0F67E787-B6D2-AFEE-230B-632CC3D0D7CC}"/>
              </a:ext>
            </a:extLst>
          </p:cNvPr>
          <p:cNvSpPr/>
          <p:nvPr/>
        </p:nvSpPr>
        <p:spPr>
          <a:xfrm>
            <a:off x="2905707" y="1794818"/>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云祺容灾备份系统</a:t>
            </a:r>
          </a:p>
        </p:txBody>
      </p:sp>
      <p:pic>
        <p:nvPicPr>
          <p:cNvPr id="41" name="图形 6">
            <a:extLst>
              <a:ext uri="{FF2B5EF4-FFF2-40B4-BE49-F238E27FC236}">
                <a16:creationId xmlns:a16="http://schemas.microsoft.com/office/drawing/2014/main" id="{FA83404A-56B6-DEE4-6415-26E03FE3B54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481827" y="1264894"/>
            <a:ext cx="531007" cy="468164"/>
          </a:xfrm>
          <a:prstGeom prst="rect">
            <a:avLst/>
          </a:prstGeom>
        </p:spPr>
      </p:pic>
      <p:sp>
        <p:nvSpPr>
          <p:cNvPr id="99" name="圆角矩形 279">
            <a:extLst>
              <a:ext uri="{FF2B5EF4-FFF2-40B4-BE49-F238E27FC236}">
                <a16:creationId xmlns:a16="http://schemas.microsoft.com/office/drawing/2014/main" id="{CC5D20FB-966C-E452-B118-2403BC5D6D0C}"/>
              </a:ext>
            </a:extLst>
          </p:cNvPr>
          <p:cNvSpPr/>
          <p:nvPr/>
        </p:nvSpPr>
        <p:spPr>
          <a:xfrm>
            <a:off x="5513777" y="3881404"/>
            <a:ext cx="1760811" cy="318549"/>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内置容灾演练平台</a:t>
            </a:r>
          </a:p>
        </p:txBody>
      </p:sp>
      <p:sp>
        <p:nvSpPr>
          <p:cNvPr id="101" name="圆角矩形 10">
            <a:extLst>
              <a:ext uri="{FF2B5EF4-FFF2-40B4-BE49-F238E27FC236}">
                <a16:creationId xmlns:a16="http://schemas.microsoft.com/office/drawing/2014/main" id="{146E5A49-1725-B19D-A7A0-D84DD9A654EC}"/>
              </a:ext>
            </a:extLst>
          </p:cNvPr>
          <p:cNvSpPr/>
          <p:nvPr/>
        </p:nvSpPr>
        <p:spPr>
          <a:xfrm>
            <a:off x="5434120" y="3321080"/>
            <a:ext cx="1899345" cy="93192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cxnSp>
        <p:nvCxnSpPr>
          <p:cNvPr id="113" name="直线箭头连接符 31">
            <a:extLst>
              <a:ext uri="{FF2B5EF4-FFF2-40B4-BE49-F238E27FC236}">
                <a16:creationId xmlns:a16="http://schemas.microsoft.com/office/drawing/2014/main" id="{30550FAD-319B-D607-9A91-88213D00683D}"/>
              </a:ext>
            </a:extLst>
          </p:cNvPr>
          <p:cNvCxnSpPr>
            <a:cxnSpLocks/>
          </p:cNvCxnSpPr>
          <p:nvPr/>
        </p:nvCxnSpPr>
        <p:spPr>
          <a:xfrm flipV="1">
            <a:off x="7329442" y="3830398"/>
            <a:ext cx="566475" cy="1586"/>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pic>
        <p:nvPicPr>
          <p:cNvPr id="114" name="图片 113">
            <a:extLst>
              <a:ext uri="{FF2B5EF4-FFF2-40B4-BE49-F238E27FC236}">
                <a16:creationId xmlns:a16="http://schemas.microsoft.com/office/drawing/2014/main" id="{198ABACE-6C14-0CE3-DE75-9525439801D5}"/>
              </a:ext>
            </a:extLst>
          </p:cNvPr>
          <p:cNvPicPr>
            <a:picLocks noChangeAspect="1"/>
          </p:cNvPicPr>
          <p:nvPr/>
        </p:nvPicPr>
        <p:blipFill>
          <a:blip r:embed="rId6"/>
          <a:stretch>
            <a:fillRect/>
          </a:stretch>
        </p:blipFill>
        <p:spPr>
          <a:xfrm>
            <a:off x="8178673" y="3274412"/>
            <a:ext cx="599242" cy="652117"/>
          </a:xfrm>
          <a:prstGeom prst="rect">
            <a:avLst/>
          </a:prstGeom>
          <a:effectLst>
            <a:outerShdw blurRad="50800" dist="38100" dir="2700000" algn="tl" rotWithShape="0">
              <a:prstClr val="black">
                <a:alpha val="40000"/>
              </a:prstClr>
            </a:outerShdw>
          </a:effectLst>
        </p:spPr>
      </p:pic>
      <p:pic>
        <p:nvPicPr>
          <p:cNvPr id="115" name="图片 114">
            <a:extLst>
              <a:ext uri="{FF2B5EF4-FFF2-40B4-BE49-F238E27FC236}">
                <a16:creationId xmlns:a16="http://schemas.microsoft.com/office/drawing/2014/main" id="{94CE820E-BE8D-4089-26A7-5FD40767A506}"/>
              </a:ext>
            </a:extLst>
          </p:cNvPr>
          <p:cNvPicPr>
            <a:picLocks noChangeAspect="1"/>
          </p:cNvPicPr>
          <p:nvPr/>
        </p:nvPicPr>
        <p:blipFill>
          <a:blip r:embed="rId6"/>
          <a:stretch>
            <a:fillRect/>
          </a:stretch>
        </p:blipFill>
        <p:spPr>
          <a:xfrm>
            <a:off x="7990387" y="3466736"/>
            <a:ext cx="599242" cy="652117"/>
          </a:xfrm>
          <a:prstGeom prst="rect">
            <a:avLst/>
          </a:prstGeom>
          <a:effectLst>
            <a:outerShdw blurRad="50800" dist="38100" dir="2700000" algn="tl" rotWithShape="0">
              <a:prstClr val="black">
                <a:alpha val="40000"/>
              </a:prstClr>
            </a:outerShdw>
          </a:effectLst>
        </p:spPr>
      </p:pic>
      <p:sp>
        <p:nvSpPr>
          <p:cNvPr id="116" name="圆角矩形 279">
            <a:extLst>
              <a:ext uri="{FF2B5EF4-FFF2-40B4-BE49-F238E27FC236}">
                <a16:creationId xmlns:a16="http://schemas.microsoft.com/office/drawing/2014/main" id="{833C5A34-461F-8F5C-DB17-2C31146D01F7}"/>
              </a:ext>
            </a:extLst>
          </p:cNvPr>
          <p:cNvSpPr/>
          <p:nvPr/>
        </p:nvSpPr>
        <p:spPr>
          <a:xfrm>
            <a:off x="7798090" y="4248593"/>
            <a:ext cx="1172764" cy="23648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自动化验证报告</a:t>
            </a:r>
          </a:p>
        </p:txBody>
      </p:sp>
      <p:sp>
        <p:nvSpPr>
          <p:cNvPr id="121" name="圆角矩形 279">
            <a:extLst>
              <a:ext uri="{FF2B5EF4-FFF2-40B4-BE49-F238E27FC236}">
                <a16:creationId xmlns:a16="http://schemas.microsoft.com/office/drawing/2014/main" id="{403D3855-CDC3-338A-7E7F-285809AB13B2}"/>
              </a:ext>
            </a:extLst>
          </p:cNvPr>
          <p:cNvSpPr/>
          <p:nvPr/>
        </p:nvSpPr>
        <p:spPr>
          <a:xfrm>
            <a:off x="9702308" y="2918889"/>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实现针对数据的验证</a:t>
            </a:r>
          </a:p>
        </p:txBody>
      </p:sp>
      <p:sp>
        <p:nvSpPr>
          <p:cNvPr id="122" name="文本框 121">
            <a:extLst>
              <a:ext uri="{FF2B5EF4-FFF2-40B4-BE49-F238E27FC236}">
                <a16:creationId xmlns:a16="http://schemas.microsoft.com/office/drawing/2014/main" id="{A5063828-72A0-662B-6345-9FAB187A5545}"/>
              </a:ext>
            </a:extLst>
          </p:cNvPr>
          <p:cNvSpPr txBox="1"/>
          <p:nvPr/>
        </p:nvSpPr>
        <p:spPr>
          <a:xfrm>
            <a:off x="9394339" y="3399979"/>
            <a:ext cx="2408863" cy="116737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针对结构或非结构化数据，可以针对不同的数据类型实施不同的验证，通过完整性验证、杀毒等保障完整性与安全性。</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25" name="圆角矩形 279">
            <a:extLst>
              <a:ext uri="{FF2B5EF4-FFF2-40B4-BE49-F238E27FC236}">
                <a16:creationId xmlns:a16="http://schemas.microsoft.com/office/drawing/2014/main" id="{D9C71EF8-821C-BF15-9159-0A7523E8A6BB}"/>
              </a:ext>
            </a:extLst>
          </p:cNvPr>
          <p:cNvSpPr/>
          <p:nvPr/>
        </p:nvSpPr>
        <p:spPr>
          <a:xfrm>
            <a:off x="9664918" y="4921388"/>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日志永久保留</a:t>
            </a:r>
          </a:p>
        </p:txBody>
      </p:sp>
      <p:sp>
        <p:nvSpPr>
          <p:cNvPr id="126" name="文本框 125">
            <a:extLst>
              <a:ext uri="{FF2B5EF4-FFF2-40B4-BE49-F238E27FC236}">
                <a16:creationId xmlns:a16="http://schemas.microsoft.com/office/drawing/2014/main" id="{49924AD3-D7E2-CBCF-65FD-27ECA0962032}"/>
              </a:ext>
            </a:extLst>
          </p:cNvPr>
          <p:cNvSpPr txBox="1"/>
          <p:nvPr/>
        </p:nvSpPr>
        <p:spPr>
          <a:xfrm>
            <a:off x="9356950" y="5402478"/>
            <a:ext cx="2544790"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医疗行业追求强合规驱动，备份系统内的所有关键操作都会被记录，同时支持永久保留，不可删除。</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8" name="圆角矩形 11">
            <a:extLst>
              <a:ext uri="{FF2B5EF4-FFF2-40B4-BE49-F238E27FC236}">
                <a16:creationId xmlns:a16="http://schemas.microsoft.com/office/drawing/2014/main" id="{53B510CE-8ACB-0FBA-E2A9-E8C24BF8A43B}"/>
              </a:ext>
            </a:extLst>
          </p:cNvPr>
          <p:cNvSpPr/>
          <p:nvPr/>
        </p:nvSpPr>
        <p:spPr>
          <a:xfrm>
            <a:off x="5434120" y="1212481"/>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9" name="图片 8">
            <a:extLst>
              <a:ext uri="{FF2B5EF4-FFF2-40B4-BE49-F238E27FC236}">
                <a16:creationId xmlns:a16="http://schemas.microsoft.com/office/drawing/2014/main" id="{E4230A9D-07E3-600E-8BC1-7F9998C5AA16}"/>
              </a:ext>
            </a:extLst>
          </p:cNvPr>
          <p:cNvPicPr>
            <a:picLocks noChangeAspect="1"/>
          </p:cNvPicPr>
          <p:nvPr/>
        </p:nvPicPr>
        <p:blipFill rotWithShape="1">
          <a:blip r:embed="rId7"/>
          <a:srcRect l="18771" t="14100" r="18687" b="17733"/>
          <a:stretch>
            <a:fillRect/>
          </a:stretch>
        </p:blipFill>
        <p:spPr>
          <a:xfrm>
            <a:off x="5562949" y="2160465"/>
            <a:ext cx="383554" cy="457077"/>
          </a:xfrm>
          <a:prstGeom prst="rect">
            <a:avLst/>
          </a:prstGeom>
        </p:spPr>
      </p:pic>
      <p:pic>
        <p:nvPicPr>
          <p:cNvPr id="10" name="图片 9">
            <a:extLst>
              <a:ext uri="{FF2B5EF4-FFF2-40B4-BE49-F238E27FC236}">
                <a16:creationId xmlns:a16="http://schemas.microsoft.com/office/drawing/2014/main" id="{F9C1DDE9-E821-E388-B9E5-510E50669D3C}"/>
              </a:ext>
            </a:extLst>
          </p:cNvPr>
          <p:cNvPicPr>
            <a:picLocks noChangeAspect="1"/>
          </p:cNvPicPr>
          <p:nvPr/>
        </p:nvPicPr>
        <p:blipFill rotWithShape="1">
          <a:blip r:embed="rId7"/>
          <a:srcRect l="18771" t="14100" r="18687" b="17733"/>
          <a:stretch>
            <a:fillRect/>
          </a:stretch>
        </p:blipFill>
        <p:spPr>
          <a:xfrm>
            <a:off x="6212795" y="2155121"/>
            <a:ext cx="383554" cy="457077"/>
          </a:xfrm>
          <a:prstGeom prst="rect">
            <a:avLst/>
          </a:prstGeom>
        </p:spPr>
      </p:pic>
      <p:pic>
        <p:nvPicPr>
          <p:cNvPr id="11" name="图片 10">
            <a:extLst>
              <a:ext uri="{FF2B5EF4-FFF2-40B4-BE49-F238E27FC236}">
                <a16:creationId xmlns:a16="http://schemas.microsoft.com/office/drawing/2014/main" id="{FDDA1E2C-061B-6872-A3FB-9A881A09C67D}"/>
              </a:ext>
            </a:extLst>
          </p:cNvPr>
          <p:cNvPicPr>
            <a:picLocks noChangeAspect="1"/>
          </p:cNvPicPr>
          <p:nvPr/>
        </p:nvPicPr>
        <p:blipFill rotWithShape="1">
          <a:blip r:embed="rId7"/>
          <a:srcRect l="18771" t="14100" r="18687" b="17733"/>
          <a:stretch>
            <a:fillRect/>
          </a:stretch>
        </p:blipFill>
        <p:spPr>
          <a:xfrm>
            <a:off x="6843300" y="2155121"/>
            <a:ext cx="383554" cy="457077"/>
          </a:xfrm>
          <a:prstGeom prst="rect">
            <a:avLst/>
          </a:prstGeom>
        </p:spPr>
      </p:pic>
      <p:sp>
        <p:nvSpPr>
          <p:cNvPr id="12" name="圆角矩形 279">
            <a:extLst>
              <a:ext uri="{FF2B5EF4-FFF2-40B4-BE49-F238E27FC236}">
                <a16:creationId xmlns:a16="http://schemas.microsoft.com/office/drawing/2014/main" id="{9441FFD8-4633-73F8-B278-1FD8C2AAE576}"/>
              </a:ext>
            </a:extLst>
          </p:cNvPr>
          <p:cNvSpPr/>
          <p:nvPr/>
        </p:nvSpPr>
        <p:spPr>
          <a:xfrm>
            <a:off x="5538518" y="2625228"/>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验证资源</a:t>
            </a:r>
          </a:p>
        </p:txBody>
      </p:sp>
      <p:pic>
        <p:nvPicPr>
          <p:cNvPr id="13" name="图形 36">
            <a:extLst>
              <a:ext uri="{FF2B5EF4-FFF2-40B4-BE49-F238E27FC236}">
                <a16:creationId xmlns:a16="http://schemas.microsoft.com/office/drawing/2014/main" id="{ACCC59F0-3FCE-2E7A-8457-0A59764D15E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543101" y="1340437"/>
            <a:ext cx="415953" cy="302169"/>
          </a:xfrm>
          <a:prstGeom prst="rect">
            <a:avLst/>
          </a:prstGeom>
        </p:spPr>
      </p:pic>
      <p:pic>
        <p:nvPicPr>
          <p:cNvPr id="19" name="图形 36">
            <a:extLst>
              <a:ext uri="{FF2B5EF4-FFF2-40B4-BE49-F238E27FC236}">
                <a16:creationId xmlns:a16="http://schemas.microsoft.com/office/drawing/2014/main" id="{615EBDAE-ED77-F631-B7C4-1B0F333893B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180396" y="1345711"/>
            <a:ext cx="415953" cy="302169"/>
          </a:xfrm>
          <a:prstGeom prst="rect">
            <a:avLst/>
          </a:prstGeom>
        </p:spPr>
      </p:pic>
      <p:pic>
        <p:nvPicPr>
          <p:cNvPr id="21" name="图形 36">
            <a:extLst>
              <a:ext uri="{FF2B5EF4-FFF2-40B4-BE49-F238E27FC236}">
                <a16:creationId xmlns:a16="http://schemas.microsoft.com/office/drawing/2014/main" id="{F37EE77B-B5BD-C1FB-F33D-1C150519947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817691" y="1350431"/>
            <a:ext cx="415953" cy="302169"/>
          </a:xfrm>
          <a:prstGeom prst="rect">
            <a:avLst/>
          </a:prstGeom>
        </p:spPr>
      </p:pic>
      <p:pic>
        <p:nvPicPr>
          <p:cNvPr id="22" name="图形 31">
            <a:extLst>
              <a:ext uri="{FF2B5EF4-FFF2-40B4-BE49-F238E27FC236}">
                <a16:creationId xmlns:a16="http://schemas.microsoft.com/office/drawing/2014/main" id="{8217C672-921D-569D-0863-F358B8392EBC}"/>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543101" y="1791053"/>
            <a:ext cx="415953" cy="345651"/>
          </a:xfrm>
          <a:prstGeom prst="rect">
            <a:avLst/>
          </a:prstGeom>
        </p:spPr>
      </p:pic>
      <p:pic>
        <p:nvPicPr>
          <p:cNvPr id="23" name="图形 31">
            <a:extLst>
              <a:ext uri="{FF2B5EF4-FFF2-40B4-BE49-F238E27FC236}">
                <a16:creationId xmlns:a16="http://schemas.microsoft.com/office/drawing/2014/main" id="{AA291F2D-DD45-1795-F43F-1FCCBCA343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180396" y="1791052"/>
            <a:ext cx="415953" cy="345651"/>
          </a:xfrm>
          <a:prstGeom prst="rect">
            <a:avLst/>
          </a:prstGeom>
        </p:spPr>
      </p:pic>
      <p:pic>
        <p:nvPicPr>
          <p:cNvPr id="24" name="图形 31">
            <a:extLst>
              <a:ext uri="{FF2B5EF4-FFF2-40B4-BE49-F238E27FC236}">
                <a16:creationId xmlns:a16="http://schemas.microsoft.com/office/drawing/2014/main" id="{3539F31E-BC6A-7B51-968E-4AE72647048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814279" y="1791051"/>
            <a:ext cx="415953" cy="345651"/>
          </a:xfrm>
          <a:prstGeom prst="rect">
            <a:avLst/>
          </a:prstGeom>
        </p:spPr>
      </p:pic>
      <p:cxnSp>
        <p:nvCxnSpPr>
          <p:cNvPr id="30" name="连接符: 肘形 29">
            <a:extLst>
              <a:ext uri="{FF2B5EF4-FFF2-40B4-BE49-F238E27FC236}">
                <a16:creationId xmlns:a16="http://schemas.microsoft.com/office/drawing/2014/main" id="{F2EAF654-04AB-6E98-173E-2AD19359BFBA}"/>
              </a:ext>
            </a:extLst>
          </p:cNvPr>
          <p:cNvCxnSpPr>
            <a:stCxn id="8" idx="3"/>
            <a:endCxn id="114" idx="0"/>
          </p:cNvCxnSpPr>
          <p:nvPr/>
        </p:nvCxnSpPr>
        <p:spPr>
          <a:xfrm>
            <a:off x="7333464" y="2109740"/>
            <a:ext cx="1144830" cy="1164672"/>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31" name="文本框 30">
            <a:extLst>
              <a:ext uri="{FF2B5EF4-FFF2-40B4-BE49-F238E27FC236}">
                <a16:creationId xmlns:a16="http://schemas.microsoft.com/office/drawing/2014/main" id="{F67B1A3F-5CC6-851E-6F3B-3EE87E6E6DF8}"/>
              </a:ext>
            </a:extLst>
          </p:cNvPr>
          <p:cNvSpPr txBox="1"/>
          <p:nvPr/>
        </p:nvSpPr>
        <p:spPr>
          <a:xfrm>
            <a:off x="7378602" y="1825598"/>
            <a:ext cx="1099692" cy="24622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1" lang="en-US" altLang="zh-CN"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&lt;\&gt; </a:t>
            </a: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自定义脚本</a:t>
            </a:r>
          </a:p>
        </p:txBody>
      </p:sp>
      <p:grpSp>
        <p:nvGrpSpPr>
          <p:cNvPr id="32" name="组合 31">
            <a:extLst>
              <a:ext uri="{FF2B5EF4-FFF2-40B4-BE49-F238E27FC236}">
                <a16:creationId xmlns:a16="http://schemas.microsoft.com/office/drawing/2014/main" id="{6D0040C5-CD25-7037-FA35-38C58820D933}"/>
              </a:ext>
            </a:extLst>
          </p:cNvPr>
          <p:cNvGrpSpPr/>
          <p:nvPr/>
        </p:nvGrpSpPr>
        <p:grpSpPr>
          <a:xfrm>
            <a:off x="7813207" y="2427034"/>
            <a:ext cx="1225638" cy="291392"/>
            <a:chOff x="6474" y="3343"/>
            <a:chExt cx="1432" cy="404"/>
          </a:xfrm>
        </p:grpSpPr>
        <p:sp>
          <p:nvSpPr>
            <p:cNvPr id="33" name="圆角矩形 100">
              <a:extLst>
                <a:ext uri="{FF2B5EF4-FFF2-40B4-BE49-F238E27FC236}">
                  <a16:creationId xmlns:a16="http://schemas.microsoft.com/office/drawing/2014/main" id="{E5041B57-550A-4F93-E98F-90A0453C0849}"/>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34" name="圆角矩形 101">
              <a:extLst>
                <a:ext uri="{FF2B5EF4-FFF2-40B4-BE49-F238E27FC236}">
                  <a16:creationId xmlns:a16="http://schemas.microsoft.com/office/drawing/2014/main" id="{363A6433-A55E-4208-43CC-95A8BAAECA54}"/>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数据应用级验证</a:t>
              </a:r>
            </a:p>
          </p:txBody>
        </p:sp>
      </p:grpSp>
      <p:pic>
        <p:nvPicPr>
          <p:cNvPr id="35" name="图形 36">
            <a:extLst>
              <a:ext uri="{FF2B5EF4-FFF2-40B4-BE49-F238E27FC236}">
                <a16:creationId xmlns:a16="http://schemas.microsoft.com/office/drawing/2014/main" id="{7B7FA6CF-586E-420B-CA5B-6E9F85261BA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597201" y="3461383"/>
            <a:ext cx="415953" cy="302169"/>
          </a:xfrm>
          <a:prstGeom prst="rect">
            <a:avLst/>
          </a:prstGeom>
        </p:spPr>
      </p:pic>
      <p:pic>
        <p:nvPicPr>
          <p:cNvPr id="36" name="图形 36">
            <a:extLst>
              <a:ext uri="{FF2B5EF4-FFF2-40B4-BE49-F238E27FC236}">
                <a16:creationId xmlns:a16="http://schemas.microsoft.com/office/drawing/2014/main" id="{578BA392-A079-FCF9-A834-626A8B589968}"/>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217866" y="3460485"/>
            <a:ext cx="415953" cy="302169"/>
          </a:xfrm>
          <a:prstGeom prst="rect">
            <a:avLst/>
          </a:prstGeom>
        </p:spPr>
      </p:pic>
      <p:pic>
        <p:nvPicPr>
          <p:cNvPr id="38" name="图形 36">
            <a:extLst>
              <a:ext uri="{FF2B5EF4-FFF2-40B4-BE49-F238E27FC236}">
                <a16:creationId xmlns:a16="http://schemas.microsoft.com/office/drawing/2014/main" id="{255132D6-A936-8C84-EF56-93AD7119CFD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803679" y="3461383"/>
            <a:ext cx="415953" cy="302169"/>
          </a:xfrm>
          <a:prstGeom prst="rect">
            <a:avLst/>
          </a:prstGeom>
        </p:spPr>
      </p:pic>
      <p:sp>
        <p:nvSpPr>
          <p:cNvPr id="2" name="圆角矩形 9">
            <a:extLst>
              <a:ext uri="{FF2B5EF4-FFF2-40B4-BE49-F238E27FC236}">
                <a16:creationId xmlns:a16="http://schemas.microsoft.com/office/drawing/2014/main" id="{96B31078-0897-C65B-72D2-BB8B212A789B}"/>
              </a:ext>
            </a:extLst>
          </p:cNvPr>
          <p:cNvSpPr/>
          <p:nvPr/>
        </p:nvSpPr>
        <p:spPr>
          <a:xfrm>
            <a:off x="370102" y="2216422"/>
            <a:ext cx="2172971" cy="1599741"/>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3" name="圆角矩形 279">
            <a:extLst>
              <a:ext uri="{FF2B5EF4-FFF2-40B4-BE49-F238E27FC236}">
                <a16:creationId xmlns:a16="http://schemas.microsoft.com/office/drawing/2014/main" id="{7B8D55FD-B417-0411-A700-E92C93EC329D}"/>
              </a:ext>
            </a:extLst>
          </p:cNvPr>
          <p:cNvSpPr/>
          <p:nvPr/>
        </p:nvSpPr>
        <p:spPr>
          <a:xfrm>
            <a:off x="504287" y="2328667"/>
            <a:ext cx="1934383"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业务负载与应用</a:t>
            </a:r>
          </a:p>
        </p:txBody>
      </p:sp>
      <p:pic>
        <p:nvPicPr>
          <p:cNvPr id="25" name="图片 24">
            <a:extLst>
              <a:ext uri="{FF2B5EF4-FFF2-40B4-BE49-F238E27FC236}">
                <a16:creationId xmlns:a16="http://schemas.microsoft.com/office/drawing/2014/main" id="{46596E3D-6AC2-36E9-5939-F277E72534D0}"/>
              </a:ext>
            </a:extLst>
          </p:cNvPr>
          <p:cNvPicPr>
            <a:picLocks noChangeAspect="1"/>
          </p:cNvPicPr>
          <p:nvPr/>
        </p:nvPicPr>
        <p:blipFill>
          <a:blip r:embed="rId12"/>
          <a:stretch>
            <a:fillRect/>
          </a:stretch>
        </p:blipFill>
        <p:spPr>
          <a:xfrm>
            <a:off x="540818" y="2904680"/>
            <a:ext cx="534343" cy="103376"/>
          </a:xfrm>
          <a:prstGeom prst="rect">
            <a:avLst/>
          </a:prstGeom>
        </p:spPr>
      </p:pic>
      <p:sp>
        <p:nvSpPr>
          <p:cNvPr id="29" name="矩形: 圆角 28">
            <a:extLst>
              <a:ext uri="{FF2B5EF4-FFF2-40B4-BE49-F238E27FC236}">
                <a16:creationId xmlns:a16="http://schemas.microsoft.com/office/drawing/2014/main" id="{0DC9A0A8-854B-5863-2DE4-D63C5452FD5F}"/>
              </a:ext>
            </a:extLst>
          </p:cNvPr>
          <p:cNvSpPr/>
          <p:nvPr/>
        </p:nvSpPr>
        <p:spPr>
          <a:xfrm>
            <a:off x="504288" y="2794510"/>
            <a:ext cx="580398" cy="532208"/>
          </a:xfrm>
          <a:prstGeom prst="roundRect">
            <a:avLst>
              <a:gd name="adj" fmla="val 0"/>
            </a:avLst>
          </a:prstGeom>
          <a:noFill/>
          <a:ln w="9525">
            <a:solidFill>
              <a:srgbClr val="6EBBD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3" name="矩形: 圆角 52">
            <a:extLst>
              <a:ext uri="{FF2B5EF4-FFF2-40B4-BE49-F238E27FC236}">
                <a16:creationId xmlns:a16="http://schemas.microsoft.com/office/drawing/2014/main" id="{9A67C35A-C218-9E57-C56D-333061095CEB}"/>
              </a:ext>
            </a:extLst>
          </p:cNvPr>
          <p:cNvSpPr/>
          <p:nvPr/>
        </p:nvSpPr>
        <p:spPr>
          <a:xfrm>
            <a:off x="504287" y="3105576"/>
            <a:ext cx="580399" cy="217646"/>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HIS</a:t>
            </a:r>
            <a:endParaRPr kumimoji="0" lang="zh-CN" altLang="en-US"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endParaRPr>
          </a:p>
        </p:txBody>
      </p:sp>
      <p:pic>
        <p:nvPicPr>
          <p:cNvPr id="56" name="图片 55">
            <a:extLst>
              <a:ext uri="{FF2B5EF4-FFF2-40B4-BE49-F238E27FC236}">
                <a16:creationId xmlns:a16="http://schemas.microsoft.com/office/drawing/2014/main" id="{51604607-2E1B-22E7-F406-D57C7F7319C5}"/>
              </a:ext>
            </a:extLst>
          </p:cNvPr>
          <p:cNvPicPr>
            <a:picLocks noChangeAspect="1"/>
          </p:cNvPicPr>
          <p:nvPr/>
        </p:nvPicPr>
        <p:blipFill>
          <a:blip r:embed="rId13"/>
          <a:stretch>
            <a:fillRect/>
          </a:stretch>
        </p:blipFill>
        <p:spPr>
          <a:xfrm>
            <a:off x="1215515" y="2908740"/>
            <a:ext cx="516289" cy="139074"/>
          </a:xfrm>
          <a:prstGeom prst="rect">
            <a:avLst/>
          </a:prstGeom>
        </p:spPr>
      </p:pic>
      <p:sp>
        <p:nvSpPr>
          <p:cNvPr id="57" name="矩形: 圆角 56">
            <a:extLst>
              <a:ext uri="{FF2B5EF4-FFF2-40B4-BE49-F238E27FC236}">
                <a16:creationId xmlns:a16="http://schemas.microsoft.com/office/drawing/2014/main" id="{AAC4835D-8E6D-6529-3EA9-405A021D78C2}"/>
              </a:ext>
            </a:extLst>
          </p:cNvPr>
          <p:cNvSpPr/>
          <p:nvPr/>
        </p:nvSpPr>
        <p:spPr>
          <a:xfrm>
            <a:off x="1183130" y="2796227"/>
            <a:ext cx="580398" cy="532208"/>
          </a:xfrm>
          <a:prstGeom prst="roundRect">
            <a:avLst>
              <a:gd name="adj" fmla="val 0"/>
            </a:avLst>
          </a:prstGeom>
          <a:noFill/>
          <a:ln w="9525">
            <a:solidFill>
              <a:srgbClr val="6EBBD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8" name="矩形: 圆角 57">
            <a:extLst>
              <a:ext uri="{FF2B5EF4-FFF2-40B4-BE49-F238E27FC236}">
                <a16:creationId xmlns:a16="http://schemas.microsoft.com/office/drawing/2014/main" id="{6E4740E2-A421-501C-9B90-72D1BC27766B}"/>
              </a:ext>
            </a:extLst>
          </p:cNvPr>
          <p:cNvSpPr/>
          <p:nvPr/>
        </p:nvSpPr>
        <p:spPr>
          <a:xfrm>
            <a:off x="1183129" y="3107293"/>
            <a:ext cx="580399" cy="217646"/>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LIS</a:t>
            </a:r>
          </a:p>
        </p:txBody>
      </p:sp>
      <p:sp>
        <p:nvSpPr>
          <p:cNvPr id="59" name="矩形: 圆角 58">
            <a:extLst>
              <a:ext uri="{FF2B5EF4-FFF2-40B4-BE49-F238E27FC236}">
                <a16:creationId xmlns:a16="http://schemas.microsoft.com/office/drawing/2014/main" id="{48563231-34F9-517B-ADDF-26C66EA8F9FA}"/>
              </a:ext>
            </a:extLst>
          </p:cNvPr>
          <p:cNvSpPr/>
          <p:nvPr/>
        </p:nvSpPr>
        <p:spPr>
          <a:xfrm>
            <a:off x="1854860" y="2789087"/>
            <a:ext cx="580398" cy="532208"/>
          </a:xfrm>
          <a:prstGeom prst="roundRect">
            <a:avLst>
              <a:gd name="adj" fmla="val 0"/>
            </a:avLst>
          </a:prstGeom>
          <a:noFill/>
          <a:ln w="9525">
            <a:solidFill>
              <a:srgbClr val="6EBBD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60" name="矩形: 圆角 59">
            <a:extLst>
              <a:ext uri="{FF2B5EF4-FFF2-40B4-BE49-F238E27FC236}">
                <a16:creationId xmlns:a16="http://schemas.microsoft.com/office/drawing/2014/main" id="{DFC1B24D-8323-0506-8DC0-F8748494E90A}"/>
              </a:ext>
            </a:extLst>
          </p:cNvPr>
          <p:cNvSpPr/>
          <p:nvPr/>
        </p:nvSpPr>
        <p:spPr>
          <a:xfrm>
            <a:off x="1854859" y="3100153"/>
            <a:ext cx="580399" cy="217646"/>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PACS</a:t>
            </a:r>
            <a:endParaRPr kumimoji="0" lang="zh-CN" altLang="en-US"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endParaRPr>
          </a:p>
        </p:txBody>
      </p:sp>
      <p:pic>
        <p:nvPicPr>
          <p:cNvPr id="61" name="图片 60">
            <a:extLst>
              <a:ext uri="{FF2B5EF4-FFF2-40B4-BE49-F238E27FC236}">
                <a16:creationId xmlns:a16="http://schemas.microsoft.com/office/drawing/2014/main" id="{576FEB6F-3653-954B-9675-787DB4BACC30}"/>
              </a:ext>
            </a:extLst>
          </p:cNvPr>
          <p:cNvPicPr>
            <a:picLocks noChangeAspect="1"/>
          </p:cNvPicPr>
          <p:nvPr/>
        </p:nvPicPr>
        <p:blipFill>
          <a:blip r:embed="rId14"/>
          <a:stretch>
            <a:fillRect/>
          </a:stretch>
        </p:blipFill>
        <p:spPr>
          <a:xfrm>
            <a:off x="2045060" y="2825781"/>
            <a:ext cx="235894" cy="241832"/>
          </a:xfrm>
          <a:prstGeom prst="rect">
            <a:avLst/>
          </a:prstGeom>
        </p:spPr>
      </p:pic>
      <p:sp>
        <p:nvSpPr>
          <p:cNvPr id="63" name="矩形: 圆角 62">
            <a:extLst>
              <a:ext uri="{FF2B5EF4-FFF2-40B4-BE49-F238E27FC236}">
                <a16:creationId xmlns:a16="http://schemas.microsoft.com/office/drawing/2014/main" id="{20266DCB-A2EA-D3BA-3016-FB0F6902C23B}"/>
              </a:ext>
            </a:extLst>
          </p:cNvPr>
          <p:cNvSpPr/>
          <p:nvPr/>
        </p:nvSpPr>
        <p:spPr>
          <a:xfrm>
            <a:off x="496667" y="3425897"/>
            <a:ext cx="674844" cy="217646"/>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电子病例</a:t>
            </a:r>
          </a:p>
        </p:txBody>
      </p:sp>
      <p:sp>
        <p:nvSpPr>
          <p:cNvPr id="64" name="矩形: 圆角 63">
            <a:extLst>
              <a:ext uri="{FF2B5EF4-FFF2-40B4-BE49-F238E27FC236}">
                <a16:creationId xmlns:a16="http://schemas.microsoft.com/office/drawing/2014/main" id="{3EDA07F8-6597-8C8F-B495-2A0B29462572}"/>
              </a:ext>
            </a:extLst>
          </p:cNvPr>
          <p:cNvSpPr/>
          <p:nvPr/>
        </p:nvSpPr>
        <p:spPr>
          <a:xfrm>
            <a:off x="1247965" y="3425897"/>
            <a:ext cx="678842" cy="217646"/>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合理用药</a:t>
            </a:r>
          </a:p>
        </p:txBody>
      </p:sp>
      <p:sp>
        <p:nvSpPr>
          <p:cNvPr id="65" name="矩形: 圆角 64">
            <a:extLst>
              <a:ext uri="{FF2B5EF4-FFF2-40B4-BE49-F238E27FC236}">
                <a16:creationId xmlns:a16="http://schemas.microsoft.com/office/drawing/2014/main" id="{3B47166D-2A72-C75C-BE09-B39F82D497CA}"/>
              </a:ext>
            </a:extLst>
          </p:cNvPr>
          <p:cNvSpPr/>
          <p:nvPr/>
        </p:nvSpPr>
        <p:spPr>
          <a:xfrm>
            <a:off x="1991643" y="3425896"/>
            <a:ext cx="443615" cy="217647"/>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手麻</a:t>
            </a:r>
          </a:p>
        </p:txBody>
      </p:sp>
      <p:pic>
        <p:nvPicPr>
          <p:cNvPr id="67" name="图片 66">
            <a:extLst>
              <a:ext uri="{FF2B5EF4-FFF2-40B4-BE49-F238E27FC236}">
                <a16:creationId xmlns:a16="http://schemas.microsoft.com/office/drawing/2014/main" id="{A4E6F643-B02D-098F-E3DE-DD50BB282228}"/>
              </a:ext>
            </a:extLst>
          </p:cNvPr>
          <p:cNvPicPr>
            <a:picLocks noChangeAspect="1"/>
          </p:cNvPicPr>
          <p:nvPr/>
        </p:nvPicPr>
        <p:blipFill>
          <a:blip r:embed="rId14"/>
          <a:stretch>
            <a:fillRect/>
          </a:stretch>
        </p:blipFill>
        <p:spPr>
          <a:xfrm>
            <a:off x="5807543" y="5452575"/>
            <a:ext cx="438078" cy="449105"/>
          </a:xfrm>
          <a:prstGeom prst="rect">
            <a:avLst/>
          </a:prstGeom>
        </p:spPr>
      </p:pic>
      <p:pic>
        <p:nvPicPr>
          <p:cNvPr id="68" name="图片 67">
            <a:extLst>
              <a:ext uri="{FF2B5EF4-FFF2-40B4-BE49-F238E27FC236}">
                <a16:creationId xmlns:a16="http://schemas.microsoft.com/office/drawing/2014/main" id="{466AEA84-31BF-D781-1BBD-256ACC50ACBA}"/>
              </a:ext>
            </a:extLst>
          </p:cNvPr>
          <p:cNvPicPr>
            <a:picLocks noChangeAspect="1"/>
          </p:cNvPicPr>
          <p:nvPr/>
        </p:nvPicPr>
        <p:blipFill>
          <a:blip r:embed="rId14"/>
          <a:stretch>
            <a:fillRect/>
          </a:stretch>
        </p:blipFill>
        <p:spPr>
          <a:xfrm>
            <a:off x="5808429" y="6096308"/>
            <a:ext cx="438078" cy="449105"/>
          </a:xfrm>
          <a:prstGeom prst="rect">
            <a:avLst/>
          </a:prstGeom>
        </p:spPr>
      </p:pic>
      <p:sp>
        <p:nvSpPr>
          <p:cNvPr id="69" name="圆角矩形 19">
            <a:extLst>
              <a:ext uri="{FF2B5EF4-FFF2-40B4-BE49-F238E27FC236}">
                <a16:creationId xmlns:a16="http://schemas.microsoft.com/office/drawing/2014/main" id="{C23E6941-DEAC-BB5B-8A56-7CB5DB16D828}"/>
              </a:ext>
            </a:extLst>
          </p:cNvPr>
          <p:cNvSpPr/>
          <p:nvPr/>
        </p:nvSpPr>
        <p:spPr>
          <a:xfrm>
            <a:off x="5434120" y="5334654"/>
            <a:ext cx="1172764" cy="1308524"/>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102" name="圆角矩形 279">
            <a:extLst>
              <a:ext uri="{FF2B5EF4-FFF2-40B4-BE49-F238E27FC236}">
                <a16:creationId xmlns:a16="http://schemas.microsoft.com/office/drawing/2014/main" id="{67E095D9-CF03-05B3-58C3-3CBCBB15456D}"/>
              </a:ext>
            </a:extLst>
          </p:cNvPr>
          <p:cNvSpPr/>
          <p:nvPr/>
        </p:nvSpPr>
        <p:spPr>
          <a:xfrm>
            <a:off x="9661258" y="1266458"/>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满足电子病例评级</a:t>
            </a:r>
          </a:p>
        </p:txBody>
      </p:sp>
      <p:sp>
        <p:nvSpPr>
          <p:cNvPr id="103" name="文本框 102">
            <a:extLst>
              <a:ext uri="{FF2B5EF4-FFF2-40B4-BE49-F238E27FC236}">
                <a16:creationId xmlns:a16="http://schemas.microsoft.com/office/drawing/2014/main" id="{DED7F9E6-D07C-852D-0756-B49FF3744CCD}"/>
              </a:ext>
            </a:extLst>
          </p:cNvPr>
          <p:cNvSpPr txBox="1"/>
          <p:nvPr/>
        </p:nvSpPr>
        <p:spPr>
          <a:xfrm>
            <a:off x="9353290" y="1747548"/>
            <a:ext cx="2544790"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不仅仅是备份，同时支持内嵌环境下进行数据验证等操作，满足电子病例的备份与定期验证要求。</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04" name="圆角矩形 19">
            <a:extLst>
              <a:ext uri="{FF2B5EF4-FFF2-40B4-BE49-F238E27FC236}">
                <a16:creationId xmlns:a16="http://schemas.microsoft.com/office/drawing/2014/main" id="{6EE9555F-AEF5-DF9A-0DD7-476E2E4E780B}"/>
              </a:ext>
            </a:extLst>
          </p:cNvPr>
          <p:cNvSpPr/>
          <p:nvPr/>
        </p:nvSpPr>
        <p:spPr>
          <a:xfrm>
            <a:off x="2821189" y="5714823"/>
            <a:ext cx="1873606" cy="928355"/>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05" name="Picture 2">
            <a:extLst>
              <a:ext uri="{FF2B5EF4-FFF2-40B4-BE49-F238E27FC236}">
                <a16:creationId xmlns:a16="http://schemas.microsoft.com/office/drawing/2014/main" id="{990504D6-6058-2024-241B-7BDBDF0D0763}"/>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004707" y="5759670"/>
            <a:ext cx="606881" cy="493464"/>
          </a:xfrm>
          <a:prstGeom prst="rect">
            <a:avLst/>
          </a:prstGeom>
          <a:noFill/>
          <a:extLst>
            <a:ext uri="{909E8E84-426E-40DD-AFC4-6F175D3DCCD1}">
              <a14:hiddenFill xmlns:a14="http://schemas.microsoft.com/office/drawing/2010/main">
                <a:solidFill>
                  <a:srgbClr val="FFFFFF"/>
                </a:solidFill>
              </a14:hiddenFill>
            </a:ext>
          </a:extLst>
        </p:spPr>
      </p:pic>
      <p:pic>
        <p:nvPicPr>
          <p:cNvPr id="106" name="Picture 4">
            <a:extLst>
              <a:ext uri="{FF2B5EF4-FFF2-40B4-BE49-F238E27FC236}">
                <a16:creationId xmlns:a16="http://schemas.microsoft.com/office/drawing/2014/main" id="{C6233A6F-53D1-9ECA-ABC4-62BB941ECDD2}"/>
              </a:ext>
            </a:extLst>
          </p:cNvPr>
          <p:cNvPicPr>
            <a:picLocks noChangeAspect="1" noChangeArrowheads="1"/>
          </p:cNvPicPr>
          <p:nvPr/>
        </p:nvPicPr>
        <p:blipFill rotWithShape="1">
          <a:blip r:embed="rId16" cstate="print">
            <a:extLst>
              <a:ext uri="{BEBA8EAE-BF5A-486C-A8C5-ECC9F3942E4B}">
                <a14:imgProps xmlns:a14="http://schemas.microsoft.com/office/drawing/2010/main">
                  <a14:imgLayer r:embed="rId17">
                    <a14:imgEffect>
                      <a14:backgroundRemoval t="9986" b="89986" l="8081" r="89986">
                        <a14:foregroundMark x1="8081" y1="45541" x2="8081" y2="45541"/>
                        <a14:foregroundMark x1="8745" y1="48225" x2="8745" y2="48225"/>
                        <a14:foregroundMark x1="13449" y1="48225" x2="13449" y2="48225"/>
                        <a14:foregroundMark x1="24502" y1="47561" x2="24502" y2="47561"/>
                        <a14:foregroundMark x1="33911" y1="47215" x2="33911" y2="47215"/>
                        <a14:foregroundMark x1="55007" y1="49235" x2="55007" y2="49235"/>
                        <a14:foregroundMark x1="59048" y1="48543" x2="59048" y2="48543"/>
                        <a14:foregroundMark x1="70765" y1="47879" x2="70765" y2="47879"/>
                        <a14:foregroundMark x1="74805" y1="45887" x2="74805" y2="45887"/>
                        <a14:foregroundMark x1="79827" y1="47561" x2="79827" y2="47561"/>
                        <a14:foregroundMark x1="85859" y1="51573" x2="85859" y2="51573"/>
                      </a14:backgroundRemoval>
                    </a14:imgEffect>
                  </a14:imgLayer>
                </a14:imgProps>
              </a:ext>
              <a:ext uri="{28A0092B-C50C-407E-A947-70E740481C1C}">
                <a14:useLocalDpi xmlns:a14="http://schemas.microsoft.com/office/drawing/2010/main" val="0"/>
              </a:ext>
            </a:extLst>
          </a:blip>
          <a:srcRect t="37372" b="36675"/>
          <a:stretch>
            <a:fillRect/>
          </a:stretch>
        </p:blipFill>
        <p:spPr bwMode="auto">
          <a:xfrm>
            <a:off x="3635652" y="5913938"/>
            <a:ext cx="999046" cy="259277"/>
          </a:xfrm>
          <a:prstGeom prst="rect">
            <a:avLst/>
          </a:prstGeom>
          <a:noFill/>
          <a:extLst>
            <a:ext uri="{909E8E84-426E-40DD-AFC4-6F175D3DCCD1}">
              <a14:hiddenFill xmlns:a14="http://schemas.microsoft.com/office/drawing/2010/main">
                <a:solidFill>
                  <a:srgbClr val="FFFFFF"/>
                </a:solidFill>
              </a14:hiddenFill>
            </a:ext>
          </a:extLst>
        </p:spPr>
      </p:pic>
      <p:sp>
        <p:nvSpPr>
          <p:cNvPr id="107" name="圆角矩形 279">
            <a:extLst>
              <a:ext uri="{FF2B5EF4-FFF2-40B4-BE49-F238E27FC236}">
                <a16:creationId xmlns:a16="http://schemas.microsoft.com/office/drawing/2014/main" id="{24CF9930-5677-9F08-6493-A0D292FD6674}"/>
              </a:ext>
            </a:extLst>
          </p:cNvPr>
          <p:cNvSpPr/>
          <p:nvPr/>
        </p:nvSpPr>
        <p:spPr>
          <a:xfrm>
            <a:off x="2940899" y="6280207"/>
            <a:ext cx="1661215"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病毒查杀</a:t>
            </a:r>
          </a:p>
        </p:txBody>
      </p:sp>
      <p:sp>
        <p:nvSpPr>
          <p:cNvPr id="5" name="圆角矩形 11">
            <a:extLst>
              <a:ext uri="{FF2B5EF4-FFF2-40B4-BE49-F238E27FC236}">
                <a16:creationId xmlns:a16="http://schemas.microsoft.com/office/drawing/2014/main" id="{0C24741E-D13B-4956-3533-FD64934E0FC7}"/>
              </a:ext>
            </a:extLst>
          </p:cNvPr>
          <p:cNvSpPr/>
          <p:nvPr/>
        </p:nvSpPr>
        <p:spPr>
          <a:xfrm>
            <a:off x="2797661" y="2891942"/>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6" name="图片 5">
            <a:extLst>
              <a:ext uri="{FF2B5EF4-FFF2-40B4-BE49-F238E27FC236}">
                <a16:creationId xmlns:a16="http://schemas.microsoft.com/office/drawing/2014/main" id="{28006E74-5797-63CF-E374-4D61212C8D5A}"/>
              </a:ext>
            </a:extLst>
          </p:cNvPr>
          <p:cNvPicPr>
            <a:picLocks noChangeAspect="1"/>
          </p:cNvPicPr>
          <p:nvPr/>
        </p:nvPicPr>
        <p:blipFill rotWithShape="1">
          <a:blip r:embed="rId7"/>
          <a:srcRect l="18771" t="14100" r="18687" b="17733"/>
          <a:stretch>
            <a:fillRect/>
          </a:stretch>
        </p:blipFill>
        <p:spPr>
          <a:xfrm>
            <a:off x="2926490" y="3839926"/>
            <a:ext cx="383554" cy="457077"/>
          </a:xfrm>
          <a:prstGeom prst="rect">
            <a:avLst/>
          </a:prstGeom>
        </p:spPr>
      </p:pic>
      <p:pic>
        <p:nvPicPr>
          <p:cNvPr id="7" name="图片 6">
            <a:extLst>
              <a:ext uri="{FF2B5EF4-FFF2-40B4-BE49-F238E27FC236}">
                <a16:creationId xmlns:a16="http://schemas.microsoft.com/office/drawing/2014/main" id="{DAA8DEC3-BDE8-768F-308E-75135DE9AAEE}"/>
              </a:ext>
            </a:extLst>
          </p:cNvPr>
          <p:cNvPicPr>
            <a:picLocks noChangeAspect="1"/>
          </p:cNvPicPr>
          <p:nvPr/>
        </p:nvPicPr>
        <p:blipFill rotWithShape="1">
          <a:blip r:embed="rId7"/>
          <a:srcRect l="18771" t="14100" r="18687" b="17733"/>
          <a:stretch>
            <a:fillRect/>
          </a:stretch>
        </p:blipFill>
        <p:spPr>
          <a:xfrm>
            <a:off x="3576336" y="3834582"/>
            <a:ext cx="383554" cy="457077"/>
          </a:xfrm>
          <a:prstGeom prst="rect">
            <a:avLst/>
          </a:prstGeom>
        </p:spPr>
      </p:pic>
      <p:pic>
        <p:nvPicPr>
          <p:cNvPr id="16" name="图片 15">
            <a:extLst>
              <a:ext uri="{FF2B5EF4-FFF2-40B4-BE49-F238E27FC236}">
                <a16:creationId xmlns:a16="http://schemas.microsoft.com/office/drawing/2014/main" id="{728E228A-3533-4DBC-ECF5-9D00EB4F31C9}"/>
              </a:ext>
            </a:extLst>
          </p:cNvPr>
          <p:cNvPicPr>
            <a:picLocks noChangeAspect="1"/>
          </p:cNvPicPr>
          <p:nvPr/>
        </p:nvPicPr>
        <p:blipFill rotWithShape="1">
          <a:blip r:embed="rId7"/>
          <a:srcRect l="18771" t="14100" r="18687" b="17733"/>
          <a:stretch>
            <a:fillRect/>
          </a:stretch>
        </p:blipFill>
        <p:spPr>
          <a:xfrm>
            <a:off x="4206841" y="3834582"/>
            <a:ext cx="383554" cy="457077"/>
          </a:xfrm>
          <a:prstGeom prst="rect">
            <a:avLst/>
          </a:prstGeom>
        </p:spPr>
      </p:pic>
      <p:sp>
        <p:nvSpPr>
          <p:cNvPr id="17" name="圆角矩形 279">
            <a:extLst>
              <a:ext uri="{FF2B5EF4-FFF2-40B4-BE49-F238E27FC236}">
                <a16:creationId xmlns:a16="http://schemas.microsoft.com/office/drawing/2014/main" id="{1CC15DB7-A53F-E0C7-FDD6-4D04A29597F4}"/>
              </a:ext>
            </a:extLst>
          </p:cNvPr>
          <p:cNvSpPr/>
          <p:nvPr/>
        </p:nvSpPr>
        <p:spPr>
          <a:xfrm>
            <a:off x="2902059" y="4304689"/>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本地灾备中心</a:t>
            </a:r>
          </a:p>
        </p:txBody>
      </p:sp>
      <p:pic>
        <p:nvPicPr>
          <p:cNvPr id="18" name="图形 36">
            <a:extLst>
              <a:ext uri="{FF2B5EF4-FFF2-40B4-BE49-F238E27FC236}">
                <a16:creationId xmlns:a16="http://schemas.microsoft.com/office/drawing/2014/main" id="{94BAD43D-EFF7-12E0-C319-770E107C10E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06642" y="3019898"/>
            <a:ext cx="415953" cy="302169"/>
          </a:xfrm>
          <a:prstGeom prst="rect">
            <a:avLst/>
          </a:prstGeom>
        </p:spPr>
      </p:pic>
      <p:pic>
        <p:nvPicPr>
          <p:cNvPr id="40" name="图形 36">
            <a:extLst>
              <a:ext uri="{FF2B5EF4-FFF2-40B4-BE49-F238E27FC236}">
                <a16:creationId xmlns:a16="http://schemas.microsoft.com/office/drawing/2014/main" id="{1856434C-C29D-4F9A-14FA-CDD99F86615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543937" y="3025172"/>
            <a:ext cx="415953" cy="302169"/>
          </a:xfrm>
          <a:prstGeom prst="rect">
            <a:avLst/>
          </a:prstGeom>
        </p:spPr>
      </p:pic>
      <p:pic>
        <p:nvPicPr>
          <p:cNvPr id="42" name="图形 36">
            <a:extLst>
              <a:ext uri="{FF2B5EF4-FFF2-40B4-BE49-F238E27FC236}">
                <a16:creationId xmlns:a16="http://schemas.microsoft.com/office/drawing/2014/main" id="{EBBA2310-D30C-7406-7D53-310F7B5F759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181232" y="3029892"/>
            <a:ext cx="415953" cy="302169"/>
          </a:xfrm>
          <a:prstGeom prst="rect">
            <a:avLst/>
          </a:prstGeom>
        </p:spPr>
      </p:pic>
      <p:pic>
        <p:nvPicPr>
          <p:cNvPr id="43" name="图形 31">
            <a:extLst>
              <a:ext uri="{FF2B5EF4-FFF2-40B4-BE49-F238E27FC236}">
                <a16:creationId xmlns:a16="http://schemas.microsoft.com/office/drawing/2014/main" id="{ADE09A55-6690-2E7C-5BE8-63812136B59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906642" y="3470514"/>
            <a:ext cx="415953" cy="345651"/>
          </a:xfrm>
          <a:prstGeom prst="rect">
            <a:avLst/>
          </a:prstGeom>
        </p:spPr>
      </p:pic>
      <p:pic>
        <p:nvPicPr>
          <p:cNvPr id="44" name="图形 31">
            <a:extLst>
              <a:ext uri="{FF2B5EF4-FFF2-40B4-BE49-F238E27FC236}">
                <a16:creationId xmlns:a16="http://schemas.microsoft.com/office/drawing/2014/main" id="{7C54DFE8-3AE5-0B8E-6396-F241A9FB20B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3543937" y="3470513"/>
            <a:ext cx="415953" cy="345651"/>
          </a:xfrm>
          <a:prstGeom prst="rect">
            <a:avLst/>
          </a:prstGeom>
        </p:spPr>
      </p:pic>
      <p:pic>
        <p:nvPicPr>
          <p:cNvPr id="45" name="图形 31">
            <a:extLst>
              <a:ext uri="{FF2B5EF4-FFF2-40B4-BE49-F238E27FC236}">
                <a16:creationId xmlns:a16="http://schemas.microsoft.com/office/drawing/2014/main" id="{246D2D2E-5BD2-4F99-4382-3A1D5D399825}"/>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177820" y="3470512"/>
            <a:ext cx="415953" cy="345651"/>
          </a:xfrm>
          <a:prstGeom prst="rect">
            <a:avLst/>
          </a:prstGeom>
        </p:spPr>
      </p:pic>
      <p:cxnSp>
        <p:nvCxnSpPr>
          <p:cNvPr id="20" name="连接符: 肘形 19">
            <a:extLst>
              <a:ext uri="{FF2B5EF4-FFF2-40B4-BE49-F238E27FC236}">
                <a16:creationId xmlns:a16="http://schemas.microsoft.com/office/drawing/2014/main" id="{E852D195-9311-F707-82B9-3DF936CBF4B8}"/>
              </a:ext>
            </a:extLst>
          </p:cNvPr>
          <p:cNvCxnSpPr>
            <a:cxnSpLocks/>
            <a:stCxn id="2" idx="0"/>
            <a:endCxn id="37" idx="1"/>
          </p:cNvCxnSpPr>
          <p:nvPr/>
        </p:nvCxnSpPr>
        <p:spPr>
          <a:xfrm rot="5400000" flipH="1" flipV="1">
            <a:off x="1853912" y="1272674"/>
            <a:ext cx="546424" cy="1341072"/>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28" name="直接箭头连接符 27">
            <a:extLst>
              <a:ext uri="{FF2B5EF4-FFF2-40B4-BE49-F238E27FC236}">
                <a16:creationId xmlns:a16="http://schemas.microsoft.com/office/drawing/2014/main" id="{196AD13C-75C9-4C32-2306-9F52030B1555}"/>
              </a:ext>
            </a:extLst>
          </p:cNvPr>
          <p:cNvCxnSpPr>
            <a:stCxn id="37" idx="2"/>
            <a:endCxn id="5" idx="0"/>
          </p:cNvCxnSpPr>
          <p:nvPr/>
        </p:nvCxnSpPr>
        <p:spPr>
          <a:xfrm>
            <a:off x="3747333" y="2135962"/>
            <a:ext cx="0" cy="755980"/>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47" name="直接箭头连接符 46">
            <a:extLst>
              <a:ext uri="{FF2B5EF4-FFF2-40B4-BE49-F238E27FC236}">
                <a16:creationId xmlns:a16="http://schemas.microsoft.com/office/drawing/2014/main" id="{89BAC20D-00B2-3399-9EC8-283569466271}"/>
              </a:ext>
            </a:extLst>
          </p:cNvPr>
          <p:cNvCxnSpPr>
            <a:cxnSpLocks/>
            <a:stCxn id="37" idx="3"/>
          </p:cNvCxnSpPr>
          <p:nvPr/>
        </p:nvCxnSpPr>
        <p:spPr>
          <a:xfrm flipV="1">
            <a:off x="4697005" y="1652600"/>
            <a:ext cx="746276" cy="17398"/>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49" name="连接符: 肘形 48">
            <a:extLst>
              <a:ext uri="{FF2B5EF4-FFF2-40B4-BE49-F238E27FC236}">
                <a16:creationId xmlns:a16="http://schemas.microsoft.com/office/drawing/2014/main" id="{1C3006ED-44E3-3F04-69A6-23AED07D1FC9}"/>
              </a:ext>
            </a:extLst>
          </p:cNvPr>
          <p:cNvCxnSpPr>
            <a:cxnSpLocks/>
            <a:stCxn id="37" idx="3"/>
            <a:endCxn id="101" idx="1"/>
          </p:cNvCxnSpPr>
          <p:nvPr/>
        </p:nvCxnSpPr>
        <p:spPr>
          <a:xfrm>
            <a:off x="4697005" y="1669998"/>
            <a:ext cx="737115" cy="2117046"/>
          </a:xfrm>
          <a:prstGeom prst="bentConnector3">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51" name="直接箭头连接符 50">
            <a:extLst>
              <a:ext uri="{FF2B5EF4-FFF2-40B4-BE49-F238E27FC236}">
                <a16:creationId xmlns:a16="http://schemas.microsoft.com/office/drawing/2014/main" id="{72F08EC1-3BD8-4FD4-7163-3764EE2E2A08}"/>
              </a:ext>
            </a:extLst>
          </p:cNvPr>
          <p:cNvCxnSpPr>
            <a:stCxn id="104" idx="0"/>
            <a:endCxn id="5" idx="2"/>
          </p:cNvCxnSpPr>
          <p:nvPr/>
        </p:nvCxnSpPr>
        <p:spPr>
          <a:xfrm flipH="1" flipV="1">
            <a:off x="3747333" y="4686459"/>
            <a:ext cx="10659" cy="1028364"/>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108" name="组合 107">
            <a:extLst>
              <a:ext uri="{FF2B5EF4-FFF2-40B4-BE49-F238E27FC236}">
                <a16:creationId xmlns:a16="http://schemas.microsoft.com/office/drawing/2014/main" id="{0ECC5705-222E-E37F-0317-C99C781A9BB3}"/>
              </a:ext>
            </a:extLst>
          </p:cNvPr>
          <p:cNvGrpSpPr/>
          <p:nvPr/>
        </p:nvGrpSpPr>
        <p:grpSpPr>
          <a:xfrm>
            <a:off x="2836559" y="4995098"/>
            <a:ext cx="1920721" cy="244036"/>
            <a:chOff x="6474" y="3343"/>
            <a:chExt cx="1432" cy="404"/>
          </a:xfrm>
        </p:grpSpPr>
        <p:sp>
          <p:nvSpPr>
            <p:cNvPr id="109" name="圆角矩形 100">
              <a:extLst>
                <a:ext uri="{FF2B5EF4-FFF2-40B4-BE49-F238E27FC236}">
                  <a16:creationId xmlns:a16="http://schemas.microsoft.com/office/drawing/2014/main" id="{7ECFBBB9-BD16-7CDA-6584-50A2CCD6A700}"/>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110" name="圆角矩形 101">
              <a:extLst>
                <a:ext uri="{FF2B5EF4-FFF2-40B4-BE49-F238E27FC236}">
                  <a16:creationId xmlns:a16="http://schemas.microsoft.com/office/drawing/2014/main" id="{C1D00DD8-146F-8BE2-C489-2D1CAE0AB063}"/>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数据安全性验证</a:t>
              </a:r>
            </a:p>
          </p:txBody>
        </p:sp>
      </p:grpSp>
      <p:cxnSp>
        <p:nvCxnSpPr>
          <p:cNvPr id="54" name="连接符: 肘形 53">
            <a:extLst>
              <a:ext uri="{FF2B5EF4-FFF2-40B4-BE49-F238E27FC236}">
                <a16:creationId xmlns:a16="http://schemas.microsoft.com/office/drawing/2014/main" id="{9986129B-21BB-9169-1476-1C614F65D23D}"/>
              </a:ext>
            </a:extLst>
          </p:cNvPr>
          <p:cNvCxnSpPr>
            <a:stCxn id="69" idx="3"/>
            <a:endCxn id="116" idx="2"/>
          </p:cNvCxnSpPr>
          <p:nvPr/>
        </p:nvCxnSpPr>
        <p:spPr>
          <a:xfrm flipV="1">
            <a:off x="6606884" y="4485077"/>
            <a:ext cx="1777588" cy="1503839"/>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82" name="组合 81">
            <a:extLst>
              <a:ext uri="{FF2B5EF4-FFF2-40B4-BE49-F238E27FC236}">
                <a16:creationId xmlns:a16="http://schemas.microsoft.com/office/drawing/2014/main" id="{6BFCAD4D-E325-379B-5A2B-92EE9835C51C}"/>
              </a:ext>
            </a:extLst>
          </p:cNvPr>
          <p:cNvGrpSpPr/>
          <p:nvPr/>
        </p:nvGrpSpPr>
        <p:grpSpPr>
          <a:xfrm>
            <a:off x="7798090" y="5188958"/>
            <a:ext cx="1225638" cy="291392"/>
            <a:chOff x="6474" y="3343"/>
            <a:chExt cx="1432" cy="404"/>
          </a:xfrm>
        </p:grpSpPr>
        <p:sp>
          <p:nvSpPr>
            <p:cNvPr id="83" name="圆角矩形 100">
              <a:extLst>
                <a:ext uri="{FF2B5EF4-FFF2-40B4-BE49-F238E27FC236}">
                  <a16:creationId xmlns:a16="http://schemas.microsoft.com/office/drawing/2014/main" id="{FDAD31F3-C480-5DC4-B85A-E7AECA846287}"/>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96" name="圆角矩形 101">
              <a:extLst>
                <a:ext uri="{FF2B5EF4-FFF2-40B4-BE49-F238E27FC236}">
                  <a16:creationId xmlns:a16="http://schemas.microsoft.com/office/drawing/2014/main" id="{0F89B319-3F75-E49C-0DEB-C9469EDB539B}"/>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文件级一致性验证</a:t>
              </a:r>
            </a:p>
          </p:txBody>
        </p:sp>
      </p:grpSp>
      <p:cxnSp>
        <p:nvCxnSpPr>
          <p:cNvPr id="62" name="直接箭头连接符 61">
            <a:extLst>
              <a:ext uri="{FF2B5EF4-FFF2-40B4-BE49-F238E27FC236}">
                <a16:creationId xmlns:a16="http://schemas.microsoft.com/office/drawing/2014/main" id="{60B04247-71C2-E0D5-E71D-11DB749D4037}"/>
              </a:ext>
            </a:extLst>
          </p:cNvPr>
          <p:cNvCxnSpPr/>
          <p:nvPr/>
        </p:nvCxnSpPr>
        <p:spPr>
          <a:xfrm>
            <a:off x="5969731" y="4255457"/>
            <a:ext cx="0" cy="1086061"/>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74" name="文本框 73">
            <a:extLst>
              <a:ext uri="{FF2B5EF4-FFF2-40B4-BE49-F238E27FC236}">
                <a16:creationId xmlns:a16="http://schemas.microsoft.com/office/drawing/2014/main" id="{68595161-6BDC-50E5-AE7F-F215A520EB7D}"/>
              </a:ext>
            </a:extLst>
          </p:cNvPr>
          <p:cNvSpPr txBox="1"/>
          <p:nvPr/>
        </p:nvSpPr>
        <p:spPr>
          <a:xfrm>
            <a:off x="1619208" y="1367520"/>
            <a:ext cx="1099692" cy="24622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sp>
        <p:nvSpPr>
          <p:cNvPr id="75" name="文本框 74">
            <a:extLst>
              <a:ext uri="{FF2B5EF4-FFF2-40B4-BE49-F238E27FC236}">
                <a16:creationId xmlns:a16="http://schemas.microsoft.com/office/drawing/2014/main" id="{0C9432AF-DE38-A50D-205F-58F7C616F6A9}"/>
              </a:ext>
            </a:extLst>
          </p:cNvPr>
          <p:cNvSpPr txBox="1"/>
          <p:nvPr/>
        </p:nvSpPr>
        <p:spPr>
          <a:xfrm>
            <a:off x="4397384" y="2390841"/>
            <a:ext cx="849467" cy="24622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快速拉起</a:t>
            </a:r>
          </a:p>
        </p:txBody>
      </p:sp>
      <p:sp>
        <p:nvSpPr>
          <p:cNvPr id="76" name="文本框 75">
            <a:extLst>
              <a:ext uri="{FF2B5EF4-FFF2-40B4-BE49-F238E27FC236}">
                <a16:creationId xmlns:a16="http://schemas.microsoft.com/office/drawing/2014/main" id="{419A3069-5821-CAFD-63C4-2608AF091079}"/>
              </a:ext>
            </a:extLst>
          </p:cNvPr>
          <p:cNvSpPr txBox="1"/>
          <p:nvPr/>
        </p:nvSpPr>
        <p:spPr>
          <a:xfrm>
            <a:off x="4844686" y="1375865"/>
            <a:ext cx="849467" cy="24622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恢复</a:t>
            </a:r>
          </a:p>
        </p:txBody>
      </p:sp>
    </p:spTree>
    <p:custDataLst>
      <p:tags r:id="rId1"/>
    </p:custDataLst>
    <p:extLst>
      <p:ext uri="{BB962C8B-B14F-4D97-AF65-F5344CB8AC3E}">
        <p14:creationId xmlns:p14="http://schemas.microsoft.com/office/powerpoint/2010/main" val="35941722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041B26-9D5E-118D-7C44-59BC20ECC67F}"/>
            </a:ext>
          </a:extLst>
        </p:cNvPr>
        <p:cNvGrpSpPr/>
        <p:nvPr/>
      </p:nvGrpSpPr>
      <p:grpSpPr>
        <a:xfrm>
          <a:off x="0" y="0"/>
          <a:ext cx="0" cy="0"/>
          <a:chOff x="0" y="0"/>
          <a:chExt cx="0" cy="0"/>
        </a:xfrm>
      </p:grpSpPr>
      <p:sp>
        <p:nvSpPr>
          <p:cNvPr id="26" name="文本框 25">
            <a:extLst>
              <a:ext uri="{FF2B5EF4-FFF2-40B4-BE49-F238E27FC236}">
                <a16:creationId xmlns:a16="http://schemas.microsoft.com/office/drawing/2014/main" id="{B05F4BCB-63F1-73EC-D11C-A4BC36C3A86B}"/>
              </a:ext>
            </a:extLst>
          </p:cNvPr>
          <p:cNvSpPr txBox="1"/>
          <p:nvPr/>
        </p:nvSpPr>
        <p:spPr>
          <a:xfrm>
            <a:off x="838199" y="433070"/>
            <a:ext cx="5462960"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金融行业数据验证</a:t>
            </a:r>
          </a:p>
        </p:txBody>
      </p:sp>
      <p:sp>
        <p:nvSpPr>
          <p:cNvPr id="4" name="矩形 3">
            <a:extLst>
              <a:ext uri="{FF2B5EF4-FFF2-40B4-BE49-F238E27FC236}">
                <a16:creationId xmlns:a16="http://schemas.microsoft.com/office/drawing/2014/main" id="{679F9E50-CED8-31C7-9272-AFA55FEC0C93}"/>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97" name="文本框 96">
            <a:extLst>
              <a:ext uri="{FF2B5EF4-FFF2-40B4-BE49-F238E27FC236}">
                <a16:creationId xmlns:a16="http://schemas.microsoft.com/office/drawing/2014/main" id="{AA62B188-FBD6-4310-5C90-446F4E599405}"/>
              </a:ext>
            </a:extLst>
          </p:cNvPr>
          <p:cNvSpPr txBox="1"/>
          <p:nvPr/>
        </p:nvSpPr>
        <p:spPr>
          <a:xfrm>
            <a:off x="768749" y="2175375"/>
            <a:ext cx="4775523" cy="6133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保险机构应持续开展灾难恢复工作，以保障灾难恢复策略、灾难备份系统和灾难恢复预案的适用性。</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00" name="文本框 99">
            <a:extLst>
              <a:ext uri="{FF2B5EF4-FFF2-40B4-BE49-F238E27FC236}">
                <a16:creationId xmlns:a16="http://schemas.microsoft.com/office/drawing/2014/main" id="{C3C2AD5B-EFC3-FEFF-7A79-BB3FB77BB1A4}"/>
              </a:ext>
            </a:extLst>
          </p:cNvPr>
          <p:cNvSpPr txBox="1"/>
          <p:nvPr/>
        </p:nvSpPr>
        <p:spPr>
          <a:xfrm>
            <a:off x="670775" y="1719578"/>
            <a:ext cx="3391939" cy="69871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en-US" altLang="zh-CN"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a:t>
            </a: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金融行业网络安全等级保护实施指引</a:t>
            </a:r>
            <a:r>
              <a:rPr kumimoji="1" lang="en-US" altLang="zh-CN"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a:t>
            </a:r>
            <a:endPar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endParaRPr>
          </a:p>
        </p:txBody>
      </p:sp>
      <p:sp>
        <p:nvSpPr>
          <p:cNvPr id="6" name="文本框 5">
            <a:extLst>
              <a:ext uri="{FF2B5EF4-FFF2-40B4-BE49-F238E27FC236}">
                <a16:creationId xmlns:a16="http://schemas.microsoft.com/office/drawing/2014/main" id="{C559B0B6-C3B1-2FFB-6684-A0FC4BEB52F5}"/>
              </a:ext>
            </a:extLst>
          </p:cNvPr>
          <p:cNvSpPr txBox="1"/>
          <p:nvPr/>
        </p:nvSpPr>
        <p:spPr>
          <a:xfrm>
            <a:off x="682625" y="2911779"/>
            <a:ext cx="3970398" cy="37702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en-US" altLang="zh-CN"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a:t>
            </a: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证券期货业网络和信息安全管理办法</a:t>
            </a:r>
            <a:r>
              <a:rPr kumimoji="1" lang="en-US" altLang="zh-CN"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a:t>
            </a:r>
            <a:endPar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endParaRPr>
          </a:p>
        </p:txBody>
      </p:sp>
      <p:sp>
        <p:nvSpPr>
          <p:cNvPr id="7" name="矩形 6">
            <a:extLst>
              <a:ext uri="{FF2B5EF4-FFF2-40B4-BE49-F238E27FC236}">
                <a16:creationId xmlns:a16="http://schemas.microsoft.com/office/drawing/2014/main" id="{F2893301-7BFB-4AD6-064C-74F713AA04FB}"/>
              </a:ext>
            </a:extLst>
          </p:cNvPr>
          <p:cNvSpPr/>
          <p:nvPr>
            <p:custDataLst>
              <p:tags r:id="rId2"/>
            </p:custDataLst>
          </p:nvPr>
        </p:nvSpPr>
        <p:spPr>
          <a:xfrm>
            <a:off x="780599" y="3367576"/>
            <a:ext cx="4937570" cy="61337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sym typeface="+mn-ea"/>
              </a:rPr>
              <a:t>核心机构和经营机构应当</a:t>
            </a:r>
            <a:r>
              <a:rPr kumimoji="0" lang="zh-CN" altLang="en-US" sz="1200" b="0" i="0" u="none" strike="noStrike" kern="1200" cap="none" spc="0" normalizeH="0" baseline="0" noProof="0" dirty="0">
                <a:ln>
                  <a:noFill/>
                </a:ln>
                <a:solidFill>
                  <a:srgbClr val="1AD6D7"/>
                </a:solidFill>
                <a:effectLst/>
                <a:uLnTx/>
                <a:uFillTx/>
                <a:latin typeface="Arial" panose="020B0604020202020204" pitchFamily="34" charset="0"/>
                <a:ea typeface="微软雅黑" panose="020B0503020204020204" pitchFamily="34" charset="-122"/>
                <a:cs typeface="Heiti SC Light" panose="02000000000000000000" charset="-122"/>
                <a:sym typeface="+mn-ea"/>
              </a:rPr>
              <a:t>每季度至少对数据备份进行一次有效性验证，</a:t>
            </a:r>
            <a:r>
              <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sym typeface="+mn-ea"/>
              </a:rPr>
              <a:t>并建立灾难备份设施确保业务连续运行。</a:t>
            </a:r>
            <a:endPar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16" name="圆角矩形 279">
            <a:extLst>
              <a:ext uri="{FF2B5EF4-FFF2-40B4-BE49-F238E27FC236}">
                <a16:creationId xmlns:a16="http://schemas.microsoft.com/office/drawing/2014/main" id="{DA73DD3E-EBF8-515C-1A44-2EBCAEF2F646}"/>
              </a:ext>
            </a:extLst>
          </p:cNvPr>
          <p:cNvSpPr/>
          <p:nvPr/>
        </p:nvSpPr>
        <p:spPr>
          <a:xfrm>
            <a:off x="838199" y="120214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金融行业的验证要求</a:t>
            </a:r>
          </a:p>
        </p:txBody>
      </p:sp>
      <p:sp>
        <p:nvSpPr>
          <p:cNvPr id="17" name="圆角矩形 279">
            <a:extLst>
              <a:ext uri="{FF2B5EF4-FFF2-40B4-BE49-F238E27FC236}">
                <a16:creationId xmlns:a16="http://schemas.microsoft.com/office/drawing/2014/main" id="{6FCAFE56-D844-062D-66C4-D8238763BA20}"/>
              </a:ext>
            </a:extLst>
          </p:cNvPr>
          <p:cNvSpPr/>
          <p:nvPr/>
        </p:nvSpPr>
        <p:spPr>
          <a:xfrm>
            <a:off x="6939986" y="120214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金融行业的验证特点</a:t>
            </a:r>
          </a:p>
        </p:txBody>
      </p:sp>
      <p:sp>
        <p:nvSpPr>
          <p:cNvPr id="18" name="文本框 17">
            <a:extLst>
              <a:ext uri="{FF2B5EF4-FFF2-40B4-BE49-F238E27FC236}">
                <a16:creationId xmlns:a16="http://schemas.microsoft.com/office/drawing/2014/main" id="{4F4B29FC-058B-E268-6269-E1F48616C2E9}"/>
              </a:ext>
            </a:extLst>
          </p:cNvPr>
          <p:cNvSpPr txBox="1"/>
          <p:nvPr/>
        </p:nvSpPr>
        <p:spPr>
          <a:xfrm>
            <a:off x="768749" y="5015575"/>
            <a:ext cx="3970398" cy="37702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针对支付清算系统、资金管理系统的验证</a:t>
            </a:r>
          </a:p>
        </p:txBody>
      </p:sp>
      <p:sp>
        <p:nvSpPr>
          <p:cNvPr id="40" name="文本框 39">
            <a:extLst>
              <a:ext uri="{FF2B5EF4-FFF2-40B4-BE49-F238E27FC236}">
                <a16:creationId xmlns:a16="http://schemas.microsoft.com/office/drawing/2014/main" id="{BBC061F4-F711-6A74-0457-420CC4494407}"/>
              </a:ext>
            </a:extLst>
          </p:cNvPr>
          <p:cNvSpPr txBox="1"/>
          <p:nvPr/>
        </p:nvSpPr>
        <p:spPr>
          <a:xfrm>
            <a:off x="768749" y="5471372"/>
            <a:ext cx="4775523"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银行等金融机构的核心业务系统，包括支付清算、资金管理等对数据读写要求高，结构化特征显著的应用通常底层由数据库进行支持，验证时也需要进行针对性验证。</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42" name="文本框 41">
            <a:extLst>
              <a:ext uri="{FF2B5EF4-FFF2-40B4-BE49-F238E27FC236}">
                <a16:creationId xmlns:a16="http://schemas.microsoft.com/office/drawing/2014/main" id="{0092C948-FDA3-E71E-8006-461322192469}"/>
              </a:ext>
            </a:extLst>
          </p:cNvPr>
          <p:cNvSpPr txBox="1"/>
          <p:nvPr/>
        </p:nvSpPr>
        <p:spPr>
          <a:xfrm>
            <a:off x="5994682" y="5015575"/>
            <a:ext cx="6005042" cy="37702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针对电子合同管理系统、客户服务与工单系统、影像管理系统的验证</a:t>
            </a:r>
          </a:p>
        </p:txBody>
      </p:sp>
      <p:sp>
        <p:nvSpPr>
          <p:cNvPr id="43" name="文本框 42">
            <a:extLst>
              <a:ext uri="{FF2B5EF4-FFF2-40B4-BE49-F238E27FC236}">
                <a16:creationId xmlns:a16="http://schemas.microsoft.com/office/drawing/2014/main" id="{8BEA1B4A-5652-8C8A-733C-D79784C46775}"/>
              </a:ext>
            </a:extLst>
          </p:cNvPr>
          <p:cNvSpPr txBox="1"/>
          <p:nvPr/>
        </p:nvSpPr>
        <p:spPr>
          <a:xfrm>
            <a:off x="5994682" y="5471372"/>
            <a:ext cx="5771362" cy="6133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同样，金融机构拥有非常复杂的业务管理系统，大量数据也用于其合同管理、客户服务以及资料留存等业务环节，同样需要定期验证数据的有效性。</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52" name="矩形 51">
            <a:extLst>
              <a:ext uri="{FF2B5EF4-FFF2-40B4-BE49-F238E27FC236}">
                <a16:creationId xmlns:a16="http://schemas.microsoft.com/office/drawing/2014/main" id="{F0FF7A07-884D-B029-0ECD-80D35C9334AA}"/>
              </a:ext>
            </a:extLst>
          </p:cNvPr>
          <p:cNvSpPr/>
          <p:nvPr>
            <p:custDataLst>
              <p:tags r:id="rId3"/>
            </p:custDataLst>
          </p:nvPr>
        </p:nvSpPr>
        <p:spPr>
          <a:xfrm>
            <a:off x="6885557" y="2288902"/>
            <a:ext cx="4937570" cy="61337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银行、券商等金融机构里拥有各式各样的业务系统，按照强制要求进行验证，传统方式会花费大量的资源与人力成本，同时耗费时间。</a:t>
            </a:r>
            <a:endPar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70" name="矩形 69">
            <a:extLst>
              <a:ext uri="{FF2B5EF4-FFF2-40B4-BE49-F238E27FC236}">
                <a16:creationId xmlns:a16="http://schemas.microsoft.com/office/drawing/2014/main" id="{387BD709-0B09-ED7D-00B8-F8710215FCCA}"/>
              </a:ext>
            </a:extLst>
          </p:cNvPr>
          <p:cNvSpPr/>
          <p:nvPr>
            <p:custDataLst>
              <p:tags r:id="rId4"/>
            </p:custDataLst>
          </p:nvPr>
        </p:nvSpPr>
        <p:spPr>
          <a:xfrm>
            <a:off x="6870536" y="3441100"/>
            <a:ext cx="4937570" cy="61337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金融行业的数据完整性、安全性关乎到资金往来等重要信息，所以也是验证本身的重点环节，应当予以保障。</a:t>
            </a:r>
            <a:endPar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78" name="圆角矩形 279">
            <a:extLst>
              <a:ext uri="{FF2B5EF4-FFF2-40B4-BE49-F238E27FC236}">
                <a16:creationId xmlns:a16="http://schemas.microsoft.com/office/drawing/2014/main" id="{BC515F87-AFD1-422C-2727-9094D0A25827}"/>
              </a:ext>
            </a:extLst>
          </p:cNvPr>
          <p:cNvSpPr/>
          <p:nvPr/>
        </p:nvSpPr>
        <p:spPr>
          <a:xfrm>
            <a:off x="838199" y="4459766"/>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具有代表性的验证对象</a:t>
            </a:r>
          </a:p>
        </p:txBody>
      </p:sp>
      <p:sp>
        <p:nvSpPr>
          <p:cNvPr id="5" name="矩形 4">
            <a:extLst>
              <a:ext uri="{FF2B5EF4-FFF2-40B4-BE49-F238E27FC236}">
                <a16:creationId xmlns:a16="http://schemas.microsoft.com/office/drawing/2014/main" id="{1C03CA45-B48E-9187-C06F-BE8345ADA6E2}"/>
              </a:ext>
            </a:extLst>
          </p:cNvPr>
          <p:cNvSpPr/>
          <p:nvPr>
            <p:custDataLst>
              <p:tags r:id="rId5"/>
            </p:custDataLst>
          </p:nvPr>
        </p:nvSpPr>
        <p:spPr>
          <a:xfrm>
            <a:off x="6939986" y="1859510"/>
            <a:ext cx="4937570" cy="377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业务系统多，验证成本高</a:t>
            </a:r>
            <a:endParaRPr kumimoji="0"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8" name="矩形 7">
            <a:extLst>
              <a:ext uri="{FF2B5EF4-FFF2-40B4-BE49-F238E27FC236}">
                <a16:creationId xmlns:a16="http://schemas.microsoft.com/office/drawing/2014/main" id="{6C9DEA42-3EE5-A026-AF93-EA72DA53F81A}"/>
              </a:ext>
            </a:extLst>
          </p:cNvPr>
          <p:cNvSpPr/>
          <p:nvPr>
            <p:custDataLst>
              <p:tags r:id="rId6"/>
            </p:custDataLst>
          </p:nvPr>
        </p:nvSpPr>
        <p:spPr>
          <a:xfrm>
            <a:off x="6900556" y="2975785"/>
            <a:ext cx="4937570" cy="377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对数据本身的验证要求高</a:t>
            </a:r>
            <a:endParaRPr kumimoji="0"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Tree>
    <p:custDataLst>
      <p:tags r:id="rId1"/>
    </p:custDataLst>
    <p:extLst>
      <p:ext uri="{BB962C8B-B14F-4D97-AF65-F5344CB8AC3E}">
        <p14:creationId xmlns:p14="http://schemas.microsoft.com/office/powerpoint/2010/main" val="40771679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36D946-27BF-97A2-87E6-EAC2AFFAE208}"/>
            </a:ext>
          </a:extLst>
        </p:cNvPr>
        <p:cNvGrpSpPr/>
        <p:nvPr/>
      </p:nvGrpSpPr>
      <p:grpSpPr>
        <a:xfrm>
          <a:off x="0" y="0"/>
          <a:ext cx="0" cy="0"/>
          <a:chOff x="0" y="0"/>
          <a:chExt cx="0" cy="0"/>
        </a:xfrm>
      </p:grpSpPr>
      <p:sp>
        <p:nvSpPr>
          <p:cNvPr id="26" name="文本框 25">
            <a:extLst>
              <a:ext uri="{FF2B5EF4-FFF2-40B4-BE49-F238E27FC236}">
                <a16:creationId xmlns:a16="http://schemas.microsoft.com/office/drawing/2014/main" id="{66EFDC56-EBFC-EECC-C0A3-8554D4BE8278}"/>
              </a:ext>
            </a:extLst>
          </p:cNvPr>
          <p:cNvSpPr txBox="1"/>
          <p:nvPr/>
        </p:nvSpPr>
        <p:spPr>
          <a:xfrm>
            <a:off x="838199" y="433070"/>
            <a:ext cx="5462960"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金融行业数据验证</a:t>
            </a:r>
          </a:p>
        </p:txBody>
      </p:sp>
      <p:sp>
        <p:nvSpPr>
          <p:cNvPr id="4" name="矩形 3">
            <a:extLst>
              <a:ext uri="{FF2B5EF4-FFF2-40B4-BE49-F238E27FC236}">
                <a16:creationId xmlns:a16="http://schemas.microsoft.com/office/drawing/2014/main" id="{A2251631-215C-2038-A443-355720075B0D}"/>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5" name="圆角矩形 9">
            <a:extLst>
              <a:ext uri="{FF2B5EF4-FFF2-40B4-BE49-F238E27FC236}">
                <a16:creationId xmlns:a16="http://schemas.microsoft.com/office/drawing/2014/main" id="{C8C4755B-AE96-DBA7-E99C-67AAA813CF45}"/>
              </a:ext>
            </a:extLst>
          </p:cNvPr>
          <p:cNvSpPr/>
          <p:nvPr/>
        </p:nvSpPr>
        <p:spPr>
          <a:xfrm>
            <a:off x="454023" y="2365323"/>
            <a:ext cx="1899345" cy="206736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6" name="圆角矩形 279">
            <a:extLst>
              <a:ext uri="{FF2B5EF4-FFF2-40B4-BE49-F238E27FC236}">
                <a16:creationId xmlns:a16="http://schemas.microsoft.com/office/drawing/2014/main" id="{F640C90F-5183-6603-D760-292A051B3F16}"/>
              </a:ext>
            </a:extLst>
          </p:cNvPr>
          <p:cNvSpPr/>
          <p:nvPr/>
        </p:nvSpPr>
        <p:spPr>
          <a:xfrm>
            <a:off x="558422" y="2432042"/>
            <a:ext cx="1690543" cy="33317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业务负载与应用</a:t>
            </a:r>
          </a:p>
        </p:txBody>
      </p:sp>
      <p:pic>
        <p:nvPicPr>
          <p:cNvPr id="7" name="图形 36">
            <a:extLst>
              <a:ext uri="{FF2B5EF4-FFF2-40B4-BE49-F238E27FC236}">
                <a16:creationId xmlns:a16="http://schemas.microsoft.com/office/drawing/2014/main" id="{E24D69FB-83D3-8199-47D8-1D570CBF048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58422" y="3584365"/>
            <a:ext cx="415953" cy="302169"/>
          </a:xfrm>
          <a:prstGeom prst="rect">
            <a:avLst/>
          </a:prstGeom>
        </p:spPr>
      </p:pic>
      <p:pic>
        <p:nvPicPr>
          <p:cNvPr id="14" name="图形 36">
            <a:extLst>
              <a:ext uri="{FF2B5EF4-FFF2-40B4-BE49-F238E27FC236}">
                <a16:creationId xmlns:a16="http://schemas.microsoft.com/office/drawing/2014/main" id="{0428AB0E-1398-66A3-3EEB-86FE86CB30C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95717" y="3589639"/>
            <a:ext cx="415953" cy="302169"/>
          </a:xfrm>
          <a:prstGeom prst="rect">
            <a:avLst/>
          </a:prstGeom>
        </p:spPr>
      </p:pic>
      <p:pic>
        <p:nvPicPr>
          <p:cNvPr id="15" name="图形 36">
            <a:extLst>
              <a:ext uri="{FF2B5EF4-FFF2-40B4-BE49-F238E27FC236}">
                <a16:creationId xmlns:a16="http://schemas.microsoft.com/office/drawing/2014/main" id="{FC622F97-D4BC-C155-EB95-5959CC6F425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33012" y="3594359"/>
            <a:ext cx="415953" cy="302169"/>
          </a:xfrm>
          <a:prstGeom prst="rect">
            <a:avLst/>
          </a:prstGeom>
        </p:spPr>
      </p:pic>
      <p:pic>
        <p:nvPicPr>
          <p:cNvPr id="16" name="图形 31">
            <a:extLst>
              <a:ext uri="{FF2B5EF4-FFF2-40B4-BE49-F238E27FC236}">
                <a16:creationId xmlns:a16="http://schemas.microsoft.com/office/drawing/2014/main" id="{554FA835-E31D-F4E1-EBB3-F8192DCBF87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8422" y="4006811"/>
            <a:ext cx="415953" cy="345651"/>
          </a:xfrm>
          <a:prstGeom prst="rect">
            <a:avLst/>
          </a:prstGeom>
        </p:spPr>
      </p:pic>
      <p:pic>
        <p:nvPicPr>
          <p:cNvPr id="17" name="图形 31">
            <a:extLst>
              <a:ext uri="{FF2B5EF4-FFF2-40B4-BE49-F238E27FC236}">
                <a16:creationId xmlns:a16="http://schemas.microsoft.com/office/drawing/2014/main" id="{E981CC67-AD09-949F-608E-64E2C44B014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95717" y="4006810"/>
            <a:ext cx="415953" cy="345651"/>
          </a:xfrm>
          <a:prstGeom prst="rect">
            <a:avLst/>
          </a:prstGeom>
        </p:spPr>
      </p:pic>
      <p:pic>
        <p:nvPicPr>
          <p:cNvPr id="18" name="图形 31">
            <a:extLst>
              <a:ext uri="{FF2B5EF4-FFF2-40B4-BE49-F238E27FC236}">
                <a16:creationId xmlns:a16="http://schemas.microsoft.com/office/drawing/2014/main" id="{27350569-8E24-6F03-7FA9-6FDCA79BFAD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29600" y="4006809"/>
            <a:ext cx="415953" cy="345651"/>
          </a:xfrm>
          <a:prstGeom prst="rect">
            <a:avLst/>
          </a:prstGeom>
        </p:spPr>
      </p:pic>
      <p:cxnSp>
        <p:nvCxnSpPr>
          <p:cNvPr id="20" name="直线箭头连接符 31">
            <a:extLst>
              <a:ext uri="{FF2B5EF4-FFF2-40B4-BE49-F238E27FC236}">
                <a16:creationId xmlns:a16="http://schemas.microsoft.com/office/drawing/2014/main" id="{5B03E7E2-0D6B-AD86-B7E5-B075663830E0}"/>
              </a:ext>
            </a:extLst>
          </p:cNvPr>
          <p:cNvCxnSpPr>
            <a:cxnSpLocks/>
            <a:endCxn id="37" idx="1"/>
          </p:cNvCxnSpPr>
          <p:nvPr/>
        </p:nvCxnSpPr>
        <p:spPr>
          <a:xfrm flipV="1">
            <a:off x="2353368" y="3853755"/>
            <a:ext cx="566475" cy="1586"/>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37" name="圆角矩形 10">
            <a:extLst>
              <a:ext uri="{FF2B5EF4-FFF2-40B4-BE49-F238E27FC236}">
                <a16:creationId xmlns:a16="http://schemas.microsoft.com/office/drawing/2014/main" id="{24DCED71-C17D-2429-20F5-CD3874630ED8}"/>
              </a:ext>
            </a:extLst>
          </p:cNvPr>
          <p:cNvSpPr/>
          <p:nvPr/>
        </p:nvSpPr>
        <p:spPr>
          <a:xfrm>
            <a:off x="2919843" y="3387791"/>
            <a:ext cx="1899345" cy="93192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39" name="圆角矩形 279">
            <a:extLst>
              <a:ext uri="{FF2B5EF4-FFF2-40B4-BE49-F238E27FC236}">
                <a16:creationId xmlns:a16="http://schemas.microsoft.com/office/drawing/2014/main" id="{90D111A0-2DDE-A177-5DC1-B269922BBA42}"/>
              </a:ext>
            </a:extLst>
          </p:cNvPr>
          <p:cNvSpPr/>
          <p:nvPr/>
        </p:nvSpPr>
        <p:spPr>
          <a:xfrm>
            <a:off x="3027890" y="3978575"/>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云祺容灾备份系统</a:t>
            </a:r>
          </a:p>
        </p:txBody>
      </p:sp>
      <p:pic>
        <p:nvPicPr>
          <p:cNvPr id="41" name="图形 6">
            <a:extLst>
              <a:ext uri="{FF2B5EF4-FFF2-40B4-BE49-F238E27FC236}">
                <a16:creationId xmlns:a16="http://schemas.microsoft.com/office/drawing/2014/main" id="{A69C9137-5E4B-4922-983B-AB1A0D71432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04010" y="3448651"/>
            <a:ext cx="531007" cy="468164"/>
          </a:xfrm>
          <a:prstGeom prst="rect">
            <a:avLst/>
          </a:prstGeom>
        </p:spPr>
      </p:pic>
      <p:sp>
        <p:nvSpPr>
          <p:cNvPr id="47" name="圆角矩形 11">
            <a:extLst>
              <a:ext uri="{FF2B5EF4-FFF2-40B4-BE49-F238E27FC236}">
                <a16:creationId xmlns:a16="http://schemas.microsoft.com/office/drawing/2014/main" id="{F320C171-7440-42F4-F955-D8F512FB763C}"/>
              </a:ext>
            </a:extLst>
          </p:cNvPr>
          <p:cNvSpPr/>
          <p:nvPr/>
        </p:nvSpPr>
        <p:spPr>
          <a:xfrm>
            <a:off x="2919843" y="1268513"/>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50" name="图片 49">
            <a:extLst>
              <a:ext uri="{FF2B5EF4-FFF2-40B4-BE49-F238E27FC236}">
                <a16:creationId xmlns:a16="http://schemas.microsoft.com/office/drawing/2014/main" id="{C1B7B52F-6873-B5A9-6819-EBA360C75D83}"/>
              </a:ext>
            </a:extLst>
          </p:cNvPr>
          <p:cNvPicPr>
            <a:picLocks noChangeAspect="1"/>
          </p:cNvPicPr>
          <p:nvPr/>
        </p:nvPicPr>
        <p:blipFill rotWithShape="1">
          <a:blip r:embed="rId10"/>
          <a:srcRect l="18771" t="14100" r="18687" b="17733"/>
          <a:stretch>
            <a:fillRect/>
          </a:stretch>
        </p:blipFill>
        <p:spPr>
          <a:xfrm>
            <a:off x="3048672" y="2216497"/>
            <a:ext cx="383554" cy="457077"/>
          </a:xfrm>
          <a:prstGeom prst="rect">
            <a:avLst/>
          </a:prstGeom>
        </p:spPr>
      </p:pic>
      <p:pic>
        <p:nvPicPr>
          <p:cNvPr id="54" name="图片 53">
            <a:extLst>
              <a:ext uri="{FF2B5EF4-FFF2-40B4-BE49-F238E27FC236}">
                <a16:creationId xmlns:a16="http://schemas.microsoft.com/office/drawing/2014/main" id="{DEB101FC-B082-3ED8-2706-AA1115300A44}"/>
              </a:ext>
            </a:extLst>
          </p:cNvPr>
          <p:cNvPicPr>
            <a:picLocks noChangeAspect="1"/>
          </p:cNvPicPr>
          <p:nvPr/>
        </p:nvPicPr>
        <p:blipFill rotWithShape="1">
          <a:blip r:embed="rId10"/>
          <a:srcRect l="18771" t="14100" r="18687" b="17733"/>
          <a:stretch>
            <a:fillRect/>
          </a:stretch>
        </p:blipFill>
        <p:spPr>
          <a:xfrm>
            <a:off x="3698518" y="2211153"/>
            <a:ext cx="383554" cy="457077"/>
          </a:xfrm>
          <a:prstGeom prst="rect">
            <a:avLst/>
          </a:prstGeom>
        </p:spPr>
      </p:pic>
      <p:pic>
        <p:nvPicPr>
          <p:cNvPr id="55" name="图片 54">
            <a:extLst>
              <a:ext uri="{FF2B5EF4-FFF2-40B4-BE49-F238E27FC236}">
                <a16:creationId xmlns:a16="http://schemas.microsoft.com/office/drawing/2014/main" id="{B67C1B97-C112-16D9-C509-85F732DF8B33}"/>
              </a:ext>
            </a:extLst>
          </p:cNvPr>
          <p:cNvPicPr>
            <a:picLocks noChangeAspect="1"/>
          </p:cNvPicPr>
          <p:nvPr/>
        </p:nvPicPr>
        <p:blipFill rotWithShape="1">
          <a:blip r:embed="rId10"/>
          <a:srcRect l="18771" t="14100" r="18687" b="17733"/>
          <a:stretch>
            <a:fillRect/>
          </a:stretch>
        </p:blipFill>
        <p:spPr>
          <a:xfrm>
            <a:off x="4329023" y="2211153"/>
            <a:ext cx="383554" cy="457077"/>
          </a:xfrm>
          <a:prstGeom prst="rect">
            <a:avLst/>
          </a:prstGeom>
        </p:spPr>
      </p:pic>
      <p:sp>
        <p:nvSpPr>
          <p:cNvPr id="62" name="圆角矩形 279">
            <a:extLst>
              <a:ext uri="{FF2B5EF4-FFF2-40B4-BE49-F238E27FC236}">
                <a16:creationId xmlns:a16="http://schemas.microsoft.com/office/drawing/2014/main" id="{7EA6C2FA-84B8-A709-CDFE-6081B70CFE73}"/>
              </a:ext>
            </a:extLst>
          </p:cNvPr>
          <p:cNvSpPr/>
          <p:nvPr/>
        </p:nvSpPr>
        <p:spPr>
          <a:xfrm>
            <a:off x="3024241" y="2681260"/>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本地数据中心</a:t>
            </a:r>
          </a:p>
        </p:txBody>
      </p:sp>
      <p:pic>
        <p:nvPicPr>
          <p:cNvPr id="72" name="图形 36">
            <a:extLst>
              <a:ext uri="{FF2B5EF4-FFF2-40B4-BE49-F238E27FC236}">
                <a16:creationId xmlns:a16="http://schemas.microsoft.com/office/drawing/2014/main" id="{481BF066-393F-468A-6865-94F0931C664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028824" y="1396469"/>
            <a:ext cx="415953" cy="302169"/>
          </a:xfrm>
          <a:prstGeom prst="rect">
            <a:avLst/>
          </a:prstGeom>
        </p:spPr>
      </p:pic>
      <p:pic>
        <p:nvPicPr>
          <p:cNvPr id="73" name="图形 36">
            <a:extLst>
              <a:ext uri="{FF2B5EF4-FFF2-40B4-BE49-F238E27FC236}">
                <a16:creationId xmlns:a16="http://schemas.microsoft.com/office/drawing/2014/main" id="{19233F51-00AF-F4F0-4570-95C94BB69DD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66119" y="1401743"/>
            <a:ext cx="415953" cy="302169"/>
          </a:xfrm>
          <a:prstGeom prst="rect">
            <a:avLst/>
          </a:prstGeom>
        </p:spPr>
      </p:pic>
      <p:pic>
        <p:nvPicPr>
          <p:cNvPr id="74" name="图形 36">
            <a:extLst>
              <a:ext uri="{FF2B5EF4-FFF2-40B4-BE49-F238E27FC236}">
                <a16:creationId xmlns:a16="http://schemas.microsoft.com/office/drawing/2014/main" id="{69891498-9EFA-A5A0-0B61-965A8F67099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03414" y="1406463"/>
            <a:ext cx="415953" cy="302169"/>
          </a:xfrm>
          <a:prstGeom prst="rect">
            <a:avLst/>
          </a:prstGeom>
        </p:spPr>
      </p:pic>
      <p:pic>
        <p:nvPicPr>
          <p:cNvPr id="75" name="图形 31">
            <a:extLst>
              <a:ext uri="{FF2B5EF4-FFF2-40B4-BE49-F238E27FC236}">
                <a16:creationId xmlns:a16="http://schemas.microsoft.com/office/drawing/2014/main" id="{AAE5E078-5D68-0BE9-7F99-629242D3069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28824" y="1847085"/>
            <a:ext cx="415953" cy="345651"/>
          </a:xfrm>
          <a:prstGeom prst="rect">
            <a:avLst/>
          </a:prstGeom>
        </p:spPr>
      </p:pic>
      <p:pic>
        <p:nvPicPr>
          <p:cNvPr id="76" name="图形 31">
            <a:extLst>
              <a:ext uri="{FF2B5EF4-FFF2-40B4-BE49-F238E27FC236}">
                <a16:creationId xmlns:a16="http://schemas.microsoft.com/office/drawing/2014/main" id="{BA51B031-FAAD-10E7-B38F-E95146A8F6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66119" y="1847084"/>
            <a:ext cx="415953" cy="345651"/>
          </a:xfrm>
          <a:prstGeom prst="rect">
            <a:avLst/>
          </a:prstGeom>
        </p:spPr>
      </p:pic>
      <p:pic>
        <p:nvPicPr>
          <p:cNvPr id="77" name="图形 31">
            <a:extLst>
              <a:ext uri="{FF2B5EF4-FFF2-40B4-BE49-F238E27FC236}">
                <a16:creationId xmlns:a16="http://schemas.microsoft.com/office/drawing/2014/main" id="{46CD86C6-C455-5F48-7D3B-643CC8A5451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300002" y="1847083"/>
            <a:ext cx="415953" cy="345651"/>
          </a:xfrm>
          <a:prstGeom prst="rect">
            <a:avLst/>
          </a:prstGeom>
        </p:spPr>
      </p:pic>
      <p:cxnSp>
        <p:nvCxnSpPr>
          <p:cNvPr id="79" name="直线箭头连接符 31">
            <a:extLst>
              <a:ext uri="{FF2B5EF4-FFF2-40B4-BE49-F238E27FC236}">
                <a16:creationId xmlns:a16="http://schemas.microsoft.com/office/drawing/2014/main" id="{74EA1580-8EBB-7B44-3E69-5873E065A700}"/>
              </a:ext>
            </a:extLst>
          </p:cNvPr>
          <p:cNvCxnSpPr>
            <a:cxnSpLocks/>
          </p:cNvCxnSpPr>
          <p:nvPr/>
        </p:nvCxnSpPr>
        <p:spPr>
          <a:xfrm flipV="1">
            <a:off x="3869512" y="3102707"/>
            <a:ext cx="0" cy="285084"/>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84" name="圆角矩形 11">
            <a:extLst>
              <a:ext uri="{FF2B5EF4-FFF2-40B4-BE49-F238E27FC236}">
                <a16:creationId xmlns:a16="http://schemas.microsoft.com/office/drawing/2014/main" id="{615FCF0D-83DB-CF52-597C-0128D20282E6}"/>
              </a:ext>
            </a:extLst>
          </p:cNvPr>
          <p:cNvSpPr/>
          <p:nvPr/>
        </p:nvSpPr>
        <p:spPr>
          <a:xfrm>
            <a:off x="2919840" y="4704089"/>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85" name="图片 84">
            <a:extLst>
              <a:ext uri="{FF2B5EF4-FFF2-40B4-BE49-F238E27FC236}">
                <a16:creationId xmlns:a16="http://schemas.microsoft.com/office/drawing/2014/main" id="{D228381B-BB1B-723A-E6B2-3EDEC6DD500F}"/>
              </a:ext>
            </a:extLst>
          </p:cNvPr>
          <p:cNvPicPr>
            <a:picLocks noChangeAspect="1"/>
          </p:cNvPicPr>
          <p:nvPr/>
        </p:nvPicPr>
        <p:blipFill rotWithShape="1">
          <a:blip r:embed="rId10"/>
          <a:srcRect l="18771" t="14100" r="18687" b="17733"/>
          <a:stretch>
            <a:fillRect/>
          </a:stretch>
        </p:blipFill>
        <p:spPr>
          <a:xfrm>
            <a:off x="3048669" y="5652073"/>
            <a:ext cx="383554" cy="457077"/>
          </a:xfrm>
          <a:prstGeom prst="rect">
            <a:avLst/>
          </a:prstGeom>
        </p:spPr>
      </p:pic>
      <p:pic>
        <p:nvPicPr>
          <p:cNvPr id="86" name="图片 85">
            <a:extLst>
              <a:ext uri="{FF2B5EF4-FFF2-40B4-BE49-F238E27FC236}">
                <a16:creationId xmlns:a16="http://schemas.microsoft.com/office/drawing/2014/main" id="{AE97BF49-E35B-230E-326A-AF0D6BD9ADE0}"/>
              </a:ext>
            </a:extLst>
          </p:cNvPr>
          <p:cNvPicPr>
            <a:picLocks noChangeAspect="1"/>
          </p:cNvPicPr>
          <p:nvPr/>
        </p:nvPicPr>
        <p:blipFill rotWithShape="1">
          <a:blip r:embed="rId10"/>
          <a:srcRect l="18771" t="14100" r="18687" b="17733"/>
          <a:stretch>
            <a:fillRect/>
          </a:stretch>
        </p:blipFill>
        <p:spPr>
          <a:xfrm>
            <a:off x="3698515" y="5646729"/>
            <a:ext cx="383554" cy="457077"/>
          </a:xfrm>
          <a:prstGeom prst="rect">
            <a:avLst/>
          </a:prstGeom>
        </p:spPr>
      </p:pic>
      <p:pic>
        <p:nvPicPr>
          <p:cNvPr id="87" name="图片 86">
            <a:extLst>
              <a:ext uri="{FF2B5EF4-FFF2-40B4-BE49-F238E27FC236}">
                <a16:creationId xmlns:a16="http://schemas.microsoft.com/office/drawing/2014/main" id="{BF1EA4A0-56EB-DF3F-C11B-5AB47536A954}"/>
              </a:ext>
            </a:extLst>
          </p:cNvPr>
          <p:cNvPicPr>
            <a:picLocks noChangeAspect="1"/>
          </p:cNvPicPr>
          <p:nvPr/>
        </p:nvPicPr>
        <p:blipFill rotWithShape="1">
          <a:blip r:embed="rId10"/>
          <a:srcRect l="18771" t="14100" r="18687" b="17733"/>
          <a:stretch>
            <a:fillRect/>
          </a:stretch>
        </p:blipFill>
        <p:spPr>
          <a:xfrm>
            <a:off x="4329020" y="5646729"/>
            <a:ext cx="383554" cy="457077"/>
          </a:xfrm>
          <a:prstGeom prst="rect">
            <a:avLst/>
          </a:prstGeom>
        </p:spPr>
      </p:pic>
      <p:sp>
        <p:nvSpPr>
          <p:cNvPr id="88" name="圆角矩形 279">
            <a:extLst>
              <a:ext uri="{FF2B5EF4-FFF2-40B4-BE49-F238E27FC236}">
                <a16:creationId xmlns:a16="http://schemas.microsoft.com/office/drawing/2014/main" id="{872E13B1-C4D1-985D-C075-49784925E035}"/>
              </a:ext>
            </a:extLst>
          </p:cNvPr>
          <p:cNvSpPr/>
          <p:nvPr/>
        </p:nvSpPr>
        <p:spPr>
          <a:xfrm>
            <a:off x="3024238" y="6116836"/>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异地数据中心</a:t>
            </a:r>
          </a:p>
        </p:txBody>
      </p:sp>
      <p:pic>
        <p:nvPicPr>
          <p:cNvPr id="89" name="图形 36">
            <a:extLst>
              <a:ext uri="{FF2B5EF4-FFF2-40B4-BE49-F238E27FC236}">
                <a16:creationId xmlns:a16="http://schemas.microsoft.com/office/drawing/2014/main" id="{4BFC106F-B90A-0145-23B7-027B8B6DCFB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028821" y="4832045"/>
            <a:ext cx="415953" cy="302169"/>
          </a:xfrm>
          <a:prstGeom prst="rect">
            <a:avLst/>
          </a:prstGeom>
        </p:spPr>
      </p:pic>
      <p:pic>
        <p:nvPicPr>
          <p:cNvPr id="90" name="图形 36">
            <a:extLst>
              <a:ext uri="{FF2B5EF4-FFF2-40B4-BE49-F238E27FC236}">
                <a16:creationId xmlns:a16="http://schemas.microsoft.com/office/drawing/2014/main" id="{440F3107-650E-AF02-E783-AF24BE87E0E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66116" y="4837319"/>
            <a:ext cx="415953" cy="302169"/>
          </a:xfrm>
          <a:prstGeom prst="rect">
            <a:avLst/>
          </a:prstGeom>
        </p:spPr>
      </p:pic>
      <p:pic>
        <p:nvPicPr>
          <p:cNvPr id="91" name="图形 36">
            <a:extLst>
              <a:ext uri="{FF2B5EF4-FFF2-40B4-BE49-F238E27FC236}">
                <a16:creationId xmlns:a16="http://schemas.microsoft.com/office/drawing/2014/main" id="{FEDD7A50-748C-951B-63A5-2FA9BB3E0DB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03411" y="4842039"/>
            <a:ext cx="415953" cy="302169"/>
          </a:xfrm>
          <a:prstGeom prst="rect">
            <a:avLst/>
          </a:prstGeom>
        </p:spPr>
      </p:pic>
      <p:pic>
        <p:nvPicPr>
          <p:cNvPr id="92" name="图形 31">
            <a:extLst>
              <a:ext uri="{FF2B5EF4-FFF2-40B4-BE49-F238E27FC236}">
                <a16:creationId xmlns:a16="http://schemas.microsoft.com/office/drawing/2014/main" id="{0D1BD479-3393-CECC-E3BE-949886699E7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28821" y="5282661"/>
            <a:ext cx="415953" cy="345651"/>
          </a:xfrm>
          <a:prstGeom prst="rect">
            <a:avLst/>
          </a:prstGeom>
        </p:spPr>
      </p:pic>
      <p:pic>
        <p:nvPicPr>
          <p:cNvPr id="93" name="图形 31">
            <a:extLst>
              <a:ext uri="{FF2B5EF4-FFF2-40B4-BE49-F238E27FC236}">
                <a16:creationId xmlns:a16="http://schemas.microsoft.com/office/drawing/2014/main" id="{BB38EDEB-79C5-3BCE-8C5D-92399E664D3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66116" y="5282660"/>
            <a:ext cx="415953" cy="345651"/>
          </a:xfrm>
          <a:prstGeom prst="rect">
            <a:avLst/>
          </a:prstGeom>
        </p:spPr>
      </p:pic>
      <p:pic>
        <p:nvPicPr>
          <p:cNvPr id="94" name="图形 31">
            <a:extLst>
              <a:ext uri="{FF2B5EF4-FFF2-40B4-BE49-F238E27FC236}">
                <a16:creationId xmlns:a16="http://schemas.microsoft.com/office/drawing/2014/main" id="{BE1C616B-06D6-83CC-9715-173FA2E8EB1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99999" y="5282659"/>
            <a:ext cx="415953" cy="345651"/>
          </a:xfrm>
          <a:prstGeom prst="rect">
            <a:avLst/>
          </a:prstGeom>
        </p:spPr>
      </p:pic>
      <p:cxnSp>
        <p:nvCxnSpPr>
          <p:cNvPr id="95" name="直线箭头连接符 31">
            <a:extLst>
              <a:ext uri="{FF2B5EF4-FFF2-40B4-BE49-F238E27FC236}">
                <a16:creationId xmlns:a16="http://schemas.microsoft.com/office/drawing/2014/main" id="{A95243C2-2033-5EC1-B7E2-58D5A3EA0C81}"/>
              </a:ext>
            </a:extLst>
          </p:cNvPr>
          <p:cNvCxnSpPr>
            <a:cxnSpLocks/>
            <a:stCxn id="37" idx="2"/>
          </p:cNvCxnSpPr>
          <p:nvPr/>
        </p:nvCxnSpPr>
        <p:spPr>
          <a:xfrm flipH="1">
            <a:off x="3869509" y="4319719"/>
            <a:ext cx="7" cy="367692"/>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99" name="圆角矩形 279">
            <a:extLst>
              <a:ext uri="{FF2B5EF4-FFF2-40B4-BE49-F238E27FC236}">
                <a16:creationId xmlns:a16="http://schemas.microsoft.com/office/drawing/2014/main" id="{4668DD26-8806-3062-7D8D-F1FAD2A41946}"/>
              </a:ext>
            </a:extLst>
          </p:cNvPr>
          <p:cNvSpPr/>
          <p:nvPr/>
        </p:nvSpPr>
        <p:spPr>
          <a:xfrm>
            <a:off x="5513777" y="3972844"/>
            <a:ext cx="1760811" cy="318549"/>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内置容灾演练平台</a:t>
            </a:r>
          </a:p>
        </p:txBody>
      </p:sp>
      <p:sp>
        <p:nvSpPr>
          <p:cNvPr id="101" name="圆角矩形 10">
            <a:extLst>
              <a:ext uri="{FF2B5EF4-FFF2-40B4-BE49-F238E27FC236}">
                <a16:creationId xmlns:a16="http://schemas.microsoft.com/office/drawing/2014/main" id="{B276B69A-9E7C-3BEA-9D5E-A13824D52399}"/>
              </a:ext>
            </a:extLst>
          </p:cNvPr>
          <p:cNvSpPr/>
          <p:nvPr/>
        </p:nvSpPr>
        <p:spPr>
          <a:xfrm>
            <a:off x="5434120" y="3412520"/>
            <a:ext cx="1899345" cy="93192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cxnSp>
        <p:nvCxnSpPr>
          <p:cNvPr id="113" name="直线箭头连接符 31">
            <a:extLst>
              <a:ext uri="{FF2B5EF4-FFF2-40B4-BE49-F238E27FC236}">
                <a16:creationId xmlns:a16="http://schemas.microsoft.com/office/drawing/2014/main" id="{3B3C3064-BFBA-F17C-74CF-FB2579506BBD}"/>
              </a:ext>
            </a:extLst>
          </p:cNvPr>
          <p:cNvCxnSpPr>
            <a:cxnSpLocks/>
          </p:cNvCxnSpPr>
          <p:nvPr/>
        </p:nvCxnSpPr>
        <p:spPr>
          <a:xfrm flipV="1">
            <a:off x="7329442" y="3891358"/>
            <a:ext cx="566475" cy="1586"/>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pic>
        <p:nvPicPr>
          <p:cNvPr id="114" name="图片 113">
            <a:extLst>
              <a:ext uri="{FF2B5EF4-FFF2-40B4-BE49-F238E27FC236}">
                <a16:creationId xmlns:a16="http://schemas.microsoft.com/office/drawing/2014/main" id="{D3C8FD05-1D87-098A-64A2-DD9B9D5A4515}"/>
              </a:ext>
            </a:extLst>
          </p:cNvPr>
          <p:cNvPicPr>
            <a:picLocks noChangeAspect="1"/>
          </p:cNvPicPr>
          <p:nvPr/>
        </p:nvPicPr>
        <p:blipFill>
          <a:blip r:embed="rId11"/>
          <a:stretch>
            <a:fillRect/>
          </a:stretch>
        </p:blipFill>
        <p:spPr>
          <a:xfrm>
            <a:off x="8178673" y="3335372"/>
            <a:ext cx="599242" cy="652117"/>
          </a:xfrm>
          <a:prstGeom prst="rect">
            <a:avLst/>
          </a:prstGeom>
          <a:effectLst>
            <a:outerShdw blurRad="50800" dist="38100" dir="2700000" algn="tl" rotWithShape="0">
              <a:prstClr val="black">
                <a:alpha val="40000"/>
              </a:prstClr>
            </a:outerShdw>
          </a:effectLst>
        </p:spPr>
      </p:pic>
      <p:pic>
        <p:nvPicPr>
          <p:cNvPr id="115" name="图片 114">
            <a:extLst>
              <a:ext uri="{FF2B5EF4-FFF2-40B4-BE49-F238E27FC236}">
                <a16:creationId xmlns:a16="http://schemas.microsoft.com/office/drawing/2014/main" id="{F9AAACDE-4DB6-5169-511C-5E59337269E9}"/>
              </a:ext>
            </a:extLst>
          </p:cNvPr>
          <p:cNvPicPr>
            <a:picLocks noChangeAspect="1"/>
          </p:cNvPicPr>
          <p:nvPr/>
        </p:nvPicPr>
        <p:blipFill>
          <a:blip r:embed="rId11"/>
          <a:stretch>
            <a:fillRect/>
          </a:stretch>
        </p:blipFill>
        <p:spPr>
          <a:xfrm>
            <a:off x="7990387" y="3527696"/>
            <a:ext cx="599242" cy="652117"/>
          </a:xfrm>
          <a:prstGeom prst="rect">
            <a:avLst/>
          </a:prstGeom>
          <a:effectLst>
            <a:outerShdw blurRad="50800" dist="38100" dir="2700000" algn="tl" rotWithShape="0">
              <a:prstClr val="black">
                <a:alpha val="40000"/>
              </a:prstClr>
            </a:outerShdw>
          </a:effectLst>
        </p:spPr>
      </p:pic>
      <p:sp>
        <p:nvSpPr>
          <p:cNvPr id="116" name="圆角矩形 279">
            <a:extLst>
              <a:ext uri="{FF2B5EF4-FFF2-40B4-BE49-F238E27FC236}">
                <a16:creationId xmlns:a16="http://schemas.microsoft.com/office/drawing/2014/main" id="{0C8A86F3-5E41-DAA2-1019-17D6B74748B8}"/>
              </a:ext>
            </a:extLst>
          </p:cNvPr>
          <p:cNvSpPr/>
          <p:nvPr/>
        </p:nvSpPr>
        <p:spPr>
          <a:xfrm>
            <a:off x="7798090" y="4309553"/>
            <a:ext cx="1172764" cy="23648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自动化验证报告</a:t>
            </a:r>
          </a:p>
        </p:txBody>
      </p:sp>
      <p:sp>
        <p:nvSpPr>
          <p:cNvPr id="117" name="文本框 116">
            <a:extLst>
              <a:ext uri="{FF2B5EF4-FFF2-40B4-BE49-F238E27FC236}">
                <a16:creationId xmlns:a16="http://schemas.microsoft.com/office/drawing/2014/main" id="{B2CD08A0-E7CD-0980-590F-591283DD499B}"/>
              </a:ext>
            </a:extLst>
          </p:cNvPr>
          <p:cNvSpPr txBox="1"/>
          <p:nvPr/>
        </p:nvSpPr>
        <p:spPr>
          <a:xfrm>
            <a:off x="2414227" y="3552823"/>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sp>
        <p:nvSpPr>
          <p:cNvPr id="118" name="文本框 117">
            <a:extLst>
              <a:ext uri="{FF2B5EF4-FFF2-40B4-BE49-F238E27FC236}">
                <a16:creationId xmlns:a16="http://schemas.microsoft.com/office/drawing/2014/main" id="{C9B0243D-F789-CD2C-1DE0-937EE5860C93}"/>
              </a:ext>
            </a:extLst>
          </p:cNvPr>
          <p:cNvSpPr txBox="1"/>
          <p:nvPr/>
        </p:nvSpPr>
        <p:spPr>
          <a:xfrm>
            <a:off x="3869509" y="3081343"/>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sp>
        <p:nvSpPr>
          <p:cNvPr id="119" name="文本框 118">
            <a:extLst>
              <a:ext uri="{FF2B5EF4-FFF2-40B4-BE49-F238E27FC236}">
                <a16:creationId xmlns:a16="http://schemas.microsoft.com/office/drawing/2014/main" id="{6E405145-3863-B929-0AFA-EC8E814EA359}"/>
              </a:ext>
            </a:extLst>
          </p:cNvPr>
          <p:cNvSpPr txBox="1"/>
          <p:nvPr/>
        </p:nvSpPr>
        <p:spPr>
          <a:xfrm>
            <a:off x="3869509" y="4329231"/>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副本</a:t>
            </a:r>
          </a:p>
        </p:txBody>
      </p:sp>
      <p:sp>
        <p:nvSpPr>
          <p:cNvPr id="121" name="圆角矩形 279">
            <a:extLst>
              <a:ext uri="{FF2B5EF4-FFF2-40B4-BE49-F238E27FC236}">
                <a16:creationId xmlns:a16="http://schemas.microsoft.com/office/drawing/2014/main" id="{2C99515B-7561-1E38-38C8-1BC0AD2B970E}"/>
              </a:ext>
            </a:extLst>
          </p:cNvPr>
          <p:cNvSpPr/>
          <p:nvPr/>
        </p:nvSpPr>
        <p:spPr>
          <a:xfrm>
            <a:off x="9664918" y="3083928"/>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针对数据的完整、安全验证</a:t>
            </a:r>
          </a:p>
        </p:txBody>
      </p:sp>
      <p:sp>
        <p:nvSpPr>
          <p:cNvPr id="122" name="文本框 121">
            <a:extLst>
              <a:ext uri="{FF2B5EF4-FFF2-40B4-BE49-F238E27FC236}">
                <a16:creationId xmlns:a16="http://schemas.microsoft.com/office/drawing/2014/main" id="{1514342B-A712-AC76-7B1F-FE2874197DBF}"/>
              </a:ext>
            </a:extLst>
          </p:cNvPr>
          <p:cNvSpPr txBox="1"/>
          <p:nvPr/>
        </p:nvSpPr>
        <p:spPr>
          <a:xfrm>
            <a:off x="9356949" y="3565018"/>
            <a:ext cx="2408863" cy="116737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金融行业的诸多业务其所包含的数据类型与支撑负载不一，通过整机、应用级到文件级的多种验证能力，构建更加完善的体系。</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25" name="圆角矩形 279">
            <a:extLst>
              <a:ext uri="{FF2B5EF4-FFF2-40B4-BE49-F238E27FC236}">
                <a16:creationId xmlns:a16="http://schemas.microsoft.com/office/drawing/2014/main" id="{69828E52-E140-FDF8-B7AA-5B9ACB2D2CCE}"/>
              </a:ext>
            </a:extLst>
          </p:cNvPr>
          <p:cNvSpPr/>
          <p:nvPr/>
        </p:nvSpPr>
        <p:spPr>
          <a:xfrm>
            <a:off x="9664918" y="4921388"/>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自定义验证报告，构建多样的合规表现</a:t>
            </a:r>
          </a:p>
        </p:txBody>
      </p:sp>
      <p:sp>
        <p:nvSpPr>
          <p:cNvPr id="126" name="文本框 125">
            <a:extLst>
              <a:ext uri="{FF2B5EF4-FFF2-40B4-BE49-F238E27FC236}">
                <a16:creationId xmlns:a16="http://schemas.microsoft.com/office/drawing/2014/main" id="{D2516E4B-AC1A-1373-804E-9583800ABF49}"/>
              </a:ext>
            </a:extLst>
          </p:cNvPr>
          <p:cNvSpPr txBox="1"/>
          <p:nvPr/>
        </p:nvSpPr>
        <p:spPr>
          <a:xfrm>
            <a:off x="9356950" y="5402478"/>
            <a:ext cx="2544790"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金融行业作为强合规驱动，支持自定义报告模板，在验证动作完成后自动进行输出，快速合规并留痕。</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27" name="矩形: 圆角 126">
            <a:extLst>
              <a:ext uri="{FF2B5EF4-FFF2-40B4-BE49-F238E27FC236}">
                <a16:creationId xmlns:a16="http://schemas.microsoft.com/office/drawing/2014/main" id="{B091EF85-8CEF-D70E-6048-D9319AC90284}"/>
              </a:ext>
            </a:extLst>
          </p:cNvPr>
          <p:cNvSpPr/>
          <p:nvPr/>
        </p:nvSpPr>
        <p:spPr>
          <a:xfrm>
            <a:off x="558422" y="2875493"/>
            <a:ext cx="795398" cy="247534"/>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支付结算</a:t>
            </a:r>
          </a:p>
        </p:txBody>
      </p:sp>
      <p:sp>
        <p:nvSpPr>
          <p:cNvPr id="128" name="矩形: 圆角 127">
            <a:extLst>
              <a:ext uri="{FF2B5EF4-FFF2-40B4-BE49-F238E27FC236}">
                <a16:creationId xmlns:a16="http://schemas.microsoft.com/office/drawing/2014/main" id="{115E182C-926D-BD09-2261-D8E10D9ECFC8}"/>
              </a:ext>
            </a:extLst>
          </p:cNvPr>
          <p:cNvSpPr/>
          <p:nvPr/>
        </p:nvSpPr>
        <p:spPr>
          <a:xfrm>
            <a:off x="1458219" y="2875493"/>
            <a:ext cx="791185" cy="247534"/>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信贷管理</a:t>
            </a:r>
          </a:p>
        </p:txBody>
      </p:sp>
      <p:sp>
        <p:nvSpPr>
          <p:cNvPr id="129" name="矩形: 圆角 128">
            <a:extLst>
              <a:ext uri="{FF2B5EF4-FFF2-40B4-BE49-F238E27FC236}">
                <a16:creationId xmlns:a16="http://schemas.microsoft.com/office/drawing/2014/main" id="{4F5D5123-01C0-7350-BC02-F4FE03D0B0E6}"/>
              </a:ext>
            </a:extLst>
          </p:cNvPr>
          <p:cNvSpPr/>
          <p:nvPr/>
        </p:nvSpPr>
        <p:spPr>
          <a:xfrm>
            <a:off x="558422" y="3185306"/>
            <a:ext cx="795398" cy="247534"/>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客户关系</a:t>
            </a:r>
          </a:p>
        </p:txBody>
      </p:sp>
      <p:sp>
        <p:nvSpPr>
          <p:cNvPr id="130" name="矩形: 圆角 129">
            <a:extLst>
              <a:ext uri="{FF2B5EF4-FFF2-40B4-BE49-F238E27FC236}">
                <a16:creationId xmlns:a16="http://schemas.microsoft.com/office/drawing/2014/main" id="{2A85024E-BF8E-17DA-A3D4-D7178ACF0730}"/>
              </a:ext>
            </a:extLst>
          </p:cNvPr>
          <p:cNvSpPr/>
          <p:nvPr/>
        </p:nvSpPr>
        <p:spPr>
          <a:xfrm>
            <a:off x="1457780" y="3185306"/>
            <a:ext cx="791185" cy="247534"/>
          </a:xfrm>
          <a:prstGeom prst="roundRect">
            <a:avLst>
              <a:gd name="adj" fmla="val 0"/>
            </a:avLst>
          </a:prstGeom>
          <a:solidFill>
            <a:srgbClr val="6EBBD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cs typeface="+mn-cs"/>
              </a:rPr>
              <a:t>风险管理</a:t>
            </a:r>
          </a:p>
        </p:txBody>
      </p:sp>
      <p:sp>
        <p:nvSpPr>
          <p:cNvPr id="8" name="圆角矩形 11">
            <a:extLst>
              <a:ext uri="{FF2B5EF4-FFF2-40B4-BE49-F238E27FC236}">
                <a16:creationId xmlns:a16="http://schemas.microsoft.com/office/drawing/2014/main" id="{B086BFF6-4FC5-9770-8573-3B1E4C9A1FFC}"/>
              </a:ext>
            </a:extLst>
          </p:cNvPr>
          <p:cNvSpPr/>
          <p:nvPr/>
        </p:nvSpPr>
        <p:spPr>
          <a:xfrm>
            <a:off x="5434120" y="1273441"/>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9" name="图片 8">
            <a:extLst>
              <a:ext uri="{FF2B5EF4-FFF2-40B4-BE49-F238E27FC236}">
                <a16:creationId xmlns:a16="http://schemas.microsoft.com/office/drawing/2014/main" id="{2089FCC0-70C4-E8D0-628A-E0B2EA2F401A}"/>
              </a:ext>
            </a:extLst>
          </p:cNvPr>
          <p:cNvPicPr>
            <a:picLocks noChangeAspect="1"/>
          </p:cNvPicPr>
          <p:nvPr/>
        </p:nvPicPr>
        <p:blipFill rotWithShape="1">
          <a:blip r:embed="rId10"/>
          <a:srcRect l="18771" t="14100" r="18687" b="17733"/>
          <a:stretch>
            <a:fillRect/>
          </a:stretch>
        </p:blipFill>
        <p:spPr>
          <a:xfrm>
            <a:off x="5562949" y="2221425"/>
            <a:ext cx="383554" cy="457077"/>
          </a:xfrm>
          <a:prstGeom prst="rect">
            <a:avLst/>
          </a:prstGeom>
        </p:spPr>
      </p:pic>
      <p:pic>
        <p:nvPicPr>
          <p:cNvPr id="10" name="图片 9">
            <a:extLst>
              <a:ext uri="{FF2B5EF4-FFF2-40B4-BE49-F238E27FC236}">
                <a16:creationId xmlns:a16="http://schemas.microsoft.com/office/drawing/2014/main" id="{C1941BA0-3D73-C1BE-D20C-96E106DE5790}"/>
              </a:ext>
            </a:extLst>
          </p:cNvPr>
          <p:cNvPicPr>
            <a:picLocks noChangeAspect="1"/>
          </p:cNvPicPr>
          <p:nvPr/>
        </p:nvPicPr>
        <p:blipFill rotWithShape="1">
          <a:blip r:embed="rId10"/>
          <a:srcRect l="18771" t="14100" r="18687" b="17733"/>
          <a:stretch>
            <a:fillRect/>
          </a:stretch>
        </p:blipFill>
        <p:spPr>
          <a:xfrm>
            <a:off x="6212795" y="2216081"/>
            <a:ext cx="383554" cy="457077"/>
          </a:xfrm>
          <a:prstGeom prst="rect">
            <a:avLst/>
          </a:prstGeom>
        </p:spPr>
      </p:pic>
      <p:pic>
        <p:nvPicPr>
          <p:cNvPr id="11" name="图片 10">
            <a:extLst>
              <a:ext uri="{FF2B5EF4-FFF2-40B4-BE49-F238E27FC236}">
                <a16:creationId xmlns:a16="http://schemas.microsoft.com/office/drawing/2014/main" id="{C32524B3-422A-48AD-9C99-6115183C6FDF}"/>
              </a:ext>
            </a:extLst>
          </p:cNvPr>
          <p:cNvPicPr>
            <a:picLocks noChangeAspect="1"/>
          </p:cNvPicPr>
          <p:nvPr/>
        </p:nvPicPr>
        <p:blipFill rotWithShape="1">
          <a:blip r:embed="rId10"/>
          <a:srcRect l="18771" t="14100" r="18687" b="17733"/>
          <a:stretch>
            <a:fillRect/>
          </a:stretch>
        </p:blipFill>
        <p:spPr>
          <a:xfrm>
            <a:off x="6843300" y="2216081"/>
            <a:ext cx="383554" cy="457077"/>
          </a:xfrm>
          <a:prstGeom prst="rect">
            <a:avLst/>
          </a:prstGeom>
        </p:spPr>
      </p:pic>
      <p:sp>
        <p:nvSpPr>
          <p:cNvPr id="12" name="圆角矩形 279">
            <a:extLst>
              <a:ext uri="{FF2B5EF4-FFF2-40B4-BE49-F238E27FC236}">
                <a16:creationId xmlns:a16="http://schemas.microsoft.com/office/drawing/2014/main" id="{EBFFCD81-D0A4-DE0B-73F9-89A72F2BC823}"/>
              </a:ext>
            </a:extLst>
          </p:cNvPr>
          <p:cNvSpPr/>
          <p:nvPr/>
        </p:nvSpPr>
        <p:spPr>
          <a:xfrm>
            <a:off x="5538518" y="2686188"/>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验证资源</a:t>
            </a:r>
          </a:p>
        </p:txBody>
      </p:sp>
      <p:pic>
        <p:nvPicPr>
          <p:cNvPr id="13" name="图形 36">
            <a:extLst>
              <a:ext uri="{FF2B5EF4-FFF2-40B4-BE49-F238E27FC236}">
                <a16:creationId xmlns:a16="http://schemas.microsoft.com/office/drawing/2014/main" id="{9B0B3C2F-C9E8-53AA-3908-7A8BFEFED3C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543101" y="1401397"/>
            <a:ext cx="415953" cy="302169"/>
          </a:xfrm>
          <a:prstGeom prst="rect">
            <a:avLst/>
          </a:prstGeom>
        </p:spPr>
      </p:pic>
      <p:pic>
        <p:nvPicPr>
          <p:cNvPr id="19" name="图形 36">
            <a:extLst>
              <a:ext uri="{FF2B5EF4-FFF2-40B4-BE49-F238E27FC236}">
                <a16:creationId xmlns:a16="http://schemas.microsoft.com/office/drawing/2014/main" id="{4786462F-6A42-9C33-7303-A1E94373B0B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180396" y="1406671"/>
            <a:ext cx="415953" cy="302169"/>
          </a:xfrm>
          <a:prstGeom prst="rect">
            <a:avLst/>
          </a:prstGeom>
        </p:spPr>
      </p:pic>
      <p:pic>
        <p:nvPicPr>
          <p:cNvPr id="21" name="图形 36">
            <a:extLst>
              <a:ext uri="{FF2B5EF4-FFF2-40B4-BE49-F238E27FC236}">
                <a16:creationId xmlns:a16="http://schemas.microsoft.com/office/drawing/2014/main" id="{3B8F775D-F7BB-1347-8E16-A8128A903F5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817691" y="1411391"/>
            <a:ext cx="415953" cy="302169"/>
          </a:xfrm>
          <a:prstGeom prst="rect">
            <a:avLst/>
          </a:prstGeom>
        </p:spPr>
      </p:pic>
      <p:pic>
        <p:nvPicPr>
          <p:cNvPr id="22" name="图形 31">
            <a:extLst>
              <a:ext uri="{FF2B5EF4-FFF2-40B4-BE49-F238E27FC236}">
                <a16:creationId xmlns:a16="http://schemas.microsoft.com/office/drawing/2014/main" id="{B83E1856-FB63-4DAF-61A7-254F4250019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543101" y="1852013"/>
            <a:ext cx="415953" cy="345651"/>
          </a:xfrm>
          <a:prstGeom prst="rect">
            <a:avLst/>
          </a:prstGeom>
        </p:spPr>
      </p:pic>
      <p:pic>
        <p:nvPicPr>
          <p:cNvPr id="23" name="图形 31">
            <a:extLst>
              <a:ext uri="{FF2B5EF4-FFF2-40B4-BE49-F238E27FC236}">
                <a16:creationId xmlns:a16="http://schemas.microsoft.com/office/drawing/2014/main" id="{D056D681-AB5B-3873-B5DD-1829DD10B8A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180396" y="1852012"/>
            <a:ext cx="415953" cy="345651"/>
          </a:xfrm>
          <a:prstGeom prst="rect">
            <a:avLst/>
          </a:prstGeom>
        </p:spPr>
      </p:pic>
      <p:pic>
        <p:nvPicPr>
          <p:cNvPr id="24" name="图形 31">
            <a:extLst>
              <a:ext uri="{FF2B5EF4-FFF2-40B4-BE49-F238E27FC236}">
                <a16:creationId xmlns:a16="http://schemas.microsoft.com/office/drawing/2014/main" id="{AD1C5752-7164-B102-6FFD-86FBEE549D6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814279" y="1852011"/>
            <a:ext cx="415953" cy="345651"/>
          </a:xfrm>
          <a:prstGeom prst="rect">
            <a:avLst/>
          </a:prstGeom>
        </p:spPr>
      </p:pic>
      <p:cxnSp>
        <p:nvCxnSpPr>
          <p:cNvPr id="27" name="直接箭头连接符 26">
            <a:extLst>
              <a:ext uri="{FF2B5EF4-FFF2-40B4-BE49-F238E27FC236}">
                <a16:creationId xmlns:a16="http://schemas.microsoft.com/office/drawing/2014/main" id="{D8A92EB3-3F0A-BA1C-8B8F-8F34E2BFC72C}"/>
              </a:ext>
            </a:extLst>
          </p:cNvPr>
          <p:cNvCxnSpPr>
            <a:stCxn id="47" idx="3"/>
            <a:endCxn id="8" idx="1"/>
          </p:cNvCxnSpPr>
          <p:nvPr/>
        </p:nvCxnSpPr>
        <p:spPr>
          <a:xfrm>
            <a:off x="4819187" y="2165772"/>
            <a:ext cx="614933" cy="4928"/>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28" name="文本框 27">
            <a:extLst>
              <a:ext uri="{FF2B5EF4-FFF2-40B4-BE49-F238E27FC236}">
                <a16:creationId xmlns:a16="http://schemas.microsoft.com/office/drawing/2014/main" id="{36D21A2A-07B0-5082-175A-122B8690FE40}"/>
              </a:ext>
            </a:extLst>
          </p:cNvPr>
          <p:cNvSpPr txBox="1"/>
          <p:nvPr/>
        </p:nvSpPr>
        <p:spPr>
          <a:xfrm>
            <a:off x="4899779" y="1819526"/>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恢复</a:t>
            </a:r>
          </a:p>
        </p:txBody>
      </p:sp>
      <p:cxnSp>
        <p:nvCxnSpPr>
          <p:cNvPr id="30" name="连接符: 肘形 29">
            <a:extLst>
              <a:ext uri="{FF2B5EF4-FFF2-40B4-BE49-F238E27FC236}">
                <a16:creationId xmlns:a16="http://schemas.microsoft.com/office/drawing/2014/main" id="{A6CA8A51-3DFF-78E9-6CEE-943912533234}"/>
              </a:ext>
            </a:extLst>
          </p:cNvPr>
          <p:cNvCxnSpPr>
            <a:stCxn id="8" idx="3"/>
            <a:endCxn id="114" idx="0"/>
          </p:cNvCxnSpPr>
          <p:nvPr/>
        </p:nvCxnSpPr>
        <p:spPr>
          <a:xfrm>
            <a:off x="7333464" y="2170700"/>
            <a:ext cx="1144830" cy="1164672"/>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31" name="文本框 30">
            <a:extLst>
              <a:ext uri="{FF2B5EF4-FFF2-40B4-BE49-F238E27FC236}">
                <a16:creationId xmlns:a16="http://schemas.microsoft.com/office/drawing/2014/main" id="{F6EFCA24-C8B1-EBD7-4DF3-A5CE5F3891AA}"/>
              </a:ext>
            </a:extLst>
          </p:cNvPr>
          <p:cNvSpPr txBox="1"/>
          <p:nvPr/>
        </p:nvSpPr>
        <p:spPr>
          <a:xfrm>
            <a:off x="7378602" y="1886558"/>
            <a:ext cx="1099692" cy="24622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1" lang="en-US" altLang="zh-CN"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&lt;\&gt; </a:t>
            </a: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自定义脚本</a:t>
            </a:r>
          </a:p>
        </p:txBody>
      </p:sp>
      <p:grpSp>
        <p:nvGrpSpPr>
          <p:cNvPr id="32" name="组合 31">
            <a:extLst>
              <a:ext uri="{FF2B5EF4-FFF2-40B4-BE49-F238E27FC236}">
                <a16:creationId xmlns:a16="http://schemas.microsoft.com/office/drawing/2014/main" id="{FFC30C62-34F7-606D-0CAA-876F2A38CC83}"/>
              </a:ext>
            </a:extLst>
          </p:cNvPr>
          <p:cNvGrpSpPr/>
          <p:nvPr/>
        </p:nvGrpSpPr>
        <p:grpSpPr>
          <a:xfrm>
            <a:off x="7813207" y="2487994"/>
            <a:ext cx="1225638" cy="291392"/>
            <a:chOff x="6474" y="3343"/>
            <a:chExt cx="1432" cy="404"/>
          </a:xfrm>
        </p:grpSpPr>
        <p:sp>
          <p:nvSpPr>
            <p:cNvPr id="33" name="圆角矩形 100">
              <a:extLst>
                <a:ext uri="{FF2B5EF4-FFF2-40B4-BE49-F238E27FC236}">
                  <a16:creationId xmlns:a16="http://schemas.microsoft.com/office/drawing/2014/main" id="{D34FCFBE-EB16-52A8-2DE1-328F2A6BDFBE}"/>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34" name="圆角矩形 101">
              <a:extLst>
                <a:ext uri="{FF2B5EF4-FFF2-40B4-BE49-F238E27FC236}">
                  <a16:creationId xmlns:a16="http://schemas.microsoft.com/office/drawing/2014/main" id="{7D0BCC8E-FC36-A055-A2D2-0D0CB517B50E}"/>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数据应用级验证</a:t>
              </a:r>
            </a:p>
          </p:txBody>
        </p:sp>
      </p:grpSp>
      <p:pic>
        <p:nvPicPr>
          <p:cNvPr id="35" name="图形 36">
            <a:extLst>
              <a:ext uri="{FF2B5EF4-FFF2-40B4-BE49-F238E27FC236}">
                <a16:creationId xmlns:a16="http://schemas.microsoft.com/office/drawing/2014/main" id="{C7F363EB-E55A-E0AE-F635-9EE1DCD6625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597201" y="3552823"/>
            <a:ext cx="415953" cy="302169"/>
          </a:xfrm>
          <a:prstGeom prst="rect">
            <a:avLst/>
          </a:prstGeom>
        </p:spPr>
      </p:pic>
      <p:pic>
        <p:nvPicPr>
          <p:cNvPr id="36" name="图形 36">
            <a:extLst>
              <a:ext uri="{FF2B5EF4-FFF2-40B4-BE49-F238E27FC236}">
                <a16:creationId xmlns:a16="http://schemas.microsoft.com/office/drawing/2014/main" id="{B6BFED32-A829-AB93-9024-20E327F97C0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217866" y="3551925"/>
            <a:ext cx="415953" cy="302169"/>
          </a:xfrm>
          <a:prstGeom prst="rect">
            <a:avLst/>
          </a:prstGeom>
        </p:spPr>
      </p:pic>
      <p:pic>
        <p:nvPicPr>
          <p:cNvPr id="38" name="图形 36">
            <a:extLst>
              <a:ext uri="{FF2B5EF4-FFF2-40B4-BE49-F238E27FC236}">
                <a16:creationId xmlns:a16="http://schemas.microsoft.com/office/drawing/2014/main" id="{31582F86-BAF8-C3FE-6AAF-E294A841007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803679" y="3552823"/>
            <a:ext cx="415953" cy="302169"/>
          </a:xfrm>
          <a:prstGeom prst="rect">
            <a:avLst/>
          </a:prstGeom>
        </p:spPr>
      </p:pic>
      <p:sp>
        <p:nvSpPr>
          <p:cNvPr id="42" name="圆角矩形 19">
            <a:extLst>
              <a:ext uri="{FF2B5EF4-FFF2-40B4-BE49-F238E27FC236}">
                <a16:creationId xmlns:a16="http://schemas.microsoft.com/office/drawing/2014/main" id="{525E0F9B-6FBC-96F1-865E-84FEF4821B84}"/>
              </a:ext>
            </a:extLst>
          </p:cNvPr>
          <p:cNvSpPr/>
          <p:nvPr/>
        </p:nvSpPr>
        <p:spPr>
          <a:xfrm>
            <a:off x="5235571" y="5576502"/>
            <a:ext cx="1873606" cy="928355"/>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43" name="Picture 2">
            <a:extLst>
              <a:ext uri="{FF2B5EF4-FFF2-40B4-BE49-F238E27FC236}">
                <a16:creationId xmlns:a16="http://schemas.microsoft.com/office/drawing/2014/main" id="{2807A7D3-E16B-D1E2-FB98-09CDE8A6CC83}"/>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419089" y="5621349"/>
            <a:ext cx="606881" cy="493464"/>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
            <a:extLst>
              <a:ext uri="{FF2B5EF4-FFF2-40B4-BE49-F238E27FC236}">
                <a16:creationId xmlns:a16="http://schemas.microsoft.com/office/drawing/2014/main" id="{95731598-36B1-C6DB-4824-CD7290FE2DEF}"/>
              </a:ext>
            </a:extLst>
          </p:cNvPr>
          <p:cNvPicPr>
            <a:picLocks noChangeAspect="1" noChangeArrowheads="1"/>
          </p:cNvPicPr>
          <p:nvPr/>
        </p:nvPicPr>
        <p:blipFill rotWithShape="1">
          <a:blip r:embed="rId13" cstate="print">
            <a:extLst>
              <a:ext uri="{BEBA8EAE-BF5A-486C-A8C5-ECC9F3942E4B}">
                <a14:imgProps xmlns:a14="http://schemas.microsoft.com/office/drawing/2010/main">
                  <a14:imgLayer r:embed="rId14">
                    <a14:imgEffect>
                      <a14:backgroundRemoval t="9986" b="89986" l="8081" r="89986">
                        <a14:foregroundMark x1="8081" y1="45541" x2="8081" y2="45541"/>
                        <a14:foregroundMark x1="8745" y1="48225" x2="8745" y2="48225"/>
                        <a14:foregroundMark x1="13449" y1="48225" x2="13449" y2="48225"/>
                        <a14:foregroundMark x1="24502" y1="47561" x2="24502" y2="47561"/>
                        <a14:foregroundMark x1="33911" y1="47215" x2="33911" y2="47215"/>
                        <a14:foregroundMark x1="55007" y1="49235" x2="55007" y2="49235"/>
                        <a14:foregroundMark x1="59048" y1="48543" x2="59048" y2="48543"/>
                        <a14:foregroundMark x1="70765" y1="47879" x2="70765" y2="47879"/>
                        <a14:foregroundMark x1="74805" y1="45887" x2="74805" y2="45887"/>
                        <a14:foregroundMark x1="79827" y1="47561" x2="79827" y2="47561"/>
                        <a14:foregroundMark x1="85859" y1="51573" x2="85859" y2="51573"/>
                      </a14:backgroundRemoval>
                    </a14:imgEffect>
                  </a14:imgLayer>
                </a14:imgProps>
              </a:ext>
              <a:ext uri="{28A0092B-C50C-407E-A947-70E740481C1C}">
                <a14:useLocalDpi xmlns:a14="http://schemas.microsoft.com/office/drawing/2010/main" val="0"/>
              </a:ext>
            </a:extLst>
          </a:blip>
          <a:srcRect t="37372" b="36675"/>
          <a:stretch>
            <a:fillRect/>
          </a:stretch>
        </p:blipFill>
        <p:spPr bwMode="auto">
          <a:xfrm>
            <a:off x="6050034" y="5775617"/>
            <a:ext cx="999046" cy="259277"/>
          </a:xfrm>
          <a:prstGeom prst="rect">
            <a:avLst/>
          </a:prstGeom>
          <a:noFill/>
          <a:extLst>
            <a:ext uri="{909E8E84-426E-40DD-AFC4-6F175D3DCCD1}">
              <a14:hiddenFill xmlns:a14="http://schemas.microsoft.com/office/drawing/2010/main">
                <a:solidFill>
                  <a:srgbClr val="FFFFFF"/>
                </a:solidFill>
              </a14:hiddenFill>
            </a:ext>
          </a:extLst>
        </p:spPr>
      </p:pic>
      <p:sp>
        <p:nvSpPr>
          <p:cNvPr id="45" name="圆角矩形 279">
            <a:extLst>
              <a:ext uri="{FF2B5EF4-FFF2-40B4-BE49-F238E27FC236}">
                <a16:creationId xmlns:a16="http://schemas.microsoft.com/office/drawing/2014/main" id="{DDECE3B7-7A3A-9F79-C8BA-58AF13C25E2E}"/>
              </a:ext>
            </a:extLst>
          </p:cNvPr>
          <p:cNvSpPr/>
          <p:nvPr/>
        </p:nvSpPr>
        <p:spPr>
          <a:xfrm>
            <a:off x="5355281" y="6141886"/>
            <a:ext cx="1661215"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病毒查杀</a:t>
            </a:r>
          </a:p>
        </p:txBody>
      </p:sp>
      <p:grpSp>
        <p:nvGrpSpPr>
          <p:cNvPr id="46" name="组合 45">
            <a:extLst>
              <a:ext uri="{FF2B5EF4-FFF2-40B4-BE49-F238E27FC236}">
                <a16:creationId xmlns:a16="http://schemas.microsoft.com/office/drawing/2014/main" id="{F2B58054-F4DB-394D-5AC4-AAFB50554947}"/>
              </a:ext>
            </a:extLst>
          </p:cNvPr>
          <p:cNvGrpSpPr/>
          <p:nvPr/>
        </p:nvGrpSpPr>
        <p:grpSpPr>
          <a:xfrm>
            <a:off x="5200141" y="4856777"/>
            <a:ext cx="1920721" cy="244036"/>
            <a:chOff x="6474" y="3343"/>
            <a:chExt cx="1432" cy="404"/>
          </a:xfrm>
        </p:grpSpPr>
        <p:sp>
          <p:nvSpPr>
            <p:cNvPr id="48" name="圆角矩形 100">
              <a:extLst>
                <a:ext uri="{FF2B5EF4-FFF2-40B4-BE49-F238E27FC236}">
                  <a16:creationId xmlns:a16="http://schemas.microsoft.com/office/drawing/2014/main" id="{BCC04CDD-7340-63D3-9AAA-2E72C370F875}"/>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49" name="圆角矩形 101">
              <a:extLst>
                <a:ext uri="{FF2B5EF4-FFF2-40B4-BE49-F238E27FC236}">
                  <a16:creationId xmlns:a16="http://schemas.microsoft.com/office/drawing/2014/main" id="{2C7A454D-DA33-6854-A348-4F3CEE180BDA}"/>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数据安全性验证</a:t>
              </a:r>
            </a:p>
          </p:txBody>
        </p:sp>
      </p:grpSp>
      <p:sp>
        <p:nvSpPr>
          <p:cNvPr id="53" name="圆角矩形 279">
            <a:extLst>
              <a:ext uri="{FF2B5EF4-FFF2-40B4-BE49-F238E27FC236}">
                <a16:creationId xmlns:a16="http://schemas.microsoft.com/office/drawing/2014/main" id="{9A88F2C8-EA1F-A094-7A23-40D516E44E78}"/>
              </a:ext>
            </a:extLst>
          </p:cNvPr>
          <p:cNvSpPr/>
          <p:nvPr/>
        </p:nvSpPr>
        <p:spPr>
          <a:xfrm>
            <a:off x="541116" y="4921388"/>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文件级数据一致性验证</a:t>
            </a:r>
          </a:p>
        </p:txBody>
      </p:sp>
      <p:sp>
        <p:nvSpPr>
          <p:cNvPr id="56" name="文本框 55">
            <a:extLst>
              <a:ext uri="{FF2B5EF4-FFF2-40B4-BE49-F238E27FC236}">
                <a16:creationId xmlns:a16="http://schemas.microsoft.com/office/drawing/2014/main" id="{9A83C391-F877-3DFE-9020-B8EAA35D8E24}"/>
              </a:ext>
            </a:extLst>
          </p:cNvPr>
          <p:cNvSpPr txBox="1"/>
          <p:nvPr/>
        </p:nvSpPr>
        <p:spPr>
          <a:xfrm>
            <a:off x="233148" y="5402478"/>
            <a:ext cx="2544790"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金融行业中存有合同、来往文件等非结构化文件，需要进行文件级验证，云祺可以支持。</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cxnSp>
        <p:nvCxnSpPr>
          <p:cNvPr id="58" name="连接符: 肘形 57">
            <a:extLst>
              <a:ext uri="{FF2B5EF4-FFF2-40B4-BE49-F238E27FC236}">
                <a16:creationId xmlns:a16="http://schemas.microsoft.com/office/drawing/2014/main" id="{29ABF0BC-0A8C-D8EE-7258-76677572BB16}"/>
              </a:ext>
            </a:extLst>
          </p:cNvPr>
          <p:cNvCxnSpPr>
            <a:cxnSpLocks/>
            <a:endCxn id="101" idx="1"/>
          </p:cNvCxnSpPr>
          <p:nvPr/>
        </p:nvCxnSpPr>
        <p:spPr>
          <a:xfrm rot="16200000" flipH="1">
            <a:off x="4342151" y="2786515"/>
            <a:ext cx="1738864" cy="445074"/>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60" name="文本框 59">
            <a:extLst>
              <a:ext uri="{FF2B5EF4-FFF2-40B4-BE49-F238E27FC236}">
                <a16:creationId xmlns:a16="http://schemas.microsoft.com/office/drawing/2014/main" id="{D5B5574A-08A8-466C-0B5F-9812315B80BE}"/>
              </a:ext>
            </a:extLst>
          </p:cNvPr>
          <p:cNvSpPr txBox="1"/>
          <p:nvPr/>
        </p:nvSpPr>
        <p:spPr>
          <a:xfrm>
            <a:off x="4975709" y="3504841"/>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验证</a:t>
            </a:r>
          </a:p>
        </p:txBody>
      </p:sp>
      <p:cxnSp>
        <p:nvCxnSpPr>
          <p:cNvPr id="64" name="直接箭头连接符 63">
            <a:extLst>
              <a:ext uri="{FF2B5EF4-FFF2-40B4-BE49-F238E27FC236}">
                <a16:creationId xmlns:a16="http://schemas.microsoft.com/office/drawing/2014/main" id="{AF6C9104-F97A-7D3D-A7A0-3CB0C6F0C5BA}"/>
              </a:ext>
            </a:extLst>
          </p:cNvPr>
          <p:cNvCxnSpPr>
            <a:stCxn id="42" idx="0"/>
            <a:endCxn id="48" idx="2"/>
          </p:cNvCxnSpPr>
          <p:nvPr/>
        </p:nvCxnSpPr>
        <p:spPr>
          <a:xfrm flipH="1" flipV="1">
            <a:off x="6160502" y="5101417"/>
            <a:ext cx="11872" cy="475085"/>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66" name="连接符: 肘形 65">
            <a:extLst>
              <a:ext uri="{FF2B5EF4-FFF2-40B4-BE49-F238E27FC236}">
                <a16:creationId xmlns:a16="http://schemas.microsoft.com/office/drawing/2014/main" id="{6B633B5B-0DEF-D016-A6B4-2A3A1EAA7417}"/>
              </a:ext>
            </a:extLst>
          </p:cNvPr>
          <p:cNvCxnSpPr>
            <a:stCxn id="49" idx="0"/>
            <a:endCxn id="101" idx="1"/>
          </p:cNvCxnSpPr>
          <p:nvPr/>
        </p:nvCxnSpPr>
        <p:spPr>
          <a:xfrm rot="16200000" flipV="1">
            <a:off x="5293064" y="4019541"/>
            <a:ext cx="1008495" cy="726381"/>
          </a:xfrm>
          <a:prstGeom prst="bentConnector4">
            <a:avLst>
              <a:gd name="adj1" fmla="val 26898"/>
              <a:gd name="adj2" fmla="val 161550"/>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2" name="组合 1">
            <a:extLst>
              <a:ext uri="{FF2B5EF4-FFF2-40B4-BE49-F238E27FC236}">
                <a16:creationId xmlns:a16="http://schemas.microsoft.com/office/drawing/2014/main" id="{1B79E20B-597D-BF41-C845-A1CD0A315654}"/>
              </a:ext>
            </a:extLst>
          </p:cNvPr>
          <p:cNvGrpSpPr/>
          <p:nvPr/>
        </p:nvGrpSpPr>
        <p:grpSpPr>
          <a:xfrm>
            <a:off x="7346211" y="6253524"/>
            <a:ext cx="1920721" cy="244036"/>
            <a:chOff x="6474" y="3343"/>
            <a:chExt cx="1432" cy="404"/>
          </a:xfrm>
        </p:grpSpPr>
        <p:sp>
          <p:nvSpPr>
            <p:cNvPr id="3" name="圆角矩形 100">
              <a:extLst>
                <a:ext uri="{FF2B5EF4-FFF2-40B4-BE49-F238E27FC236}">
                  <a16:creationId xmlns:a16="http://schemas.microsoft.com/office/drawing/2014/main" id="{555A30C3-FA1A-FB09-3FA1-5593C76337C7}"/>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25" name="圆角矩形 101">
              <a:extLst>
                <a:ext uri="{FF2B5EF4-FFF2-40B4-BE49-F238E27FC236}">
                  <a16:creationId xmlns:a16="http://schemas.microsoft.com/office/drawing/2014/main" id="{A82BA373-F3B3-1725-B994-5844CF5CD8A2}"/>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文件一致性验证</a:t>
              </a:r>
            </a:p>
          </p:txBody>
        </p:sp>
      </p:grpSp>
      <p:pic>
        <p:nvPicPr>
          <p:cNvPr id="29" name="Picture 2">
            <a:extLst>
              <a:ext uri="{FF2B5EF4-FFF2-40B4-BE49-F238E27FC236}">
                <a16:creationId xmlns:a16="http://schemas.microsoft.com/office/drawing/2014/main" id="{EBE86893-3EF1-F771-52FC-DB39A050E8BF}"/>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8024510" y="4916875"/>
            <a:ext cx="709543" cy="100301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40" name="Picture 2">
            <a:extLst>
              <a:ext uri="{FF2B5EF4-FFF2-40B4-BE49-F238E27FC236}">
                <a16:creationId xmlns:a16="http://schemas.microsoft.com/office/drawing/2014/main" id="{ADDF06E2-DBBB-74A5-010B-F88C418D18E3}"/>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827749" y="5074992"/>
            <a:ext cx="709543" cy="1003019"/>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cxnSp>
        <p:nvCxnSpPr>
          <p:cNvPr id="63" name="连接符: 肘形 62">
            <a:extLst>
              <a:ext uri="{FF2B5EF4-FFF2-40B4-BE49-F238E27FC236}">
                <a16:creationId xmlns:a16="http://schemas.microsoft.com/office/drawing/2014/main" id="{2CD157C8-66C5-E983-77F6-0D46DAB18A8A}"/>
              </a:ext>
            </a:extLst>
          </p:cNvPr>
          <p:cNvCxnSpPr>
            <a:stCxn id="29" idx="0"/>
            <a:endCxn id="116" idx="2"/>
          </p:cNvCxnSpPr>
          <p:nvPr/>
        </p:nvCxnSpPr>
        <p:spPr>
          <a:xfrm rot="5400000" flipH="1" flipV="1">
            <a:off x="8196458" y="4728861"/>
            <a:ext cx="370838" cy="5190"/>
          </a:xfrm>
          <a:prstGeom prst="bentConnector3">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96" name="连接符: 肘形 95">
            <a:extLst>
              <a:ext uri="{FF2B5EF4-FFF2-40B4-BE49-F238E27FC236}">
                <a16:creationId xmlns:a16="http://schemas.microsoft.com/office/drawing/2014/main" id="{F924D01D-38C5-657E-E197-0DDCE05A549F}"/>
              </a:ext>
            </a:extLst>
          </p:cNvPr>
          <p:cNvCxnSpPr>
            <a:stCxn id="101" idx="0"/>
          </p:cNvCxnSpPr>
          <p:nvPr/>
        </p:nvCxnSpPr>
        <p:spPr>
          <a:xfrm rot="16200000" flipV="1">
            <a:off x="4315375" y="1344102"/>
            <a:ext cx="167271" cy="3969566"/>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97" name="文本框 96">
            <a:extLst>
              <a:ext uri="{FF2B5EF4-FFF2-40B4-BE49-F238E27FC236}">
                <a16:creationId xmlns:a16="http://schemas.microsoft.com/office/drawing/2014/main" id="{F1FFDFED-5D7C-1D5B-A28A-53FE9FE5FF40}"/>
              </a:ext>
            </a:extLst>
          </p:cNvPr>
          <p:cNvSpPr txBox="1"/>
          <p:nvPr/>
        </p:nvSpPr>
        <p:spPr>
          <a:xfrm>
            <a:off x="5355281" y="3116313"/>
            <a:ext cx="1099692" cy="246221"/>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1" lang="en-US" altLang="zh-CN" sz="1000" b="0" i="0" u="none" strike="noStrike" kern="1200" cap="none" spc="0" normalizeH="0" baseline="0" noProof="0" dirty="0">
                <a:ln>
                  <a:noFill/>
                </a:ln>
                <a:solidFill>
                  <a:srgbClr val="FF0000"/>
                </a:solidFill>
                <a:effectLst/>
                <a:uLnTx/>
                <a:uFillTx/>
                <a:latin typeface="Arial" panose="020B0604020202020204" pitchFamily="34" charset="0"/>
                <a:ea typeface="微软雅黑" panose="020B0503020204020204" pitchFamily="34" charset="-122"/>
                <a:cs typeface="+mn-cs"/>
              </a:rPr>
              <a:t>×</a:t>
            </a:r>
            <a:r>
              <a:rPr kumimoji="1" lang="en-US" altLang="zh-CN"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   </a:t>
            </a: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环境隔离</a:t>
            </a:r>
          </a:p>
        </p:txBody>
      </p:sp>
      <p:sp>
        <p:nvSpPr>
          <p:cNvPr id="57" name="圆角矩形 279">
            <a:extLst>
              <a:ext uri="{FF2B5EF4-FFF2-40B4-BE49-F238E27FC236}">
                <a16:creationId xmlns:a16="http://schemas.microsoft.com/office/drawing/2014/main" id="{F32E87E6-A281-2958-35F3-CBD579AEEE48}"/>
              </a:ext>
            </a:extLst>
          </p:cNvPr>
          <p:cNvSpPr/>
          <p:nvPr/>
        </p:nvSpPr>
        <p:spPr>
          <a:xfrm>
            <a:off x="9664918" y="1138792"/>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支撑数据库的定期验证，提升验证效率</a:t>
            </a:r>
          </a:p>
        </p:txBody>
      </p:sp>
      <p:sp>
        <p:nvSpPr>
          <p:cNvPr id="59" name="文本框 58">
            <a:extLst>
              <a:ext uri="{FF2B5EF4-FFF2-40B4-BE49-F238E27FC236}">
                <a16:creationId xmlns:a16="http://schemas.microsoft.com/office/drawing/2014/main" id="{1921EF27-8BF4-DA80-D94B-FBA0A68816D1}"/>
              </a:ext>
            </a:extLst>
          </p:cNvPr>
          <p:cNvSpPr txBox="1"/>
          <p:nvPr/>
        </p:nvSpPr>
        <p:spPr>
          <a:xfrm>
            <a:off x="9356949" y="1619882"/>
            <a:ext cx="2408863" cy="116737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金融行业很多业务系统底层都由数据库做支撑，针对数据库做验证很重要，同时基于内嵌验证也可以提升整机方式的验证效率。</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51" name="矩形 50">
            <a:extLst>
              <a:ext uri="{FF2B5EF4-FFF2-40B4-BE49-F238E27FC236}">
                <a16:creationId xmlns:a16="http://schemas.microsoft.com/office/drawing/2014/main" id="{38539425-7E01-D998-8287-63A615DFCBAA}"/>
              </a:ext>
            </a:extLst>
          </p:cNvPr>
          <p:cNvSpPr/>
          <p:nvPr/>
        </p:nvSpPr>
        <p:spPr>
          <a:xfrm>
            <a:off x="7895917" y="5267910"/>
            <a:ext cx="523079" cy="10477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Tree>
    <p:custDataLst>
      <p:tags r:id="rId1"/>
    </p:custDataLst>
    <p:extLst>
      <p:ext uri="{BB962C8B-B14F-4D97-AF65-F5344CB8AC3E}">
        <p14:creationId xmlns:p14="http://schemas.microsoft.com/office/powerpoint/2010/main" val="4276089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F3F4FD-9450-3EC1-3A52-C7BDC480646F}"/>
            </a:ext>
          </a:extLst>
        </p:cNvPr>
        <p:cNvGrpSpPr/>
        <p:nvPr/>
      </p:nvGrpSpPr>
      <p:grpSpPr>
        <a:xfrm>
          <a:off x="0" y="0"/>
          <a:ext cx="0" cy="0"/>
          <a:chOff x="0" y="0"/>
          <a:chExt cx="0" cy="0"/>
        </a:xfrm>
      </p:grpSpPr>
      <p:sp>
        <p:nvSpPr>
          <p:cNvPr id="26" name="文本框 25">
            <a:extLst>
              <a:ext uri="{FF2B5EF4-FFF2-40B4-BE49-F238E27FC236}">
                <a16:creationId xmlns:a16="http://schemas.microsoft.com/office/drawing/2014/main" id="{CE044010-43A9-88A3-18DB-06C4CF346B20}"/>
              </a:ext>
            </a:extLst>
          </p:cNvPr>
          <p:cNvSpPr txBox="1"/>
          <p:nvPr/>
        </p:nvSpPr>
        <p:spPr>
          <a:xfrm>
            <a:off x="838199" y="433070"/>
            <a:ext cx="5462960" cy="49149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针对制造业为代表的数据验证</a:t>
            </a:r>
          </a:p>
        </p:txBody>
      </p:sp>
      <p:sp>
        <p:nvSpPr>
          <p:cNvPr id="4" name="矩形 3">
            <a:extLst>
              <a:ext uri="{FF2B5EF4-FFF2-40B4-BE49-F238E27FC236}">
                <a16:creationId xmlns:a16="http://schemas.microsoft.com/office/drawing/2014/main" id="{E576CFE5-A97B-5459-47A5-F63D9754F0E0}"/>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97" name="文本框 96">
            <a:extLst>
              <a:ext uri="{FF2B5EF4-FFF2-40B4-BE49-F238E27FC236}">
                <a16:creationId xmlns:a16="http://schemas.microsoft.com/office/drawing/2014/main" id="{6E810897-2455-CFE7-0DF3-23DACA5D7FEF}"/>
              </a:ext>
            </a:extLst>
          </p:cNvPr>
          <p:cNvSpPr txBox="1"/>
          <p:nvPr/>
        </p:nvSpPr>
        <p:spPr>
          <a:xfrm>
            <a:off x="768749" y="2175375"/>
            <a:ext cx="4775523"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除了金融、医疗以及政务云等有强制要求或客观数据验证需要的行业，部分比较重视数据安全性与恢复可靠性，重视数据价值的企业单位同样可能拥有数据验证的需求，只是其业务环境相对更加简单。</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00" name="文本框 99">
            <a:extLst>
              <a:ext uri="{FF2B5EF4-FFF2-40B4-BE49-F238E27FC236}">
                <a16:creationId xmlns:a16="http://schemas.microsoft.com/office/drawing/2014/main" id="{29A30BC2-F0A3-8188-E34C-E797C7BE5C80}"/>
              </a:ext>
            </a:extLst>
          </p:cNvPr>
          <p:cNvSpPr txBox="1"/>
          <p:nvPr/>
        </p:nvSpPr>
        <p:spPr>
          <a:xfrm>
            <a:off x="670775" y="1719578"/>
            <a:ext cx="3391939" cy="69871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简单场景的数据验证服务于业务需要</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endParaRPr>
          </a:p>
        </p:txBody>
      </p:sp>
      <p:sp>
        <p:nvSpPr>
          <p:cNvPr id="16" name="圆角矩形 279">
            <a:extLst>
              <a:ext uri="{FF2B5EF4-FFF2-40B4-BE49-F238E27FC236}">
                <a16:creationId xmlns:a16="http://schemas.microsoft.com/office/drawing/2014/main" id="{7C7ADDB0-5690-A388-A556-1B0B4B41B9A4}"/>
              </a:ext>
            </a:extLst>
          </p:cNvPr>
          <p:cNvSpPr/>
          <p:nvPr/>
        </p:nvSpPr>
        <p:spPr>
          <a:xfrm>
            <a:off x="838199" y="120214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简单场景的验证要求</a:t>
            </a:r>
          </a:p>
        </p:txBody>
      </p:sp>
      <p:sp>
        <p:nvSpPr>
          <p:cNvPr id="17" name="圆角矩形 279">
            <a:extLst>
              <a:ext uri="{FF2B5EF4-FFF2-40B4-BE49-F238E27FC236}">
                <a16:creationId xmlns:a16="http://schemas.microsoft.com/office/drawing/2014/main" id="{E14D4415-60DE-22BA-FF17-68B52A3E67CB}"/>
              </a:ext>
            </a:extLst>
          </p:cNvPr>
          <p:cNvSpPr/>
          <p:nvPr/>
        </p:nvSpPr>
        <p:spPr>
          <a:xfrm>
            <a:off x="6939986" y="1202147"/>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简单场景的验证特点</a:t>
            </a:r>
          </a:p>
        </p:txBody>
      </p:sp>
      <p:sp>
        <p:nvSpPr>
          <p:cNvPr id="18" name="文本框 17">
            <a:extLst>
              <a:ext uri="{FF2B5EF4-FFF2-40B4-BE49-F238E27FC236}">
                <a16:creationId xmlns:a16="http://schemas.microsoft.com/office/drawing/2014/main" id="{AB33E929-7824-630C-BE1B-4A289B05C2EA}"/>
              </a:ext>
            </a:extLst>
          </p:cNvPr>
          <p:cNvSpPr txBox="1"/>
          <p:nvPr/>
        </p:nvSpPr>
        <p:spPr>
          <a:xfrm>
            <a:off x="682625" y="3850887"/>
            <a:ext cx="3970398" cy="377026"/>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1" lang="zh-CN" altLang="en-US" sz="1400" b="1"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针对制造业的数据验证</a:t>
            </a:r>
          </a:p>
        </p:txBody>
      </p:sp>
      <p:sp>
        <p:nvSpPr>
          <p:cNvPr id="40" name="文本框 39">
            <a:extLst>
              <a:ext uri="{FF2B5EF4-FFF2-40B4-BE49-F238E27FC236}">
                <a16:creationId xmlns:a16="http://schemas.microsoft.com/office/drawing/2014/main" id="{543BC216-3059-2F9F-5C3C-A3677B6C8F51}"/>
              </a:ext>
            </a:extLst>
          </p:cNvPr>
          <p:cNvSpPr txBox="1"/>
          <p:nvPr/>
        </p:nvSpPr>
        <p:spPr>
          <a:xfrm>
            <a:off x="682625" y="4306684"/>
            <a:ext cx="7506335" cy="613373"/>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部分制造企业会定期对备份数据进行验证，以配合供应链质量追溯的相关要求，确保备份数据在意外情况下可恢复。其中，</a:t>
            </a:r>
            <a:r>
              <a:rPr kumimoji="1" lang="en-US" altLang="zh-CN"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ISO 27001</a:t>
            </a: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信息安全管理体系注明，制造型企业在通过认证时，需证明验证机制的有效性。</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52" name="矩形 51">
            <a:extLst>
              <a:ext uri="{FF2B5EF4-FFF2-40B4-BE49-F238E27FC236}">
                <a16:creationId xmlns:a16="http://schemas.microsoft.com/office/drawing/2014/main" id="{92B657C7-A049-6168-E2EE-A60AA7A25233}"/>
              </a:ext>
            </a:extLst>
          </p:cNvPr>
          <p:cNvSpPr/>
          <p:nvPr>
            <p:custDataLst>
              <p:tags r:id="rId2"/>
            </p:custDataLst>
          </p:nvPr>
        </p:nvSpPr>
        <p:spPr>
          <a:xfrm>
            <a:off x="6885557" y="2288902"/>
            <a:ext cx="4937570" cy="890372"/>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针对制造业的数据验证，其通常业务支撑的环境物理机的占比比较高，传统的恢复方式需要额外准备验证环境，这种对企业来说是正本压力，由于非强制性要求，所以很多企业就被迫减少验证频次或不做验证。</a:t>
            </a:r>
            <a:endParaRPr kumimoji="0" lang="zh-CN" altLang="en-US" sz="1200" b="0"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
        <p:nvSpPr>
          <p:cNvPr id="78" name="圆角矩形 279">
            <a:extLst>
              <a:ext uri="{FF2B5EF4-FFF2-40B4-BE49-F238E27FC236}">
                <a16:creationId xmlns:a16="http://schemas.microsoft.com/office/drawing/2014/main" id="{6B0E01BE-002B-43ED-B332-CF6BA8AC0D04}"/>
              </a:ext>
            </a:extLst>
          </p:cNvPr>
          <p:cNvSpPr/>
          <p:nvPr/>
        </p:nvSpPr>
        <p:spPr>
          <a:xfrm>
            <a:off x="752075" y="3295078"/>
            <a:ext cx="2057217" cy="39534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具有代表性的验证对象</a:t>
            </a:r>
          </a:p>
        </p:txBody>
      </p:sp>
      <p:sp>
        <p:nvSpPr>
          <p:cNvPr id="2" name="矩形 1">
            <a:extLst>
              <a:ext uri="{FF2B5EF4-FFF2-40B4-BE49-F238E27FC236}">
                <a16:creationId xmlns:a16="http://schemas.microsoft.com/office/drawing/2014/main" id="{6003C831-F294-04E8-C1E7-FC6215342109}"/>
              </a:ext>
            </a:extLst>
          </p:cNvPr>
          <p:cNvSpPr/>
          <p:nvPr>
            <p:custDataLst>
              <p:tags r:id="rId3"/>
            </p:custDataLst>
          </p:nvPr>
        </p:nvSpPr>
        <p:spPr>
          <a:xfrm>
            <a:off x="6939986" y="1859510"/>
            <a:ext cx="4937570" cy="377026"/>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微软雅黑" panose="020B0503020204020204" pitchFamily="34" charset="-122"/>
                <a:cs typeface="Heiti SC Light" panose="02000000000000000000" charset="-122"/>
                <a:sym typeface="+mn-ea"/>
              </a:rPr>
              <a:t>云化程度低，验证成本高</a:t>
            </a:r>
            <a:endParaRPr kumimoji="0" lang="zh-CN" altLang="en-US" sz="1400" b="1" i="0" u="none" strike="noStrike" kern="1200" cap="none" spc="0" normalizeH="0" baseline="0" noProof="0" dirty="0">
              <a:ln>
                <a:noFill/>
              </a:ln>
              <a:solidFill>
                <a:prstClr val="black"/>
              </a:solidFill>
              <a:effectLst/>
              <a:uLnTx/>
              <a:uFillTx/>
              <a:latin typeface="Arial" panose="020B0604020202020204" pitchFamily="34" charset="0"/>
              <a:ea typeface="微软雅黑" panose="020B0503020204020204" pitchFamily="34" charset="-122"/>
              <a:cs typeface="Heiti SC Light" panose="02000000000000000000" charset="-122"/>
            </a:endParaRPr>
          </a:p>
        </p:txBody>
      </p:sp>
    </p:spTree>
    <p:custDataLst>
      <p:tags r:id="rId1"/>
    </p:custDataLst>
    <p:extLst>
      <p:ext uri="{BB962C8B-B14F-4D97-AF65-F5344CB8AC3E}">
        <p14:creationId xmlns:p14="http://schemas.microsoft.com/office/powerpoint/2010/main" val="31423256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D70CC-0D2A-EEA4-85B1-1FC1714AC3BF}"/>
            </a:ext>
          </a:extLst>
        </p:cNvPr>
        <p:cNvGrpSpPr/>
        <p:nvPr/>
      </p:nvGrpSpPr>
      <p:grpSpPr>
        <a:xfrm>
          <a:off x="0" y="0"/>
          <a:ext cx="0" cy="0"/>
          <a:chOff x="0" y="0"/>
          <a:chExt cx="0" cy="0"/>
        </a:xfrm>
      </p:grpSpPr>
      <p:sp>
        <p:nvSpPr>
          <p:cNvPr id="26" name="文本框 25">
            <a:extLst>
              <a:ext uri="{FF2B5EF4-FFF2-40B4-BE49-F238E27FC236}">
                <a16:creationId xmlns:a16="http://schemas.microsoft.com/office/drawing/2014/main" id="{08E74A74-AACA-CEA1-CE19-91FDEC118AEA}"/>
              </a:ext>
            </a:extLst>
          </p:cNvPr>
          <p:cNvSpPr txBox="1"/>
          <p:nvPr/>
        </p:nvSpPr>
        <p:spPr>
          <a:xfrm>
            <a:off x="838198" y="433070"/>
            <a:ext cx="6025489" cy="4924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600" b="0" i="0" u="none" strike="noStrike" kern="1200" cap="none" spc="0" normalizeH="0" baseline="0" noProof="0" dirty="0">
                <a:ln>
                  <a:noFill/>
                </a:ln>
                <a:solidFill>
                  <a:srgbClr val="0D0D0D"/>
                </a:solidFill>
                <a:effectLst/>
                <a:uLnTx/>
                <a:uFillTx/>
                <a:latin typeface="Arial" panose="020B0604020202020204" pitchFamily="34" charset="0"/>
                <a:ea typeface="微软雅黑" panose="020B0503020204020204" pitchFamily="34" charset="-122"/>
                <a:cs typeface="Apple LiSung" charset="-120"/>
                <a:sym typeface="+mn-ea"/>
              </a:rPr>
              <a:t>针对制造业的数据验证</a:t>
            </a:r>
          </a:p>
        </p:txBody>
      </p:sp>
      <p:sp>
        <p:nvSpPr>
          <p:cNvPr id="4" name="矩形 3">
            <a:extLst>
              <a:ext uri="{FF2B5EF4-FFF2-40B4-BE49-F238E27FC236}">
                <a16:creationId xmlns:a16="http://schemas.microsoft.com/office/drawing/2014/main" id="{A84CA42C-DEB4-CD51-838A-3AC5D84BF147}"/>
              </a:ext>
            </a:extLst>
          </p:cNvPr>
          <p:cNvSpPr/>
          <p:nvPr/>
        </p:nvSpPr>
        <p:spPr>
          <a:xfrm>
            <a:off x="682625" y="518795"/>
            <a:ext cx="57600" cy="324000"/>
          </a:xfrm>
          <a:prstGeom prst="rect">
            <a:avLst/>
          </a:prstGeom>
          <a:gradFill>
            <a:gsLst>
              <a:gs pos="0">
                <a:srgbClr val="14C6EC"/>
              </a:gs>
              <a:gs pos="100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gradFill>
                <a:gsLst>
                  <a:gs pos="0">
                    <a:srgbClr val="1AC5D7"/>
                  </a:gs>
                  <a:gs pos="100000">
                    <a:srgbClr val="2CAFF1"/>
                  </a:gs>
                </a:gsLst>
                <a:lin ang="0" scaled="0"/>
              </a:gradFill>
              <a:effectLst/>
              <a:uLnTx/>
              <a:uFillTx/>
              <a:latin typeface="Heiti SC Light" panose="02000000000000000000" charset="-122"/>
              <a:ea typeface="Heiti SC Light" panose="02000000000000000000" charset="-122"/>
              <a:cs typeface="Apple LiSung" charset="-120"/>
              <a:sym typeface="+mn-ea"/>
            </a:endParaRPr>
          </a:p>
        </p:txBody>
      </p:sp>
      <p:sp>
        <p:nvSpPr>
          <p:cNvPr id="20" name="圆角矩形 9">
            <a:extLst>
              <a:ext uri="{FF2B5EF4-FFF2-40B4-BE49-F238E27FC236}">
                <a16:creationId xmlns:a16="http://schemas.microsoft.com/office/drawing/2014/main" id="{3C2989ED-D447-D619-CD97-38D5245973FC}"/>
              </a:ext>
            </a:extLst>
          </p:cNvPr>
          <p:cNvSpPr/>
          <p:nvPr/>
        </p:nvSpPr>
        <p:spPr>
          <a:xfrm>
            <a:off x="454023" y="3256279"/>
            <a:ext cx="1899345" cy="104079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21" name="圆角矩形 279">
            <a:extLst>
              <a:ext uri="{FF2B5EF4-FFF2-40B4-BE49-F238E27FC236}">
                <a16:creationId xmlns:a16="http://schemas.microsoft.com/office/drawing/2014/main" id="{2CA6F140-26C4-294A-B7AF-7CA5C0C96BFD}"/>
              </a:ext>
            </a:extLst>
          </p:cNvPr>
          <p:cNvSpPr/>
          <p:nvPr/>
        </p:nvSpPr>
        <p:spPr>
          <a:xfrm>
            <a:off x="563266" y="3400363"/>
            <a:ext cx="1690543" cy="33317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业务负载与应用</a:t>
            </a:r>
          </a:p>
        </p:txBody>
      </p:sp>
      <p:pic>
        <p:nvPicPr>
          <p:cNvPr id="39" name="图形 31">
            <a:extLst>
              <a:ext uri="{FF2B5EF4-FFF2-40B4-BE49-F238E27FC236}">
                <a16:creationId xmlns:a16="http://schemas.microsoft.com/office/drawing/2014/main" id="{E4D40150-C7A3-7DEE-D563-DFAF4072FAD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58422" y="3871197"/>
            <a:ext cx="415953" cy="345651"/>
          </a:xfrm>
          <a:prstGeom prst="rect">
            <a:avLst/>
          </a:prstGeom>
        </p:spPr>
      </p:pic>
      <p:pic>
        <p:nvPicPr>
          <p:cNvPr id="41" name="图形 31">
            <a:extLst>
              <a:ext uri="{FF2B5EF4-FFF2-40B4-BE49-F238E27FC236}">
                <a16:creationId xmlns:a16="http://schemas.microsoft.com/office/drawing/2014/main" id="{1EF733BD-9664-B8EB-5BED-D62D0F21000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95717" y="3871196"/>
            <a:ext cx="415953" cy="345651"/>
          </a:xfrm>
          <a:prstGeom prst="rect">
            <a:avLst/>
          </a:prstGeom>
        </p:spPr>
      </p:pic>
      <p:pic>
        <p:nvPicPr>
          <p:cNvPr id="46" name="图形 31">
            <a:extLst>
              <a:ext uri="{FF2B5EF4-FFF2-40B4-BE49-F238E27FC236}">
                <a16:creationId xmlns:a16="http://schemas.microsoft.com/office/drawing/2014/main" id="{16569BAD-0DAA-285B-B964-17D2D31DCF1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29600" y="3871195"/>
            <a:ext cx="415953" cy="345651"/>
          </a:xfrm>
          <a:prstGeom prst="rect">
            <a:avLst/>
          </a:prstGeom>
        </p:spPr>
      </p:pic>
      <p:cxnSp>
        <p:nvCxnSpPr>
          <p:cNvPr id="47" name="直线箭头连接符 31">
            <a:extLst>
              <a:ext uri="{FF2B5EF4-FFF2-40B4-BE49-F238E27FC236}">
                <a16:creationId xmlns:a16="http://schemas.microsoft.com/office/drawing/2014/main" id="{A08EEF25-1494-6807-5384-6A3554CD77A1}"/>
              </a:ext>
            </a:extLst>
          </p:cNvPr>
          <p:cNvCxnSpPr>
            <a:cxnSpLocks/>
          </p:cNvCxnSpPr>
          <p:nvPr/>
        </p:nvCxnSpPr>
        <p:spPr>
          <a:xfrm flipV="1">
            <a:off x="2353368" y="3599755"/>
            <a:ext cx="566475" cy="1586"/>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48" name="圆角矩形 10">
            <a:extLst>
              <a:ext uri="{FF2B5EF4-FFF2-40B4-BE49-F238E27FC236}">
                <a16:creationId xmlns:a16="http://schemas.microsoft.com/office/drawing/2014/main" id="{919D432F-F35A-9704-D1A5-4097F76A188F}"/>
              </a:ext>
            </a:extLst>
          </p:cNvPr>
          <p:cNvSpPr/>
          <p:nvPr/>
        </p:nvSpPr>
        <p:spPr>
          <a:xfrm>
            <a:off x="2919843" y="3438591"/>
            <a:ext cx="1899345" cy="93192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sp>
        <p:nvSpPr>
          <p:cNvPr id="49" name="圆角矩形 279">
            <a:extLst>
              <a:ext uri="{FF2B5EF4-FFF2-40B4-BE49-F238E27FC236}">
                <a16:creationId xmlns:a16="http://schemas.microsoft.com/office/drawing/2014/main" id="{C213CB76-4F1C-809B-0DB0-2E7EF9466B4F}"/>
              </a:ext>
            </a:extLst>
          </p:cNvPr>
          <p:cNvSpPr/>
          <p:nvPr/>
        </p:nvSpPr>
        <p:spPr>
          <a:xfrm>
            <a:off x="3027890" y="4029375"/>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云祺容灾备份系统</a:t>
            </a:r>
          </a:p>
        </p:txBody>
      </p:sp>
      <p:pic>
        <p:nvPicPr>
          <p:cNvPr id="50" name="图形 6">
            <a:extLst>
              <a:ext uri="{FF2B5EF4-FFF2-40B4-BE49-F238E27FC236}">
                <a16:creationId xmlns:a16="http://schemas.microsoft.com/office/drawing/2014/main" id="{91379C17-E6EF-E060-7FA1-506CF1ABCA6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04010" y="3499451"/>
            <a:ext cx="531007" cy="468164"/>
          </a:xfrm>
          <a:prstGeom prst="rect">
            <a:avLst/>
          </a:prstGeom>
        </p:spPr>
      </p:pic>
      <p:sp>
        <p:nvSpPr>
          <p:cNvPr id="54" name="圆角矩形 11">
            <a:extLst>
              <a:ext uri="{FF2B5EF4-FFF2-40B4-BE49-F238E27FC236}">
                <a16:creationId xmlns:a16="http://schemas.microsoft.com/office/drawing/2014/main" id="{536173C7-E265-0159-E806-254926D377BB}"/>
              </a:ext>
            </a:extLst>
          </p:cNvPr>
          <p:cNvSpPr/>
          <p:nvPr/>
        </p:nvSpPr>
        <p:spPr>
          <a:xfrm>
            <a:off x="2919843" y="1268513"/>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55" name="图片 54">
            <a:extLst>
              <a:ext uri="{FF2B5EF4-FFF2-40B4-BE49-F238E27FC236}">
                <a16:creationId xmlns:a16="http://schemas.microsoft.com/office/drawing/2014/main" id="{6F74D57D-45D8-521A-9FA1-0B8A894C86F2}"/>
              </a:ext>
            </a:extLst>
          </p:cNvPr>
          <p:cNvPicPr>
            <a:picLocks noChangeAspect="1"/>
          </p:cNvPicPr>
          <p:nvPr/>
        </p:nvPicPr>
        <p:blipFill rotWithShape="1">
          <a:blip r:embed="rId8"/>
          <a:srcRect l="18771" t="14100" r="18687" b="17733"/>
          <a:stretch>
            <a:fillRect/>
          </a:stretch>
        </p:blipFill>
        <p:spPr>
          <a:xfrm>
            <a:off x="3048672" y="2216497"/>
            <a:ext cx="383554" cy="457077"/>
          </a:xfrm>
          <a:prstGeom prst="rect">
            <a:avLst/>
          </a:prstGeom>
        </p:spPr>
      </p:pic>
      <p:pic>
        <p:nvPicPr>
          <p:cNvPr id="62" name="图片 61">
            <a:extLst>
              <a:ext uri="{FF2B5EF4-FFF2-40B4-BE49-F238E27FC236}">
                <a16:creationId xmlns:a16="http://schemas.microsoft.com/office/drawing/2014/main" id="{A042D509-8746-FEC0-7811-6501EFB09ACF}"/>
              </a:ext>
            </a:extLst>
          </p:cNvPr>
          <p:cNvPicPr>
            <a:picLocks noChangeAspect="1"/>
          </p:cNvPicPr>
          <p:nvPr/>
        </p:nvPicPr>
        <p:blipFill rotWithShape="1">
          <a:blip r:embed="rId8"/>
          <a:srcRect l="18771" t="14100" r="18687" b="17733"/>
          <a:stretch>
            <a:fillRect/>
          </a:stretch>
        </p:blipFill>
        <p:spPr>
          <a:xfrm>
            <a:off x="3698518" y="2211153"/>
            <a:ext cx="383554" cy="457077"/>
          </a:xfrm>
          <a:prstGeom prst="rect">
            <a:avLst/>
          </a:prstGeom>
        </p:spPr>
      </p:pic>
      <p:pic>
        <p:nvPicPr>
          <p:cNvPr id="65" name="图片 64">
            <a:extLst>
              <a:ext uri="{FF2B5EF4-FFF2-40B4-BE49-F238E27FC236}">
                <a16:creationId xmlns:a16="http://schemas.microsoft.com/office/drawing/2014/main" id="{9A8C44F7-1CE7-B944-BD2C-F9EA1B6FD5C9}"/>
              </a:ext>
            </a:extLst>
          </p:cNvPr>
          <p:cNvPicPr>
            <a:picLocks noChangeAspect="1"/>
          </p:cNvPicPr>
          <p:nvPr/>
        </p:nvPicPr>
        <p:blipFill rotWithShape="1">
          <a:blip r:embed="rId8"/>
          <a:srcRect l="18771" t="14100" r="18687" b="17733"/>
          <a:stretch>
            <a:fillRect/>
          </a:stretch>
        </p:blipFill>
        <p:spPr>
          <a:xfrm>
            <a:off x="4329023" y="2211153"/>
            <a:ext cx="383554" cy="457077"/>
          </a:xfrm>
          <a:prstGeom prst="rect">
            <a:avLst/>
          </a:prstGeom>
        </p:spPr>
      </p:pic>
      <p:sp>
        <p:nvSpPr>
          <p:cNvPr id="69" name="圆角矩形 279">
            <a:extLst>
              <a:ext uri="{FF2B5EF4-FFF2-40B4-BE49-F238E27FC236}">
                <a16:creationId xmlns:a16="http://schemas.microsoft.com/office/drawing/2014/main" id="{7E704160-E00A-6451-64BB-809A22840584}"/>
              </a:ext>
            </a:extLst>
          </p:cNvPr>
          <p:cNvSpPr/>
          <p:nvPr/>
        </p:nvSpPr>
        <p:spPr>
          <a:xfrm>
            <a:off x="3024241" y="2681260"/>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本地数据中心</a:t>
            </a:r>
          </a:p>
        </p:txBody>
      </p:sp>
      <p:pic>
        <p:nvPicPr>
          <p:cNvPr id="70" name="图形 36">
            <a:extLst>
              <a:ext uri="{FF2B5EF4-FFF2-40B4-BE49-F238E27FC236}">
                <a16:creationId xmlns:a16="http://schemas.microsoft.com/office/drawing/2014/main" id="{D8381BEB-EDA3-7DFF-8A73-84CFF8AC2CB0}"/>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028824" y="1396469"/>
            <a:ext cx="415953" cy="302169"/>
          </a:xfrm>
          <a:prstGeom prst="rect">
            <a:avLst/>
          </a:prstGeom>
        </p:spPr>
      </p:pic>
      <p:pic>
        <p:nvPicPr>
          <p:cNvPr id="71" name="图形 36">
            <a:extLst>
              <a:ext uri="{FF2B5EF4-FFF2-40B4-BE49-F238E27FC236}">
                <a16:creationId xmlns:a16="http://schemas.microsoft.com/office/drawing/2014/main" id="{C4135EC4-1C22-F39F-A4B9-56ECA867F18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666119" y="1401743"/>
            <a:ext cx="415953" cy="302169"/>
          </a:xfrm>
          <a:prstGeom prst="rect">
            <a:avLst/>
          </a:prstGeom>
        </p:spPr>
      </p:pic>
      <p:pic>
        <p:nvPicPr>
          <p:cNvPr id="72" name="图形 36">
            <a:extLst>
              <a:ext uri="{FF2B5EF4-FFF2-40B4-BE49-F238E27FC236}">
                <a16:creationId xmlns:a16="http://schemas.microsoft.com/office/drawing/2014/main" id="{2C2EC15C-FA41-808F-3BE1-E551B621FE0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03414" y="1406463"/>
            <a:ext cx="415953" cy="302169"/>
          </a:xfrm>
          <a:prstGeom prst="rect">
            <a:avLst/>
          </a:prstGeom>
        </p:spPr>
      </p:pic>
      <p:pic>
        <p:nvPicPr>
          <p:cNvPr id="73" name="图形 31">
            <a:extLst>
              <a:ext uri="{FF2B5EF4-FFF2-40B4-BE49-F238E27FC236}">
                <a16:creationId xmlns:a16="http://schemas.microsoft.com/office/drawing/2014/main" id="{11822A92-725B-88DC-FFBC-FFE5A7AFCFC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028824" y="1847085"/>
            <a:ext cx="415953" cy="345651"/>
          </a:xfrm>
          <a:prstGeom prst="rect">
            <a:avLst/>
          </a:prstGeom>
        </p:spPr>
      </p:pic>
      <p:pic>
        <p:nvPicPr>
          <p:cNvPr id="74" name="图形 31">
            <a:extLst>
              <a:ext uri="{FF2B5EF4-FFF2-40B4-BE49-F238E27FC236}">
                <a16:creationId xmlns:a16="http://schemas.microsoft.com/office/drawing/2014/main" id="{9F07C477-49D8-689F-297E-71A0E61779F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66119" y="1847084"/>
            <a:ext cx="415953" cy="345651"/>
          </a:xfrm>
          <a:prstGeom prst="rect">
            <a:avLst/>
          </a:prstGeom>
        </p:spPr>
      </p:pic>
      <p:pic>
        <p:nvPicPr>
          <p:cNvPr id="75" name="图形 31">
            <a:extLst>
              <a:ext uri="{FF2B5EF4-FFF2-40B4-BE49-F238E27FC236}">
                <a16:creationId xmlns:a16="http://schemas.microsoft.com/office/drawing/2014/main" id="{30DDDC31-9282-9F01-F627-52C38C744D6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300002" y="1847083"/>
            <a:ext cx="415953" cy="345651"/>
          </a:xfrm>
          <a:prstGeom prst="rect">
            <a:avLst/>
          </a:prstGeom>
        </p:spPr>
      </p:pic>
      <p:cxnSp>
        <p:nvCxnSpPr>
          <p:cNvPr id="76" name="直线箭头连接符 31">
            <a:extLst>
              <a:ext uri="{FF2B5EF4-FFF2-40B4-BE49-F238E27FC236}">
                <a16:creationId xmlns:a16="http://schemas.microsoft.com/office/drawing/2014/main" id="{DCC405A8-F97A-E76D-790F-C9B35C8A908E}"/>
              </a:ext>
            </a:extLst>
          </p:cNvPr>
          <p:cNvCxnSpPr>
            <a:cxnSpLocks/>
            <a:endCxn id="54" idx="2"/>
          </p:cNvCxnSpPr>
          <p:nvPr/>
        </p:nvCxnSpPr>
        <p:spPr>
          <a:xfrm flipV="1">
            <a:off x="3869512" y="3063030"/>
            <a:ext cx="3" cy="365970"/>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77" name="圆角矩形 11">
            <a:extLst>
              <a:ext uri="{FF2B5EF4-FFF2-40B4-BE49-F238E27FC236}">
                <a16:creationId xmlns:a16="http://schemas.microsoft.com/office/drawing/2014/main" id="{97E2A6EF-2CD4-FFE7-F0FD-DE95D22C6DB5}"/>
              </a:ext>
            </a:extLst>
          </p:cNvPr>
          <p:cNvSpPr/>
          <p:nvPr/>
        </p:nvSpPr>
        <p:spPr>
          <a:xfrm>
            <a:off x="2919840" y="4704089"/>
            <a:ext cx="1899344" cy="1794517"/>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78" name="图片 77">
            <a:extLst>
              <a:ext uri="{FF2B5EF4-FFF2-40B4-BE49-F238E27FC236}">
                <a16:creationId xmlns:a16="http://schemas.microsoft.com/office/drawing/2014/main" id="{69228852-2176-93AA-4EF8-A6B6650F852C}"/>
              </a:ext>
            </a:extLst>
          </p:cNvPr>
          <p:cNvPicPr>
            <a:picLocks noChangeAspect="1"/>
          </p:cNvPicPr>
          <p:nvPr/>
        </p:nvPicPr>
        <p:blipFill rotWithShape="1">
          <a:blip r:embed="rId8"/>
          <a:srcRect l="18771" t="14100" r="18687" b="17733"/>
          <a:stretch>
            <a:fillRect/>
          </a:stretch>
        </p:blipFill>
        <p:spPr>
          <a:xfrm>
            <a:off x="3048669" y="5652073"/>
            <a:ext cx="383554" cy="457077"/>
          </a:xfrm>
          <a:prstGeom prst="rect">
            <a:avLst/>
          </a:prstGeom>
        </p:spPr>
      </p:pic>
      <p:pic>
        <p:nvPicPr>
          <p:cNvPr id="79" name="图片 78">
            <a:extLst>
              <a:ext uri="{FF2B5EF4-FFF2-40B4-BE49-F238E27FC236}">
                <a16:creationId xmlns:a16="http://schemas.microsoft.com/office/drawing/2014/main" id="{5B1A33C7-A6D8-F923-24CE-A07A8C9FFCFA}"/>
              </a:ext>
            </a:extLst>
          </p:cNvPr>
          <p:cNvPicPr>
            <a:picLocks noChangeAspect="1"/>
          </p:cNvPicPr>
          <p:nvPr/>
        </p:nvPicPr>
        <p:blipFill rotWithShape="1">
          <a:blip r:embed="rId8"/>
          <a:srcRect l="18771" t="14100" r="18687" b="17733"/>
          <a:stretch>
            <a:fillRect/>
          </a:stretch>
        </p:blipFill>
        <p:spPr>
          <a:xfrm>
            <a:off x="3698515" y="5646729"/>
            <a:ext cx="383554" cy="457077"/>
          </a:xfrm>
          <a:prstGeom prst="rect">
            <a:avLst/>
          </a:prstGeom>
        </p:spPr>
      </p:pic>
      <p:pic>
        <p:nvPicPr>
          <p:cNvPr id="80" name="图片 79">
            <a:extLst>
              <a:ext uri="{FF2B5EF4-FFF2-40B4-BE49-F238E27FC236}">
                <a16:creationId xmlns:a16="http://schemas.microsoft.com/office/drawing/2014/main" id="{68063ACB-42B3-AE5F-E5CF-C2EF13A1B515}"/>
              </a:ext>
            </a:extLst>
          </p:cNvPr>
          <p:cNvPicPr>
            <a:picLocks noChangeAspect="1"/>
          </p:cNvPicPr>
          <p:nvPr/>
        </p:nvPicPr>
        <p:blipFill rotWithShape="1">
          <a:blip r:embed="rId8"/>
          <a:srcRect l="18771" t="14100" r="18687" b="17733"/>
          <a:stretch>
            <a:fillRect/>
          </a:stretch>
        </p:blipFill>
        <p:spPr>
          <a:xfrm>
            <a:off x="4329020" y="5646729"/>
            <a:ext cx="383554" cy="457077"/>
          </a:xfrm>
          <a:prstGeom prst="rect">
            <a:avLst/>
          </a:prstGeom>
        </p:spPr>
      </p:pic>
      <p:sp>
        <p:nvSpPr>
          <p:cNvPr id="83" name="圆角矩形 279">
            <a:extLst>
              <a:ext uri="{FF2B5EF4-FFF2-40B4-BE49-F238E27FC236}">
                <a16:creationId xmlns:a16="http://schemas.microsoft.com/office/drawing/2014/main" id="{71D3248A-4C2E-F8ED-D1A2-50B603C2B05E}"/>
              </a:ext>
            </a:extLst>
          </p:cNvPr>
          <p:cNvSpPr/>
          <p:nvPr/>
        </p:nvSpPr>
        <p:spPr>
          <a:xfrm>
            <a:off x="3024238" y="6116836"/>
            <a:ext cx="1690543"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异地数据中心</a:t>
            </a:r>
          </a:p>
        </p:txBody>
      </p:sp>
      <p:pic>
        <p:nvPicPr>
          <p:cNvPr id="84" name="图形 36">
            <a:extLst>
              <a:ext uri="{FF2B5EF4-FFF2-40B4-BE49-F238E27FC236}">
                <a16:creationId xmlns:a16="http://schemas.microsoft.com/office/drawing/2014/main" id="{11BECA44-160C-1E5F-23C4-7CE0809A215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028821" y="4832045"/>
            <a:ext cx="415953" cy="302169"/>
          </a:xfrm>
          <a:prstGeom prst="rect">
            <a:avLst/>
          </a:prstGeom>
        </p:spPr>
      </p:pic>
      <p:pic>
        <p:nvPicPr>
          <p:cNvPr id="85" name="图形 36">
            <a:extLst>
              <a:ext uri="{FF2B5EF4-FFF2-40B4-BE49-F238E27FC236}">
                <a16:creationId xmlns:a16="http://schemas.microsoft.com/office/drawing/2014/main" id="{8B684062-EBA5-6C6A-0C01-B25AF7834CDE}"/>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666116" y="4837319"/>
            <a:ext cx="415953" cy="302169"/>
          </a:xfrm>
          <a:prstGeom prst="rect">
            <a:avLst/>
          </a:prstGeom>
        </p:spPr>
      </p:pic>
      <p:pic>
        <p:nvPicPr>
          <p:cNvPr id="86" name="图形 36">
            <a:extLst>
              <a:ext uri="{FF2B5EF4-FFF2-40B4-BE49-F238E27FC236}">
                <a16:creationId xmlns:a16="http://schemas.microsoft.com/office/drawing/2014/main" id="{869FD572-1708-6B07-5AF5-81E68D25564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303411" y="4842039"/>
            <a:ext cx="415953" cy="302169"/>
          </a:xfrm>
          <a:prstGeom prst="rect">
            <a:avLst/>
          </a:prstGeom>
        </p:spPr>
      </p:pic>
      <p:pic>
        <p:nvPicPr>
          <p:cNvPr id="87" name="图形 31">
            <a:extLst>
              <a:ext uri="{FF2B5EF4-FFF2-40B4-BE49-F238E27FC236}">
                <a16:creationId xmlns:a16="http://schemas.microsoft.com/office/drawing/2014/main" id="{C7AD81C2-3085-2B86-514F-5DA1536DBD7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028821" y="5282661"/>
            <a:ext cx="415953" cy="345651"/>
          </a:xfrm>
          <a:prstGeom prst="rect">
            <a:avLst/>
          </a:prstGeom>
        </p:spPr>
      </p:pic>
      <p:pic>
        <p:nvPicPr>
          <p:cNvPr id="88" name="图形 31">
            <a:extLst>
              <a:ext uri="{FF2B5EF4-FFF2-40B4-BE49-F238E27FC236}">
                <a16:creationId xmlns:a16="http://schemas.microsoft.com/office/drawing/2014/main" id="{1BF0A59A-A8E6-F093-C664-DF724F06696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66116" y="5282660"/>
            <a:ext cx="415953" cy="345651"/>
          </a:xfrm>
          <a:prstGeom prst="rect">
            <a:avLst/>
          </a:prstGeom>
        </p:spPr>
      </p:pic>
      <p:pic>
        <p:nvPicPr>
          <p:cNvPr id="89" name="图形 31">
            <a:extLst>
              <a:ext uri="{FF2B5EF4-FFF2-40B4-BE49-F238E27FC236}">
                <a16:creationId xmlns:a16="http://schemas.microsoft.com/office/drawing/2014/main" id="{66F531F8-079B-BA5C-4FF5-9594A4D3CB9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299999" y="5282659"/>
            <a:ext cx="415953" cy="345651"/>
          </a:xfrm>
          <a:prstGeom prst="rect">
            <a:avLst/>
          </a:prstGeom>
        </p:spPr>
      </p:pic>
      <p:cxnSp>
        <p:nvCxnSpPr>
          <p:cNvPr id="90" name="直线箭头连接符 31">
            <a:extLst>
              <a:ext uri="{FF2B5EF4-FFF2-40B4-BE49-F238E27FC236}">
                <a16:creationId xmlns:a16="http://schemas.microsoft.com/office/drawing/2014/main" id="{BEEE7CF7-8EC5-9FD8-EC72-B6F2ED94016E}"/>
              </a:ext>
            </a:extLst>
          </p:cNvPr>
          <p:cNvCxnSpPr>
            <a:cxnSpLocks/>
            <a:stCxn id="48" idx="2"/>
            <a:endCxn id="77" idx="0"/>
          </p:cNvCxnSpPr>
          <p:nvPr/>
        </p:nvCxnSpPr>
        <p:spPr>
          <a:xfrm flipH="1">
            <a:off x="3869512" y="4370519"/>
            <a:ext cx="4" cy="333570"/>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sp>
        <p:nvSpPr>
          <p:cNvPr id="91" name="文本框 90">
            <a:extLst>
              <a:ext uri="{FF2B5EF4-FFF2-40B4-BE49-F238E27FC236}">
                <a16:creationId xmlns:a16="http://schemas.microsoft.com/office/drawing/2014/main" id="{B0796D59-EBD7-F692-7B6F-D667E5726DEF}"/>
              </a:ext>
            </a:extLst>
          </p:cNvPr>
          <p:cNvSpPr txBox="1"/>
          <p:nvPr/>
        </p:nvSpPr>
        <p:spPr>
          <a:xfrm>
            <a:off x="2414227" y="3623943"/>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sp>
        <p:nvSpPr>
          <p:cNvPr id="92" name="文本框 91">
            <a:extLst>
              <a:ext uri="{FF2B5EF4-FFF2-40B4-BE49-F238E27FC236}">
                <a16:creationId xmlns:a16="http://schemas.microsoft.com/office/drawing/2014/main" id="{7224C87C-941D-6E77-A7AE-8D2ED1E2D59D}"/>
              </a:ext>
            </a:extLst>
          </p:cNvPr>
          <p:cNvSpPr txBox="1"/>
          <p:nvPr/>
        </p:nvSpPr>
        <p:spPr>
          <a:xfrm>
            <a:off x="3925389" y="3081343"/>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备份</a:t>
            </a:r>
          </a:p>
        </p:txBody>
      </p:sp>
      <p:sp>
        <p:nvSpPr>
          <p:cNvPr id="93" name="文本框 92">
            <a:extLst>
              <a:ext uri="{FF2B5EF4-FFF2-40B4-BE49-F238E27FC236}">
                <a16:creationId xmlns:a16="http://schemas.microsoft.com/office/drawing/2014/main" id="{10C42518-EC8E-B77A-F0B1-71F464D96DAE}"/>
              </a:ext>
            </a:extLst>
          </p:cNvPr>
          <p:cNvSpPr txBox="1"/>
          <p:nvPr/>
        </p:nvSpPr>
        <p:spPr>
          <a:xfrm>
            <a:off x="3869509" y="4329231"/>
            <a:ext cx="56245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副本</a:t>
            </a:r>
          </a:p>
        </p:txBody>
      </p:sp>
      <p:sp>
        <p:nvSpPr>
          <p:cNvPr id="94" name="圆角矩形 279">
            <a:extLst>
              <a:ext uri="{FF2B5EF4-FFF2-40B4-BE49-F238E27FC236}">
                <a16:creationId xmlns:a16="http://schemas.microsoft.com/office/drawing/2014/main" id="{377E4924-074E-AE83-509A-36366B40373B}"/>
              </a:ext>
            </a:extLst>
          </p:cNvPr>
          <p:cNvSpPr/>
          <p:nvPr/>
        </p:nvSpPr>
        <p:spPr>
          <a:xfrm>
            <a:off x="5763744" y="3952966"/>
            <a:ext cx="1760811" cy="318549"/>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内置容灾演练平台</a:t>
            </a:r>
          </a:p>
        </p:txBody>
      </p:sp>
      <p:sp>
        <p:nvSpPr>
          <p:cNvPr id="95" name="圆角矩形 10">
            <a:extLst>
              <a:ext uri="{FF2B5EF4-FFF2-40B4-BE49-F238E27FC236}">
                <a16:creationId xmlns:a16="http://schemas.microsoft.com/office/drawing/2014/main" id="{B597FD6D-FDD1-B226-9983-6A8609B7463A}"/>
              </a:ext>
            </a:extLst>
          </p:cNvPr>
          <p:cNvSpPr/>
          <p:nvPr/>
        </p:nvSpPr>
        <p:spPr>
          <a:xfrm>
            <a:off x="5684087" y="3392642"/>
            <a:ext cx="1899345" cy="931928"/>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96" name="图形 95">
            <a:extLst>
              <a:ext uri="{FF2B5EF4-FFF2-40B4-BE49-F238E27FC236}">
                <a16:creationId xmlns:a16="http://schemas.microsoft.com/office/drawing/2014/main" id="{433E46BD-C7C3-7048-F170-6294627717CC}"/>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5832848" y="3523835"/>
            <a:ext cx="379058" cy="275003"/>
          </a:xfrm>
          <a:prstGeom prst="rect">
            <a:avLst/>
          </a:prstGeom>
        </p:spPr>
      </p:pic>
      <p:pic>
        <p:nvPicPr>
          <p:cNvPr id="97" name="图形 96">
            <a:extLst>
              <a:ext uri="{FF2B5EF4-FFF2-40B4-BE49-F238E27FC236}">
                <a16:creationId xmlns:a16="http://schemas.microsoft.com/office/drawing/2014/main" id="{486EEC58-3295-4E43-2BF3-FB10AFA78C18}"/>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6467005" y="3525975"/>
            <a:ext cx="379058" cy="275003"/>
          </a:xfrm>
          <a:prstGeom prst="rect">
            <a:avLst/>
          </a:prstGeom>
        </p:spPr>
      </p:pic>
      <p:pic>
        <p:nvPicPr>
          <p:cNvPr id="98" name="图形 97">
            <a:extLst>
              <a:ext uri="{FF2B5EF4-FFF2-40B4-BE49-F238E27FC236}">
                <a16:creationId xmlns:a16="http://schemas.microsoft.com/office/drawing/2014/main" id="{43521CC4-A53C-0904-C45F-553BA41D94FF}"/>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090865" y="3523835"/>
            <a:ext cx="379058" cy="275003"/>
          </a:xfrm>
          <a:prstGeom prst="rect">
            <a:avLst/>
          </a:prstGeom>
        </p:spPr>
      </p:pic>
      <p:sp>
        <p:nvSpPr>
          <p:cNvPr id="99" name="圆角矩形 19">
            <a:extLst>
              <a:ext uri="{FF2B5EF4-FFF2-40B4-BE49-F238E27FC236}">
                <a16:creationId xmlns:a16="http://schemas.microsoft.com/office/drawing/2014/main" id="{6E8DE459-BF0D-6333-7255-57E01CDB974C}"/>
              </a:ext>
            </a:extLst>
          </p:cNvPr>
          <p:cNvSpPr/>
          <p:nvPr/>
        </p:nvSpPr>
        <p:spPr>
          <a:xfrm>
            <a:off x="5698396" y="1264379"/>
            <a:ext cx="1873606" cy="928355"/>
          </a:xfrm>
          <a:prstGeom prst="roundRect">
            <a:avLst>
              <a:gd name="adj" fmla="val 1750"/>
            </a:avLst>
          </a:prstGeom>
          <a:noFill/>
          <a:ln>
            <a:solidFill>
              <a:srgbClr val="32899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1" lang="zh-CN" altLang="en-US" sz="9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endParaRPr>
          </a:p>
        </p:txBody>
      </p:sp>
      <p:pic>
        <p:nvPicPr>
          <p:cNvPr id="100" name="Picture 2">
            <a:extLst>
              <a:ext uri="{FF2B5EF4-FFF2-40B4-BE49-F238E27FC236}">
                <a16:creationId xmlns:a16="http://schemas.microsoft.com/office/drawing/2014/main" id="{C7CAD3B0-DE12-5EFC-B639-5BA1B4933BD4}"/>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5881914" y="1309226"/>
            <a:ext cx="606881" cy="493464"/>
          </a:xfrm>
          <a:prstGeom prst="rect">
            <a:avLst/>
          </a:prstGeom>
          <a:noFill/>
          <a:extLst>
            <a:ext uri="{909E8E84-426E-40DD-AFC4-6F175D3DCCD1}">
              <a14:hiddenFill xmlns:a14="http://schemas.microsoft.com/office/drawing/2010/main">
                <a:solidFill>
                  <a:srgbClr val="FFFFFF"/>
                </a:solidFill>
              </a14:hiddenFill>
            </a:ext>
          </a:extLst>
        </p:spPr>
      </p:pic>
      <p:pic>
        <p:nvPicPr>
          <p:cNvPr id="101" name="Picture 4">
            <a:extLst>
              <a:ext uri="{FF2B5EF4-FFF2-40B4-BE49-F238E27FC236}">
                <a16:creationId xmlns:a16="http://schemas.microsoft.com/office/drawing/2014/main" id="{7BE1D249-39D2-5698-5B68-4709F4550720}"/>
              </a:ext>
            </a:extLst>
          </p:cNvPr>
          <p:cNvPicPr>
            <a:picLocks noChangeAspect="1" noChangeArrowheads="1"/>
          </p:cNvPicPr>
          <p:nvPr/>
        </p:nvPicPr>
        <p:blipFill rotWithShape="1">
          <a:blip r:embed="rId14" cstate="print">
            <a:extLst>
              <a:ext uri="{BEBA8EAE-BF5A-486C-A8C5-ECC9F3942E4B}">
                <a14:imgProps xmlns:a14="http://schemas.microsoft.com/office/drawing/2010/main">
                  <a14:imgLayer r:embed="rId15">
                    <a14:imgEffect>
                      <a14:backgroundRemoval t="9986" b="89986" l="8081" r="89986">
                        <a14:foregroundMark x1="8081" y1="45541" x2="8081" y2="45541"/>
                        <a14:foregroundMark x1="8745" y1="48225" x2="8745" y2="48225"/>
                        <a14:foregroundMark x1="13449" y1="48225" x2="13449" y2="48225"/>
                        <a14:foregroundMark x1="24502" y1="47561" x2="24502" y2="47561"/>
                        <a14:foregroundMark x1="33911" y1="47215" x2="33911" y2="47215"/>
                        <a14:foregroundMark x1="55007" y1="49235" x2="55007" y2="49235"/>
                        <a14:foregroundMark x1="59048" y1="48543" x2="59048" y2="48543"/>
                        <a14:foregroundMark x1="70765" y1="47879" x2="70765" y2="47879"/>
                        <a14:foregroundMark x1="74805" y1="45887" x2="74805" y2="45887"/>
                        <a14:foregroundMark x1="79827" y1="47561" x2="79827" y2="47561"/>
                        <a14:foregroundMark x1="85859" y1="51573" x2="85859" y2="51573"/>
                      </a14:backgroundRemoval>
                    </a14:imgEffect>
                  </a14:imgLayer>
                </a14:imgProps>
              </a:ext>
              <a:ext uri="{28A0092B-C50C-407E-A947-70E740481C1C}">
                <a14:useLocalDpi xmlns:a14="http://schemas.microsoft.com/office/drawing/2010/main" val="0"/>
              </a:ext>
            </a:extLst>
          </a:blip>
          <a:srcRect t="37372" b="36675"/>
          <a:stretch>
            <a:fillRect/>
          </a:stretch>
        </p:blipFill>
        <p:spPr bwMode="auto">
          <a:xfrm>
            <a:off x="6512859" y="1463494"/>
            <a:ext cx="999046" cy="259277"/>
          </a:xfrm>
          <a:prstGeom prst="rect">
            <a:avLst/>
          </a:prstGeom>
          <a:noFill/>
          <a:extLst>
            <a:ext uri="{909E8E84-426E-40DD-AFC4-6F175D3DCCD1}">
              <a14:hiddenFill xmlns:a14="http://schemas.microsoft.com/office/drawing/2010/main">
                <a:solidFill>
                  <a:srgbClr val="FFFFFF"/>
                </a:solidFill>
              </a14:hiddenFill>
            </a:ext>
          </a:extLst>
        </p:spPr>
      </p:pic>
      <p:sp>
        <p:nvSpPr>
          <p:cNvPr id="102" name="圆角矩形 279">
            <a:extLst>
              <a:ext uri="{FF2B5EF4-FFF2-40B4-BE49-F238E27FC236}">
                <a16:creationId xmlns:a16="http://schemas.microsoft.com/office/drawing/2014/main" id="{CF652C29-4036-B6EC-7729-4A2AA342D734}"/>
              </a:ext>
            </a:extLst>
          </p:cNvPr>
          <p:cNvSpPr/>
          <p:nvPr/>
        </p:nvSpPr>
        <p:spPr>
          <a:xfrm>
            <a:off x="5818106" y="1829763"/>
            <a:ext cx="1661215" cy="28304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病毒查杀</a:t>
            </a:r>
          </a:p>
        </p:txBody>
      </p:sp>
      <p:grpSp>
        <p:nvGrpSpPr>
          <p:cNvPr id="103" name="组合 102">
            <a:extLst>
              <a:ext uri="{FF2B5EF4-FFF2-40B4-BE49-F238E27FC236}">
                <a16:creationId xmlns:a16="http://schemas.microsoft.com/office/drawing/2014/main" id="{80C88FDC-D2B3-2F37-4B90-C95B4E178EAD}"/>
              </a:ext>
            </a:extLst>
          </p:cNvPr>
          <p:cNvGrpSpPr/>
          <p:nvPr/>
        </p:nvGrpSpPr>
        <p:grpSpPr>
          <a:xfrm>
            <a:off x="5677951" y="2570765"/>
            <a:ext cx="1920721" cy="244036"/>
            <a:chOff x="6474" y="3343"/>
            <a:chExt cx="1432" cy="404"/>
          </a:xfrm>
        </p:grpSpPr>
        <p:sp>
          <p:nvSpPr>
            <p:cNvPr id="104" name="圆角矩形 100">
              <a:extLst>
                <a:ext uri="{FF2B5EF4-FFF2-40B4-BE49-F238E27FC236}">
                  <a16:creationId xmlns:a16="http://schemas.microsoft.com/office/drawing/2014/main" id="{9FFF9726-3671-4CE0-DA9B-BEE2F215EB03}"/>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105" name="圆角矩形 101">
              <a:extLst>
                <a:ext uri="{FF2B5EF4-FFF2-40B4-BE49-F238E27FC236}">
                  <a16:creationId xmlns:a16="http://schemas.microsoft.com/office/drawing/2014/main" id="{D1D8799C-6B4B-809A-4F8F-B7DC76B2A7D7}"/>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数据安全性验证</a:t>
              </a:r>
            </a:p>
          </p:txBody>
        </p:sp>
      </p:grpSp>
      <p:cxnSp>
        <p:nvCxnSpPr>
          <p:cNvPr id="108" name="直接箭头连接符 107">
            <a:extLst>
              <a:ext uri="{FF2B5EF4-FFF2-40B4-BE49-F238E27FC236}">
                <a16:creationId xmlns:a16="http://schemas.microsoft.com/office/drawing/2014/main" id="{E81E2C86-F9A6-1207-46B3-9C0504F9B90D}"/>
              </a:ext>
            </a:extLst>
          </p:cNvPr>
          <p:cNvCxnSpPr>
            <a:cxnSpLocks/>
            <a:endCxn id="99" idx="1"/>
          </p:cNvCxnSpPr>
          <p:nvPr/>
        </p:nvCxnSpPr>
        <p:spPr>
          <a:xfrm flipV="1">
            <a:off x="4795628" y="1728557"/>
            <a:ext cx="902768" cy="4622"/>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11" name="直接箭头连接符 110">
            <a:extLst>
              <a:ext uri="{FF2B5EF4-FFF2-40B4-BE49-F238E27FC236}">
                <a16:creationId xmlns:a16="http://schemas.microsoft.com/office/drawing/2014/main" id="{33954F74-B650-C8D7-EDAC-2EAB3FC0ACDF}"/>
              </a:ext>
            </a:extLst>
          </p:cNvPr>
          <p:cNvCxnSpPr>
            <a:cxnSpLocks/>
            <a:stCxn id="99" idx="2"/>
            <a:endCxn id="104" idx="0"/>
          </p:cNvCxnSpPr>
          <p:nvPr/>
        </p:nvCxnSpPr>
        <p:spPr>
          <a:xfrm>
            <a:off x="6635199" y="2192734"/>
            <a:ext cx="3113" cy="378031"/>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14" name="直接箭头连接符 113">
            <a:extLst>
              <a:ext uri="{FF2B5EF4-FFF2-40B4-BE49-F238E27FC236}">
                <a16:creationId xmlns:a16="http://schemas.microsoft.com/office/drawing/2014/main" id="{D4491BC1-91A1-7C15-CC2E-573E26667C9A}"/>
              </a:ext>
            </a:extLst>
          </p:cNvPr>
          <p:cNvCxnSpPr>
            <a:stCxn id="104" idx="2"/>
            <a:endCxn id="95" idx="0"/>
          </p:cNvCxnSpPr>
          <p:nvPr/>
        </p:nvCxnSpPr>
        <p:spPr>
          <a:xfrm flipH="1">
            <a:off x="6633760" y="2815405"/>
            <a:ext cx="4552" cy="577237"/>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16" name="连接符: 肘形 115">
            <a:extLst>
              <a:ext uri="{FF2B5EF4-FFF2-40B4-BE49-F238E27FC236}">
                <a16:creationId xmlns:a16="http://schemas.microsoft.com/office/drawing/2014/main" id="{FE9F54BF-77FE-BB68-548C-F3F92DBE888F}"/>
              </a:ext>
            </a:extLst>
          </p:cNvPr>
          <p:cNvCxnSpPr>
            <a:cxnSpLocks/>
            <a:stCxn id="54" idx="3"/>
            <a:endCxn id="118" idx="2"/>
          </p:cNvCxnSpPr>
          <p:nvPr/>
        </p:nvCxnSpPr>
        <p:spPr>
          <a:xfrm>
            <a:off x="4819187" y="2165772"/>
            <a:ext cx="1824205" cy="2858657"/>
          </a:xfrm>
          <a:prstGeom prst="bentConnector4">
            <a:avLst>
              <a:gd name="adj1" fmla="val 23677"/>
              <a:gd name="adj2" fmla="val 107997"/>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grpSp>
        <p:nvGrpSpPr>
          <p:cNvPr id="117" name="组合 116">
            <a:extLst>
              <a:ext uri="{FF2B5EF4-FFF2-40B4-BE49-F238E27FC236}">
                <a16:creationId xmlns:a16="http://schemas.microsoft.com/office/drawing/2014/main" id="{7B87A653-0A10-7046-65C4-D4877045688E}"/>
              </a:ext>
            </a:extLst>
          </p:cNvPr>
          <p:cNvGrpSpPr/>
          <p:nvPr/>
        </p:nvGrpSpPr>
        <p:grpSpPr>
          <a:xfrm>
            <a:off x="5683031" y="4779789"/>
            <a:ext cx="1920721" cy="244036"/>
            <a:chOff x="6474" y="3343"/>
            <a:chExt cx="1432" cy="404"/>
          </a:xfrm>
        </p:grpSpPr>
        <p:sp>
          <p:nvSpPr>
            <p:cNvPr id="118" name="圆角矩形 100">
              <a:extLst>
                <a:ext uri="{FF2B5EF4-FFF2-40B4-BE49-F238E27FC236}">
                  <a16:creationId xmlns:a16="http://schemas.microsoft.com/office/drawing/2014/main" id="{FA228182-936C-0A0B-9A66-06C9B35F0AAD}"/>
                </a:ext>
              </a:extLst>
            </p:cNvPr>
            <p:cNvSpPr/>
            <p:nvPr/>
          </p:nvSpPr>
          <p:spPr>
            <a:xfrm>
              <a:off x="6474" y="3343"/>
              <a:ext cx="1432" cy="405"/>
            </a:xfrm>
            <a:prstGeom prst="roundRect">
              <a:avLst>
                <a:gd name="adj" fmla="val 11738"/>
              </a:avLst>
            </a:prstGeom>
            <a:solidFill>
              <a:schemeClr val="bg1"/>
            </a:solidFill>
            <a:ln w="9525">
              <a:solidFill>
                <a:srgbClr val="2E7283"/>
              </a:solid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Heiti SC Light" panose="02000000000000000000" charset="-122"/>
                <a:ea typeface="Heiti SC Light" panose="02000000000000000000" charset="-122"/>
                <a:cs typeface="+mn-cs"/>
                <a:sym typeface="+mn-ea"/>
              </a:endParaRPr>
            </a:p>
          </p:txBody>
        </p:sp>
        <p:sp>
          <p:nvSpPr>
            <p:cNvPr id="119" name="圆角矩形 101">
              <a:extLst>
                <a:ext uri="{FF2B5EF4-FFF2-40B4-BE49-F238E27FC236}">
                  <a16:creationId xmlns:a16="http://schemas.microsoft.com/office/drawing/2014/main" id="{C0E305E2-F5E2-06FB-B1D3-A4E4D7B30BC0}"/>
                </a:ext>
              </a:extLst>
            </p:cNvPr>
            <p:cNvSpPr/>
            <p:nvPr/>
          </p:nvSpPr>
          <p:spPr>
            <a:xfrm>
              <a:off x="6531" y="3393"/>
              <a:ext cx="1318" cy="306"/>
            </a:xfrm>
            <a:prstGeom prst="roundRect">
              <a:avLst>
                <a:gd name="adj" fmla="val 11738"/>
              </a:avLst>
            </a:prstGeom>
            <a:solidFill>
              <a:srgbClr val="FFE096"/>
            </a:solidFill>
            <a:ln>
              <a:noFill/>
            </a:ln>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sym typeface="+mn-ea"/>
                </a:rPr>
                <a:t>数据完整性验证</a:t>
              </a:r>
            </a:p>
          </p:txBody>
        </p:sp>
      </p:grpSp>
      <p:sp>
        <p:nvSpPr>
          <p:cNvPr id="121" name="文本框 120">
            <a:extLst>
              <a:ext uri="{FF2B5EF4-FFF2-40B4-BE49-F238E27FC236}">
                <a16:creationId xmlns:a16="http://schemas.microsoft.com/office/drawing/2014/main" id="{E4F5495F-C642-3885-11C9-7FCC8060B797}"/>
              </a:ext>
            </a:extLst>
          </p:cNvPr>
          <p:cNvSpPr txBox="1"/>
          <p:nvPr/>
        </p:nvSpPr>
        <p:spPr>
          <a:xfrm>
            <a:off x="5575620" y="5253052"/>
            <a:ext cx="829383"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瞬时恢复</a:t>
            </a:r>
          </a:p>
        </p:txBody>
      </p:sp>
      <p:cxnSp>
        <p:nvCxnSpPr>
          <p:cNvPr id="123" name="直接箭头连接符 122">
            <a:extLst>
              <a:ext uri="{FF2B5EF4-FFF2-40B4-BE49-F238E27FC236}">
                <a16:creationId xmlns:a16="http://schemas.microsoft.com/office/drawing/2014/main" id="{58B85173-E86C-5833-BE41-4DA4231B1F28}"/>
              </a:ext>
            </a:extLst>
          </p:cNvPr>
          <p:cNvCxnSpPr>
            <a:stCxn id="119" idx="0"/>
            <a:endCxn id="95" idx="2"/>
          </p:cNvCxnSpPr>
          <p:nvPr/>
        </p:nvCxnSpPr>
        <p:spPr>
          <a:xfrm flipH="1" flipV="1">
            <a:off x="6633760" y="4324570"/>
            <a:ext cx="9631" cy="485421"/>
          </a:xfrm>
          <a:prstGeom prst="straightConnector1">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cxnSp>
        <p:nvCxnSpPr>
          <p:cNvPr id="124" name="直线箭头连接符 31">
            <a:extLst>
              <a:ext uri="{FF2B5EF4-FFF2-40B4-BE49-F238E27FC236}">
                <a16:creationId xmlns:a16="http://schemas.microsoft.com/office/drawing/2014/main" id="{90588D7B-FA1E-6FF2-7B6F-47FECFDCC186}"/>
              </a:ext>
            </a:extLst>
          </p:cNvPr>
          <p:cNvCxnSpPr>
            <a:cxnSpLocks/>
          </p:cNvCxnSpPr>
          <p:nvPr/>
        </p:nvCxnSpPr>
        <p:spPr>
          <a:xfrm flipV="1">
            <a:off x="7603752" y="3911036"/>
            <a:ext cx="566475" cy="1586"/>
          </a:xfrm>
          <a:prstGeom prst="straightConnector1">
            <a:avLst/>
          </a:prstGeom>
          <a:ln>
            <a:solidFill>
              <a:srgbClr val="00D4D6"/>
            </a:solidFill>
            <a:prstDash val="dash"/>
            <a:tailEnd type="triangle"/>
          </a:ln>
        </p:spPr>
        <p:style>
          <a:lnRef idx="2">
            <a:schemeClr val="accent1"/>
          </a:lnRef>
          <a:fillRef idx="0">
            <a:srgbClr val="FFFFFF"/>
          </a:fillRef>
          <a:effectRef idx="0">
            <a:srgbClr val="FFFFFF"/>
          </a:effectRef>
          <a:fontRef idx="minor">
            <a:schemeClr val="tx1"/>
          </a:fontRef>
        </p:style>
      </p:cxnSp>
      <p:pic>
        <p:nvPicPr>
          <p:cNvPr id="125" name="图片 124">
            <a:extLst>
              <a:ext uri="{FF2B5EF4-FFF2-40B4-BE49-F238E27FC236}">
                <a16:creationId xmlns:a16="http://schemas.microsoft.com/office/drawing/2014/main" id="{C01396C8-67FE-6803-AE09-CB7D9E3E8946}"/>
              </a:ext>
            </a:extLst>
          </p:cNvPr>
          <p:cNvPicPr>
            <a:picLocks noChangeAspect="1"/>
          </p:cNvPicPr>
          <p:nvPr/>
        </p:nvPicPr>
        <p:blipFill>
          <a:blip r:embed="rId16"/>
          <a:stretch>
            <a:fillRect/>
          </a:stretch>
        </p:blipFill>
        <p:spPr>
          <a:xfrm>
            <a:off x="8381863" y="3355050"/>
            <a:ext cx="599242" cy="652117"/>
          </a:xfrm>
          <a:prstGeom prst="rect">
            <a:avLst/>
          </a:prstGeom>
          <a:effectLst>
            <a:outerShdw blurRad="50800" dist="38100" dir="2700000" algn="tl" rotWithShape="0">
              <a:prstClr val="black">
                <a:alpha val="40000"/>
              </a:prstClr>
            </a:outerShdw>
          </a:effectLst>
        </p:spPr>
      </p:pic>
      <p:pic>
        <p:nvPicPr>
          <p:cNvPr id="126" name="图片 125">
            <a:extLst>
              <a:ext uri="{FF2B5EF4-FFF2-40B4-BE49-F238E27FC236}">
                <a16:creationId xmlns:a16="http://schemas.microsoft.com/office/drawing/2014/main" id="{C4FF48FD-A251-C4F6-CBF9-1B032B015154}"/>
              </a:ext>
            </a:extLst>
          </p:cNvPr>
          <p:cNvPicPr>
            <a:picLocks noChangeAspect="1"/>
          </p:cNvPicPr>
          <p:nvPr/>
        </p:nvPicPr>
        <p:blipFill>
          <a:blip r:embed="rId16"/>
          <a:stretch>
            <a:fillRect/>
          </a:stretch>
        </p:blipFill>
        <p:spPr>
          <a:xfrm>
            <a:off x="8193577" y="3547374"/>
            <a:ext cx="599242" cy="652117"/>
          </a:xfrm>
          <a:prstGeom prst="rect">
            <a:avLst/>
          </a:prstGeom>
          <a:effectLst>
            <a:outerShdw blurRad="50800" dist="38100" dir="2700000" algn="tl" rotWithShape="0">
              <a:prstClr val="black">
                <a:alpha val="40000"/>
              </a:prstClr>
            </a:outerShdw>
          </a:effectLst>
        </p:spPr>
      </p:pic>
      <p:sp>
        <p:nvSpPr>
          <p:cNvPr id="127" name="圆角矩形 279">
            <a:extLst>
              <a:ext uri="{FF2B5EF4-FFF2-40B4-BE49-F238E27FC236}">
                <a16:creationId xmlns:a16="http://schemas.microsoft.com/office/drawing/2014/main" id="{D088F772-2E86-6682-D0B1-835873E98FBD}"/>
              </a:ext>
            </a:extLst>
          </p:cNvPr>
          <p:cNvSpPr/>
          <p:nvPr/>
        </p:nvSpPr>
        <p:spPr>
          <a:xfrm>
            <a:off x="8001280" y="4329231"/>
            <a:ext cx="1172764" cy="236484"/>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自动化验证报告</a:t>
            </a:r>
          </a:p>
        </p:txBody>
      </p:sp>
      <p:sp>
        <p:nvSpPr>
          <p:cNvPr id="128" name="文本框 127">
            <a:extLst>
              <a:ext uri="{FF2B5EF4-FFF2-40B4-BE49-F238E27FC236}">
                <a16:creationId xmlns:a16="http://schemas.microsoft.com/office/drawing/2014/main" id="{1FAF4F23-0320-1F22-9E09-DC3599418073}"/>
              </a:ext>
            </a:extLst>
          </p:cNvPr>
          <p:cNvSpPr txBox="1"/>
          <p:nvPr/>
        </p:nvSpPr>
        <p:spPr>
          <a:xfrm>
            <a:off x="4902885" y="1358106"/>
            <a:ext cx="829383"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内置杀毒</a:t>
            </a:r>
          </a:p>
        </p:txBody>
      </p:sp>
      <p:sp>
        <p:nvSpPr>
          <p:cNvPr id="129" name="圆角矩形 279">
            <a:extLst>
              <a:ext uri="{FF2B5EF4-FFF2-40B4-BE49-F238E27FC236}">
                <a16:creationId xmlns:a16="http://schemas.microsoft.com/office/drawing/2014/main" id="{F2DF2216-F3E4-9D67-28E4-7C69F15DE1E6}"/>
              </a:ext>
            </a:extLst>
          </p:cNvPr>
          <p:cNvSpPr/>
          <p:nvPr/>
        </p:nvSpPr>
        <p:spPr>
          <a:xfrm>
            <a:off x="9743446" y="1334820"/>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内置容灾演练平台</a:t>
            </a:r>
          </a:p>
        </p:txBody>
      </p:sp>
      <p:sp>
        <p:nvSpPr>
          <p:cNvPr id="130" name="文本框 129">
            <a:extLst>
              <a:ext uri="{FF2B5EF4-FFF2-40B4-BE49-F238E27FC236}">
                <a16:creationId xmlns:a16="http://schemas.microsoft.com/office/drawing/2014/main" id="{0338A57F-E41B-FF3A-A02B-F23EDA2A9BD4}"/>
              </a:ext>
            </a:extLst>
          </p:cNvPr>
          <p:cNvSpPr txBox="1"/>
          <p:nvPr/>
        </p:nvSpPr>
        <p:spPr>
          <a:xfrm>
            <a:off x="9435477" y="1815910"/>
            <a:ext cx="2408863" cy="116737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日常对部分机器进行恢复验证，此时追求简单快速，可以通过内嵌验证平台可进行快速数据验证，节省准备验证环境的软硬件成本。</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31" name="圆角矩形 279">
            <a:extLst>
              <a:ext uri="{FF2B5EF4-FFF2-40B4-BE49-F238E27FC236}">
                <a16:creationId xmlns:a16="http://schemas.microsoft.com/office/drawing/2014/main" id="{B8D789A1-7128-3B8D-444D-22CFC7683B93}"/>
              </a:ext>
            </a:extLst>
          </p:cNvPr>
          <p:cNvSpPr/>
          <p:nvPr/>
        </p:nvSpPr>
        <p:spPr>
          <a:xfrm>
            <a:off x="9705973" y="3274226"/>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数据完整性、一致性验证</a:t>
            </a:r>
          </a:p>
        </p:txBody>
      </p:sp>
      <p:sp>
        <p:nvSpPr>
          <p:cNvPr id="132" name="文本框 131">
            <a:extLst>
              <a:ext uri="{FF2B5EF4-FFF2-40B4-BE49-F238E27FC236}">
                <a16:creationId xmlns:a16="http://schemas.microsoft.com/office/drawing/2014/main" id="{A15B905A-2F59-C5F8-0EEF-85B1B833E709}"/>
              </a:ext>
            </a:extLst>
          </p:cNvPr>
          <p:cNvSpPr txBox="1"/>
          <p:nvPr/>
        </p:nvSpPr>
        <p:spPr>
          <a:xfrm>
            <a:off x="9398004" y="3755316"/>
            <a:ext cx="2408863" cy="89037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支持备份后快速进行数据的完整性校验，同时针对部分关键非结构化数据执行一致性校验。</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33" name="圆角矩形 279">
            <a:extLst>
              <a:ext uri="{FF2B5EF4-FFF2-40B4-BE49-F238E27FC236}">
                <a16:creationId xmlns:a16="http://schemas.microsoft.com/office/drawing/2014/main" id="{35DEC051-15DF-21C8-D070-A9C080BDC861}"/>
              </a:ext>
            </a:extLst>
          </p:cNvPr>
          <p:cNvSpPr/>
          <p:nvPr/>
        </p:nvSpPr>
        <p:spPr>
          <a:xfrm>
            <a:off x="9743446" y="4967128"/>
            <a:ext cx="2057217" cy="398910"/>
          </a:xfrm>
          <a:prstGeom prst="roundRect">
            <a:avLst>
              <a:gd name="adj" fmla="val 6462"/>
            </a:avLst>
          </a:prstGeom>
          <a:gradFill>
            <a:gsLst>
              <a:gs pos="0">
                <a:srgbClr val="47BFFD"/>
              </a:gs>
              <a:gs pos="68000">
                <a:srgbClr val="1AD6D7"/>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mn-ea"/>
              </a:rPr>
              <a:t>主动勒索病毒查杀</a:t>
            </a:r>
          </a:p>
        </p:txBody>
      </p:sp>
      <p:sp>
        <p:nvSpPr>
          <p:cNvPr id="134" name="文本框 133">
            <a:extLst>
              <a:ext uri="{FF2B5EF4-FFF2-40B4-BE49-F238E27FC236}">
                <a16:creationId xmlns:a16="http://schemas.microsoft.com/office/drawing/2014/main" id="{35DEAA59-F063-38B1-9820-A8472DED73EE}"/>
              </a:ext>
            </a:extLst>
          </p:cNvPr>
          <p:cNvSpPr txBox="1"/>
          <p:nvPr/>
        </p:nvSpPr>
        <p:spPr>
          <a:xfrm>
            <a:off x="9435477" y="5448218"/>
            <a:ext cx="2408863" cy="1167371"/>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zh-CN" altLang="en-US" sz="1200" b="0" i="0" u="none" strike="noStrike" kern="1200" cap="none" spc="0" normalizeH="0" baseline="0" noProof="0" dirty="0">
                <a:ln>
                  <a:noFill/>
                </a:ln>
                <a:solidFill>
                  <a:srgbClr val="E7E6E6">
                    <a:lumMod val="50000"/>
                  </a:srgbClr>
                </a:solidFill>
                <a:effectLst/>
                <a:uLnTx/>
                <a:uFillTx/>
                <a:latin typeface="Arial" panose="020B0604020202020204" pitchFamily="34" charset="0"/>
                <a:ea typeface="微软雅黑" panose="020B0503020204020204" pitchFamily="34" charset="-122"/>
                <a:cs typeface="+mn-cs"/>
              </a:rPr>
              <a:t>系统内置杀毒引擎，备份数据可以通过系统内置工具进行主动查杀，支撑后续获得安全可靠的恢复，避免勒索病毒感染。</a:t>
            </a:r>
            <a:endParaRPr kumimoji="1" lang="zh-CN" altLang="en-US" sz="1200" b="0" i="0" u="none" strike="noStrike" kern="1200" cap="none" spc="0" normalizeH="0" baseline="0" noProof="0" dirty="0">
              <a:ln>
                <a:noFill/>
              </a:ln>
              <a:solidFill>
                <a:srgbClr val="17CCEA"/>
              </a:solidFill>
              <a:effectLst/>
              <a:uLnTx/>
              <a:uFillTx/>
              <a:latin typeface="Arial" panose="020B0604020202020204" pitchFamily="34" charset="0"/>
              <a:ea typeface="微软雅黑" panose="020B0503020204020204" pitchFamily="34" charset="-122"/>
              <a:cs typeface="+mn-cs"/>
            </a:endParaRPr>
          </a:p>
        </p:txBody>
      </p:sp>
      <p:sp>
        <p:nvSpPr>
          <p:cNvPr id="142" name="矩形 141">
            <a:extLst>
              <a:ext uri="{FF2B5EF4-FFF2-40B4-BE49-F238E27FC236}">
                <a16:creationId xmlns:a16="http://schemas.microsoft.com/office/drawing/2014/main" id="{F72B7410-FED6-4E93-929B-1CB12AF3BB26}"/>
              </a:ext>
            </a:extLst>
          </p:cNvPr>
          <p:cNvSpPr/>
          <p:nvPr/>
        </p:nvSpPr>
        <p:spPr>
          <a:xfrm>
            <a:off x="7923809" y="4581843"/>
            <a:ext cx="1511668" cy="295978"/>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Ping /</a:t>
            </a:r>
            <a:r>
              <a:rPr kumimoji="0" lang="zh-CN" altLang="en-US"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 心跳</a:t>
            </a:r>
            <a:r>
              <a:rPr kumimoji="0" lang="en-US" altLang="zh-CN"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 / </a:t>
            </a:r>
            <a:r>
              <a:rPr kumimoji="0" lang="zh-CN" altLang="en-US"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rPr>
              <a:t>开机截屏</a:t>
            </a:r>
            <a:endParaRPr kumimoji="0" lang="en-US" altLang="zh-CN" sz="1000" b="0" i="0" u="none" strike="noStrike" kern="1200" cap="none" spc="0" normalizeH="0" baseline="0" noProof="0" dirty="0">
              <a:ln>
                <a:noFill/>
              </a:ln>
              <a:solidFill>
                <a:prstClr val="white">
                  <a:lumMod val="50000"/>
                </a:prstClr>
              </a:solidFill>
              <a:effectLst/>
              <a:uLnTx/>
              <a:uFillTx/>
              <a:latin typeface="微软雅黑" panose="020B0503020204020204" pitchFamily="34" charset="-122"/>
              <a:ea typeface="微软雅黑" panose="020B0503020204020204" pitchFamily="34" charset="-122"/>
              <a:cs typeface="+mn-cs"/>
            </a:endParaRPr>
          </a:p>
        </p:txBody>
      </p:sp>
      <p:cxnSp>
        <p:nvCxnSpPr>
          <p:cNvPr id="147" name="连接符: 肘形 146">
            <a:extLst>
              <a:ext uri="{FF2B5EF4-FFF2-40B4-BE49-F238E27FC236}">
                <a16:creationId xmlns:a16="http://schemas.microsoft.com/office/drawing/2014/main" id="{FEA79E2D-1FA1-7111-9326-258C603B6C40}"/>
              </a:ext>
            </a:extLst>
          </p:cNvPr>
          <p:cNvCxnSpPr>
            <a:stCxn id="95" idx="0"/>
          </p:cNvCxnSpPr>
          <p:nvPr/>
        </p:nvCxnSpPr>
        <p:spPr>
          <a:xfrm rot="16200000" flipV="1">
            <a:off x="4425383" y="1184265"/>
            <a:ext cx="136362" cy="4280392"/>
          </a:xfrm>
          <a:prstGeom prst="bentConnector2">
            <a:avLst/>
          </a:prstGeom>
          <a:ln>
            <a:solidFill>
              <a:srgbClr val="1AD6D7"/>
            </a:solidFill>
            <a:prstDash val="dash"/>
            <a:tailEnd type="triangle"/>
          </a:ln>
        </p:spPr>
        <p:style>
          <a:lnRef idx="2">
            <a:schemeClr val="accent1"/>
          </a:lnRef>
          <a:fillRef idx="0">
            <a:srgbClr val="FFFFFF"/>
          </a:fillRef>
          <a:effectRef idx="0">
            <a:srgbClr val="FFFFFF"/>
          </a:effectRef>
          <a:fontRef idx="minor">
            <a:schemeClr val="tx1"/>
          </a:fontRef>
        </p:style>
      </p:cxnSp>
      <p:sp>
        <p:nvSpPr>
          <p:cNvPr id="148" name="文本框 147">
            <a:extLst>
              <a:ext uri="{FF2B5EF4-FFF2-40B4-BE49-F238E27FC236}">
                <a16:creationId xmlns:a16="http://schemas.microsoft.com/office/drawing/2014/main" id="{D264B988-E18F-B107-B469-799D602E94FD}"/>
              </a:ext>
            </a:extLst>
          </p:cNvPr>
          <p:cNvSpPr txBox="1"/>
          <p:nvPr/>
        </p:nvSpPr>
        <p:spPr>
          <a:xfrm>
            <a:off x="5353343" y="3079065"/>
            <a:ext cx="906742" cy="295722"/>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1" lang="en-US" altLang="zh-CN" sz="1000" b="0" i="0" u="none" strike="noStrike" kern="1200" cap="none" spc="0" normalizeH="0" baseline="0" noProof="0" dirty="0">
                <a:ln>
                  <a:noFill/>
                </a:ln>
                <a:solidFill>
                  <a:srgbClr val="FF0000"/>
                </a:solidFill>
                <a:effectLst/>
                <a:uLnTx/>
                <a:uFillTx/>
                <a:latin typeface="Arial" panose="020B0604020202020204" pitchFamily="34" charset="0"/>
                <a:ea typeface="微软雅黑" panose="020B0503020204020204" pitchFamily="34" charset="-122"/>
                <a:cs typeface="+mn-cs"/>
              </a:rPr>
              <a:t>×</a:t>
            </a:r>
            <a:r>
              <a:rPr kumimoji="1" lang="en-US" altLang="zh-CN"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  </a:t>
            </a:r>
            <a:r>
              <a:rPr kumimoji="1" lang="zh-CN" altLang="en-US" sz="1000" b="0" i="0" u="none" strike="noStrike" kern="1200" cap="none" spc="0" normalizeH="0" baseline="0" noProof="0" dirty="0">
                <a:ln>
                  <a:noFill/>
                </a:ln>
                <a:solidFill>
                  <a:srgbClr val="328990"/>
                </a:solidFill>
                <a:effectLst/>
                <a:uLnTx/>
                <a:uFillTx/>
                <a:latin typeface="Arial" panose="020B0604020202020204" pitchFamily="34" charset="0"/>
                <a:ea typeface="微软雅黑" panose="020B0503020204020204" pitchFamily="34" charset="-122"/>
                <a:cs typeface="+mn-cs"/>
              </a:rPr>
              <a:t>环境隔离</a:t>
            </a:r>
          </a:p>
        </p:txBody>
      </p:sp>
    </p:spTree>
    <p:custDataLst>
      <p:tags r:id="rId1"/>
    </p:custDataLst>
    <p:extLst>
      <p:ext uri="{BB962C8B-B14F-4D97-AF65-F5344CB8AC3E}">
        <p14:creationId xmlns:p14="http://schemas.microsoft.com/office/powerpoint/2010/main" val="14935401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4"/>
          <p:cNvSpPr txBox="1"/>
          <p:nvPr/>
        </p:nvSpPr>
        <p:spPr>
          <a:xfrm>
            <a:off x="1651700" y="1871564"/>
            <a:ext cx="4203065" cy="95313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6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PART</a:t>
            </a:r>
            <a:r>
              <a:rPr kumimoji="0" lang="en-US" sz="5600" b="0" i="0" u="none" strike="noStrike" kern="1200" cap="none" spc="0" normalizeH="0" baseline="0" noProof="0" dirty="0">
                <a:ln>
                  <a:noFill/>
                </a:ln>
                <a:solidFill>
                  <a:srgbClr val="3DA9B1"/>
                </a:solidFill>
                <a:effectLst/>
                <a:uLnTx/>
                <a:uFillTx/>
                <a:latin typeface="Arial" panose="020B0604020202020204" pitchFamily="34" charset="0"/>
                <a:ea typeface="微软雅黑" panose="020B0503020204020204" pitchFamily="34" charset="-122"/>
                <a:cs typeface="Apple LiSung" charset="-120"/>
              </a:rPr>
              <a:t> </a:t>
            </a:r>
            <a:r>
              <a:rPr kumimoji="0" lang="en-US" sz="5600" b="0" i="0" u="none" strike="noStrike" kern="1200" cap="none" spc="0" normalizeH="0" baseline="0" noProof="0" dirty="0">
                <a:ln>
                  <a:noFill/>
                </a:ln>
                <a:solidFill>
                  <a:srgbClr val="25BDBB"/>
                </a:solidFill>
                <a:effectLst/>
                <a:uLnTx/>
                <a:uFillTx/>
                <a:latin typeface="Arial" panose="020B0604020202020204" pitchFamily="34" charset="0"/>
                <a:ea typeface="微软雅黑" panose="020B0503020204020204" pitchFamily="34" charset="-122"/>
                <a:cs typeface="Apple LiSung" charset="-120"/>
              </a:rPr>
              <a:t>04</a:t>
            </a:r>
          </a:p>
        </p:txBody>
      </p:sp>
      <p:sp>
        <p:nvSpPr>
          <p:cNvPr id="26" name="文本框 25"/>
          <p:cNvSpPr txBox="1"/>
          <p:nvPr/>
        </p:nvSpPr>
        <p:spPr>
          <a:xfrm>
            <a:off x="1651700" y="2938364"/>
            <a:ext cx="5011858" cy="7683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Apple LiSung" charset="-120"/>
              </a:rPr>
              <a:t>实操演示</a:t>
            </a:r>
            <a:endParaRPr kumimoji="0" lang="en-US" sz="4400" b="0" i="0" u="none" strike="noStrike" kern="1200" cap="none" spc="0" normalizeH="0" baseline="0" noProof="0" dirty="0" err="1">
              <a:ln>
                <a:noFill/>
              </a:ln>
              <a:solidFill>
                <a:prstClr val="white"/>
              </a:solidFill>
              <a:effectLst/>
              <a:uLnTx/>
              <a:uFillTx/>
              <a:latin typeface="Arial" panose="020B0604020202020204" pitchFamily="34" charset="0"/>
              <a:ea typeface="微软雅黑" panose="020B0503020204020204" pitchFamily="34" charset="-122"/>
              <a:cs typeface="Apple LiSung" charset="-120"/>
            </a:endParaRPr>
          </a:p>
        </p:txBody>
      </p:sp>
    </p:spTree>
    <p:custDataLst>
      <p:tags r:id="rId1"/>
    </p:custDataLst>
    <p:extLst>
      <p:ext uri="{BB962C8B-B14F-4D97-AF65-F5344CB8AC3E}">
        <p14:creationId xmlns:p14="http://schemas.microsoft.com/office/powerpoint/2010/main" val="3046130163"/>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custDataLst>
              <p:tags r:id="rId2"/>
            </p:custDataLst>
          </p:nvPr>
        </p:nvSpPr>
        <p:spPr>
          <a:xfrm>
            <a:off x="1682750" y="1860550"/>
            <a:ext cx="7416800" cy="1568450"/>
          </a:xfrm>
          <a:prstGeom prst="rect">
            <a:avLst/>
          </a:prstGeom>
          <a:noFill/>
        </p:spPr>
        <p:txBody>
          <a:bodyPr wrap="square"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600" b="1" i="0" u="none" strike="noStrike" kern="1200" cap="none" spc="-100" normalizeH="0" baseline="0" noProof="0" dirty="0">
                <a:ln>
                  <a:noFill/>
                </a:ln>
                <a:solidFill>
                  <a:prstClr val="white"/>
                </a:solidFill>
                <a:effectLst/>
                <a:uLnTx/>
                <a:uFillTx/>
                <a:latin typeface="微软雅黑" panose="020B0503020204020204" charset="-122"/>
                <a:ea typeface="微软雅黑" panose="020B0503020204020204" charset="-122"/>
                <a:cs typeface="微软雅黑" panose="020B0503020204020204" charset="-122"/>
              </a:rPr>
              <a:t>THANKS</a:t>
            </a:r>
          </a:p>
        </p:txBody>
      </p:sp>
      <p:pic>
        <p:nvPicPr>
          <p:cNvPr id="2" name="图片 1" descr="云祺公众号"/>
          <p:cNvPicPr>
            <a:picLocks noChangeAspect="1"/>
          </p:cNvPicPr>
          <p:nvPr/>
        </p:nvPicPr>
        <p:blipFill>
          <a:blip r:embed="rId6"/>
          <a:stretch>
            <a:fillRect/>
          </a:stretch>
        </p:blipFill>
        <p:spPr>
          <a:xfrm>
            <a:off x="2048510" y="4004310"/>
            <a:ext cx="1038860" cy="1038860"/>
          </a:xfrm>
          <a:prstGeom prst="rect">
            <a:avLst/>
          </a:prstGeom>
        </p:spPr>
      </p:pic>
      <p:pic>
        <p:nvPicPr>
          <p:cNvPr id="4" name="图片 3" descr="F:/资料/常用二维码/视频号.jpg视频号"/>
          <p:cNvPicPr>
            <a:picLocks noChangeAspect="1"/>
          </p:cNvPicPr>
          <p:nvPr/>
        </p:nvPicPr>
        <p:blipFill>
          <a:blip r:embed="rId7"/>
          <a:srcRect t="31" b="31"/>
          <a:stretch>
            <a:fillRect/>
          </a:stretch>
        </p:blipFill>
        <p:spPr>
          <a:xfrm>
            <a:off x="3715385" y="4004310"/>
            <a:ext cx="1038860" cy="1038860"/>
          </a:xfrm>
          <a:prstGeom prst="rect">
            <a:avLst/>
          </a:prstGeom>
        </p:spPr>
      </p:pic>
      <p:cxnSp>
        <p:nvCxnSpPr>
          <p:cNvPr id="6" name="直接连接符 5"/>
          <p:cNvCxnSpPr/>
          <p:nvPr/>
        </p:nvCxnSpPr>
        <p:spPr>
          <a:xfrm>
            <a:off x="3390900" y="4261803"/>
            <a:ext cx="0" cy="523875"/>
          </a:xfrm>
          <a:prstGeom prst="line">
            <a:avLst/>
          </a:prstGeom>
          <a:ln>
            <a:solidFill>
              <a:srgbClr val="14323B"/>
            </a:solidFill>
          </a:ln>
        </p:spPr>
        <p:style>
          <a:lnRef idx="2">
            <a:schemeClr val="accent1"/>
          </a:lnRef>
          <a:fillRef idx="0">
            <a:srgbClr val="FFFFFF"/>
          </a:fillRef>
          <a:effectRef idx="0">
            <a:srgbClr val="FFFFFF"/>
          </a:effectRef>
          <a:fontRef idx="minor">
            <a:schemeClr val="tx1"/>
          </a:fontRef>
        </p:style>
      </p:cxnSp>
      <p:sp>
        <p:nvSpPr>
          <p:cNvPr id="26" name="腾讯体"/>
          <p:cNvSpPr txBox="1"/>
          <p:nvPr>
            <p:custDataLst>
              <p:tags r:id="rId3"/>
            </p:custDataLst>
          </p:nvPr>
        </p:nvSpPr>
        <p:spPr>
          <a:xfrm>
            <a:off x="2225040" y="5159375"/>
            <a:ext cx="685800" cy="204470"/>
          </a:xfrm>
          <a:prstGeom prst="rect">
            <a:avLst/>
          </a:prstGeom>
          <a:noFill/>
          <a:ln w="12700" cap="flat">
            <a:noFill/>
            <a:miter lim="400000"/>
          </a:ln>
          <a:effectLst/>
        </p:spPr>
        <p:txBody>
          <a:bodyPr wrap="non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31898E"/>
                </a:solidFill>
                <a:effectLst/>
                <a:uLnTx/>
                <a:uFillTx/>
                <a:latin typeface="微软雅黑" panose="020B0503020204020204" charset="-122"/>
                <a:ea typeface="微软雅黑" panose="020B0503020204020204" charset="-122"/>
                <a:cs typeface="微软雅黑" panose="020B0503020204020204" charset="-122"/>
                <a:sym typeface="微软雅黑" panose="020B0503020204020204" charset="-122"/>
              </a:rPr>
              <a:t>云祺公众号</a:t>
            </a:r>
          </a:p>
        </p:txBody>
      </p:sp>
      <p:sp>
        <p:nvSpPr>
          <p:cNvPr id="7" name="腾讯体"/>
          <p:cNvSpPr txBox="1"/>
          <p:nvPr>
            <p:custDataLst>
              <p:tags r:id="rId4"/>
            </p:custDataLst>
          </p:nvPr>
        </p:nvSpPr>
        <p:spPr>
          <a:xfrm>
            <a:off x="3891915" y="5159375"/>
            <a:ext cx="685800" cy="204470"/>
          </a:xfrm>
          <a:prstGeom prst="rect">
            <a:avLst/>
          </a:prstGeom>
          <a:noFill/>
          <a:ln w="12700" cap="flat">
            <a:noFill/>
            <a:miter lim="400000"/>
          </a:ln>
          <a:effectLst/>
        </p:spPr>
        <p:txBody>
          <a:bodyPr wrap="none" lIns="25400" tIns="25400" rIns="25400" bIns="25400" numCol="1" anchor="ctr">
            <a:spAutoFit/>
          </a:bodyPr>
          <a:lstStyle>
            <a:lvl1pPr>
              <a:defRPr sz="2000" b="0">
                <a:solidFill>
                  <a:srgbClr val="04101B"/>
                </a:solidFill>
                <a:latin typeface="苹方 常规" panose="020B0300000000000000" charset="-122"/>
                <a:ea typeface="苹方 常规" panose="020B0300000000000000" charset="-122"/>
                <a:cs typeface="苹方 常规" panose="020B0300000000000000" charset="-122"/>
                <a:sym typeface="苹方 常规" panose="020B0300000000000000" charset="-122"/>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31898E"/>
                </a:solidFill>
                <a:effectLst/>
                <a:uLnTx/>
                <a:uFillTx/>
                <a:latin typeface="微软雅黑" panose="020B0503020204020204" charset="-122"/>
                <a:ea typeface="微软雅黑" panose="020B0503020204020204" charset="-122"/>
                <a:cs typeface="微软雅黑" panose="020B0503020204020204" charset="-122"/>
                <a:sym typeface="微软雅黑" panose="020B0503020204020204" charset="-122"/>
              </a:rPr>
              <a:t>云祺视频号</a:t>
            </a:r>
          </a:p>
        </p:txBody>
      </p:sp>
      <p:pic>
        <p:nvPicPr>
          <p:cNvPr id="10" name="图片 9" descr="vinchin logo-04"/>
          <p:cNvPicPr>
            <a:picLocks noChangeAspect="1"/>
          </p:cNvPicPr>
          <p:nvPr/>
        </p:nvPicPr>
        <p:blipFill>
          <a:blip r:embed="rId8"/>
          <a:srcRect l="15667" t="31352" r="16128" b="31111"/>
          <a:stretch>
            <a:fillRect/>
          </a:stretch>
        </p:blipFill>
        <p:spPr>
          <a:xfrm>
            <a:off x="403860" y="303530"/>
            <a:ext cx="1568450" cy="518160"/>
          </a:xfrm>
          <a:prstGeom prst="rect">
            <a:avLst/>
          </a:prstGeom>
        </p:spPr>
      </p:pic>
    </p:spTree>
    <p:custDataLst>
      <p:tags r:id="rId1"/>
    </p:custData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COMMONDATA" val="eyJoZGlkIjoiYjAyNGFlOTJlNWNhNTg1NWFlMWE1ZGMyMWUxMGRiYzQifQ=="/>
</p:tagLst>
</file>

<file path=ppt/tags/tag2.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TEMPLATE_SUBCATEGORY" val="0"/>
  <p:tag name="KSO_WM_TAG_VERSION" val="1.0"/>
  <p:tag name="KSO_WM_BEAUTIFY_FLAG" val="#wm#"/>
  <p:tag name="KSO_WM_TEMPLATE_CATEGORY" val="custom"/>
  <p:tag name="KSO_WM_TEMPLATE_INDEX" val="20187308"/>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4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59.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TEMPLATE_THUMBS_INDEX" val="1、2、3、6、8、10、11、12、15"/>
  <p:tag name="KSO_WM_TEMPLATE_SUBCATEGORY" val="0"/>
  <p:tag name="KSO_WM_TAG_VERSION" val="1.0"/>
  <p:tag name="KSO_WM_BEAUTIFY_FLAG" val="#wm#"/>
  <p:tag name="KSO_WM_TEMPLATE_CATEGORY" val="custom"/>
  <p:tag name="KSO_WM_TEMPLATE_INDEX" val="20187308"/>
</p:tagLst>
</file>

<file path=ppt/tags/tag7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9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9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94.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95.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96.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97.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98.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99.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00.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01.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02.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03.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04.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05.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06.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07.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08.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09.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10.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11.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12.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13.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14.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15.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16.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17.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18.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19.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20.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21.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22.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23.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24.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25.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26.xml><?xml version="1.0" encoding="utf-8"?>
<p:tagLst xmlns:a="http://schemas.openxmlformats.org/drawingml/2006/main" xmlns:r="http://schemas.openxmlformats.org/officeDocument/2006/relationships" xmlns:p="http://schemas.openxmlformats.org/presentationml/2006/main">
  <p:tag name="KSO_WM_DIAGRAM_VIRTUALLY_FRAME" val="{&quot;height&quot;:516,&quot;left&quot;:37.05,&quot;top&quot;:-52.05,&quot;width&quot;:887.9388976377952}"/>
</p:tagLst>
</file>

<file path=ppt/tags/tag12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2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2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3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3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3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47.xml><?xml version="1.0" encoding="utf-8"?>
<p:tagLst xmlns:a="http://schemas.openxmlformats.org/drawingml/2006/main" xmlns:r="http://schemas.openxmlformats.org/officeDocument/2006/relationships" xmlns:p="http://schemas.openxmlformats.org/presentationml/2006/main">
  <p:tag name="KSO_WM_DIAGRAM_VIRTUALLY_FRAME" val="{&quot;height&quot;:175.65007874015745,&quot;left&quot;:52.75,&quot;top&quot;:313.5,&quot;width&quot;:488.5}"/>
</p:tagLst>
</file>

<file path=ppt/tags/tag14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4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5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5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5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5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58.xml><?xml version="1.0" encoding="utf-8"?>
<p:tagLst xmlns:a="http://schemas.openxmlformats.org/drawingml/2006/main" xmlns:r="http://schemas.openxmlformats.org/officeDocument/2006/relationships" xmlns:p="http://schemas.openxmlformats.org/presentationml/2006/main">
  <p:tag name="KSO_WM_DIAGRAM_VIRTUALLY_FRAME" val="{&quot;height&quot;:175.65007874015745,&quot;left&quot;:52.75,&quot;top&quot;:313.5,&quot;width&quot;:488.5}"/>
</p:tagLst>
</file>

<file path=ppt/tags/tag159.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60.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6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62.xml><?xml version="1.0" encoding="utf-8"?>
<p:tagLst xmlns:a="http://schemas.openxmlformats.org/drawingml/2006/main" xmlns:r="http://schemas.openxmlformats.org/officeDocument/2006/relationships" xmlns:p="http://schemas.openxmlformats.org/presentationml/2006/main">
  <p:tag name="KSO_WM_DIAGRAM_VIRTUALLY_FRAME" val="{&quot;height&quot;:175.65007874015745,&quot;left&quot;:52.75,&quot;top&quot;:313.5,&quot;width&quot;:488.5}"/>
</p:tagLst>
</file>

<file path=ppt/tags/tag163.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64.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6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66.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67.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68.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69.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70.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71.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72.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73.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74.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7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7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7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2.xml><?xml version="1.0" encoding="utf-8"?>
<p:tagLst xmlns:a="http://schemas.openxmlformats.org/drawingml/2006/main" xmlns:r="http://schemas.openxmlformats.org/officeDocument/2006/relationships" xmlns:p="http://schemas.openxmlformats.org/presentationml/2006/main">
  <p:tag name="KSO_WM_DIAGRAM_VIRTUALLY_FRAME" val="{&quot;height&quot;:175.65007874015745,&quot;left&quot;:52.75,&quot;top&quot;:313.5,&quot;width&quot;:488.5}"/>
</p:tagLst>
</file>

<file path=ppt/tags/tag183.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84.xml><?xml version="1.0" encoding="utf-8"?>
<p:tagLst xmlns:a="http://schemas.openxmlformats.org/drawingml/2006/main" xmlns:r="http://schemas.openxmlformats.org/officeDocument/2006/relationships" xmlns:p="http://schemas.openxmlformats.org/presentationml/2006/main">
  <p:tag name="KSO_WM_DIAGRAM_VIRTUALLY_FRAME" val="{&quot;height&quot;:147.75,&quot;left&quot;:52.75,&quot;top&quot;:84.4,&quot;width&quot;:487.75}"/>
</p:tagLst>
</file>

<file path=ppt/tags/tag18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8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8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19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9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9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9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6.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19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19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00.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4.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0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0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8.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0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05081"/>
</p:tagLst>
</file>

<file path=ppt/tags/tag21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21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212.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1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214.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微软雅黑"/>
        <a:ea typeface="微软雅黑"/>
        <a:cs typeface=""/>
      </a:majorFont>
      <a:minorFont>
        <a:latin typeface="微软雅黑"/>
        <a:ea typeface="微软雅黑"/>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rgbClr val="FFFFFF"/>
        </a:fillRef>
        <a:effectRef idx="0">
          <a:srgbClr val="FFFFFF"/>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font">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2A3F54"/>
        </a:solidFill>
        <a:ln>
          <a:noFill/>
        </a:ln>
      </a:spPr>
      <a:bodyPr rtlCol="0" anchor="ctr"/>
      <a:lstStyle>
        <a:defPPr algn="ctr">
          <a:defRPr lang="zh-CN" altLang="en-US"/>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font">
      <a:majorFont>
        <a:latin typeface="Arial"/>
        <a:ea typeface="微软雅黑"/>
        <a:cs typeface=""/>
      </a:majorFont>
      <a:minorFont>
        <a:latin typeface="Arial"/>
        <a:ea typeface="微软雅黑"/>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rgbClr val="FFFFFF"/>
        </a:fillRef>
        <a:effectRef idx="0">
          <a:srgbClr val="FFFFFF"/>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微软雅黑"/>
        <a:ea typeface="微软雅黑"/>
        <a:cs typeface=""/>
      </a:majorFont>
      <a:minorFont>
        <a:latin typeface="微软雅黑"/>
        <a:ea typeface="微软雅黑"/>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D4EEF3"/>
        </a:solidFill>
        <a:ln>
          <a:solidFill>
            <a:srgbClr val="2D7689"/>
          </a:solidFill>
        </a:ln>
      </a:spPr>
      <a:bodyPr rtlCol="0" anchor="ctr"/>
      <a:lstStyle>
        <a:defPPr algn="ctr">
          <a:defRPr sz="1400" dirty="0">
            <a:solidFill>
              <a:srgbClr val="1E4156"/>
            </a:solidFill>
            <a:latin typeface="微软雅黑" panose="020B0503020204020204" pitchFamily="34" charset="-122"/>
            <a:ea typeface="微软雅黑" panose="020B0503020204020204" pitchFamily="34" charset="-122"/>
          </a:defRPr>
        </a:defPPr>
      </a:lstStyle>
      <a:style>
        <a:lnRef idx="2">
          <a:schemeClr val="accent1">
            <a:shade val="15000"/>
          </a:schemeClr>
        </a:lnRef>
        <a:fillRef idx="1">
          <a:schemeClr val="accent1"/>
        </a:fillRef>
        <a:effectRef idx="0">
          <a:schemeClr val="accent1"/>
        </a:effectRef>
        <a:fontRef idx="minor">
          <a:schemeClr val="lt1"/>
        </a:fontRef>
      </a:style>
    </a:spDef>
    <a:lnDef>
      <a:spPr/>
      <a:bodyPr/>
      <a:lstStyle/>
      <a:style>
        <a:lnRef idx="2">
          <a:schemeClr val="accent1"/>
        </a:lnRef>
        <a:fillRef idx="0">
          <a:srgbClr val="FFFFFF"/>
        </a:fillRef>
        <a:effectRef idx="0">
          <a:srgbClr val="FFFFFF"/>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WPS">
  <a:themeElements>
    <a:clrScheme name="WPS">
      <a:dk1>
        <a:sysClr val="windowText" lastClr="000000"/>
      </a:dk1>
      <a:lt1>
        <a:sysClr val="window" lastClr="FFFFFF"/>
      </a:lt1>
      <a:dk2>
        <a:srgbClr val="44546A"/>
      </a:dk2>
      <a:lt2>
        <a:srgbClr val="E7E6E6"/>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font">
      <a:majorFont>
        <a:latin typeface="Arial"/>
        <a:ea typeface="微软雅黑"/>
        <a:cs typeface=""/>
      </a:majorFont>
      <a:minorFont>
        <a:latin typeface="Arial"/>
        <a:ea typeface="微软雅黑"/>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rgbClr val="FFFFFF"/>
        </a:fillRef>
        <a:effectRef idx="0">
          <a:srgbClr val="FFFFFF"/>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2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2A3F54"/>
        </a:solidFill>
        <a:ln>
          <a:noFill/>
        </a:ln>
      </a:spPr>
      <a:bodyPr rtlCol="0" anchor="ctr"/>
      <a:lstStyle>
        <a:defPPr algn="ctr">
          <a:defRPr lang="zh-CN" altLang="en-US"/>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微软雅黑"/>
        <a:ea typeface=""/>
        <a:cs typeface=""/>
        <a:font script="Jpan" typeface="ＭＳ Ｐゴシック"/>
        <a:font script="Hang" typeface="맑은 고딕"/>
        <a:font script="Hans" typeface="微软雅黑"/>
        <a:font script="Hant" typeface="新細明體"/>
        <a:font script="Arab" typeface="微软雅黑"/>
        <a:font script="Hebr" typeface="微软雅黑"/>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微软雅黑"/>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微软雅黑"/>
        <a:ea typeface=""/>
        <a:cs typeface=""/>
        <a:font script="Jpan" typeface="ＭＳ Ｐゴシック"/>
        <a:font script="Hang" typeface="맑은 고딕"/>
        <a:font script="Hans" typeface="微软雅黑"/>
        <a:font script="Hant" typeface="新細明體"/>
        <a:font script="Arab" typeface="微软雅黑"/>
        <a:font script="Hebr" typeface="微软雅黑"/>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微软雅黑"/>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14809</TotalTime>
  <Words>4588</Words>
  <Application>Microsoft Office PowerPoint</Application>
  <PresentationFormat>宽屏</PresentationFormat>
  <Paragraphs>601</Paragraphs>
  <Slides>29</Slides>
  <Notes>23</Notes>
  <HiddenSlides>1</HiddenSlides>
  <MMClips>0</MMClips>
  <ScaleCrop>false</ScaleCrop>
  <HeadingPairs>
    <vt:vector size="6" baseType="variant">
      <vt:variant>
        <vt:lpstr>已用的字体</vt:lpstr>
      </vt:variant>
      <vt:variant>
        <vt:i4>7</vt:i4>
      </vt:variant>
      <vt:variant>
        <vt:lpstr>主题</vt:lpstr>
      </vt:variant>
      <vt:variant>
        <vt:i4>6</vt:i4>
      </vt:variant>
      <vt:variant>
        <vt:lpstr>幻灯片标题</vt:lpstr>
      </vt:variant>
      <vt:variant>
        <vt:i4>29</vt:i4>
      </vt:variant>
    </vt:vector>
  </HeadingPairs>
  <TitlesOfParts>
    <vt:vector size="42" baseType="lpstr">
      <vt:lpstr>Heiti SC Light</vt:lpstr>
      <vt:lpstr>思源黑体 CN Bold</vt:lpstr>
      <vt:lpstr>微软雅黑</vt:lpstr>
      <vt:lpstr>Apple LiSung</vt:lpstr>
      <vt:lpstr>Wingdings</vt:lpstr>
      <vt:lpstr>Arial</vt:lpstr>
      <vt:lpstr>HarmonyOS Sans SC</vt:lpstr>
      <vt:lpstr>WPS</vt:lpstr>
      <vt:lpstr>1_Office 主题​​</vt:lpstr>
      <vt:lpstr>1_WPS</vt:lpstr>
      <vt:lpstr>2_WPS</vt:lpstr>
      <vt:lpstr>3_WPS</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空白演示</dc:title>
  <dc:creator>z</dc:creator>
  <cp:lastModifiedBy>mi m</cp:lastModifiedBy>
  <cp:revision>329</cp:revision>
  <cp:lastPrinted>2025-07-02T11:38:35Z</cp:lastPrinted>
  <dcterms:created xsi:type="dcterms:W3CDTF">2019-06-19T02:08:00Z</dcterms:created>
  <dcterms:modified xsi:type="dcterms:W3CDTF">2025-11-28T06:12:34Z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2052-12.1.0.19770</vt:lpwstr>
  </property>
  <property fmtid="{D5CDD505-2E9C-101B-9397-08002B2CF9AE}" pid="3" name="ICV">
    <vt:lpwstr>3378455EA9984FB88F139A53078D17C8_13</vt:lpwstr>
  </property>
</Properties>
</file>